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entation.xml" ContentType="application/vnd.openxmlformats-officedocument.presentationml.presentation.main+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slideMasters/slideMaster1.xml" ContentType="application/vnd.openxmlformats-officedocument.presentationml.slideMaster+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slideLayouts/slideLayout1.xml" ContentType="application/vnd.openxmlformats-officedocument.presentationml.slideLayout+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15.xml" ContentType="application/vnd.openxmlformats-officedocument.presentationml.notesSlide+xml"/>
  <Override PartName="/ppt/notesSlides/notesSlide3.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heme/theme3.xml" ContentType="application/vnd.openxmlformats-officedocument.theme+xml"/>
  <Override PartName="/ppt/theme/theme2.xml" ContentType="application/vnd.openxmlformats-officedocument.theme+xml"/>
  <Override PartName="/ppt/theme/theme1.xml" ContentType="application/vnd.openxmlformats-officedocument.theme+xml"/>
  <Override PartName="/ppt/commentAuthors.xml" ContentType="application/vnd.openxmlformats-officedocument.presentationml.commentAuthor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app.xml" ContentType="application/vnd.openxmlformats-officedocument.extended-properties+xml"/>
  <Override PartName="/docProps/core.xml" ContentType="application/vnd.openxmlformats-package.core-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9"/>
  </p:notesMasterIdLst>
  <p:handoutMasterIdLst>
    <p:handoutMasterId r:id="rId20"/>
  </p:handoutMasterIdLst>
  <p:sldIdLst>
    <p:sldId id="256" r:id="rId2"/>
    <p:sldId id="257" r:id="rId3"/>
    <p:sldId id="258" r:id="rId4"/>
    <p:sldId id="259" r:id="rId5"/>
    <p:sldId id="260" r:id="rId6"/>
    <p:sldId id="270" r:id="rId7"/>
    <p:sldId id="261" r:id="rId8"/>
    <p:sldId id="271" r:id="rId9"/>
    <p:sldId id="262" r:id="rId10"/>
    <p:sldId id="272" r:id="rId11"/>
    <p:sldId id="263" r:id="rId12"/>
    <p:sldId id="264" r:id="rId13"/>
    <p:sldId id="265" r:id="rId14"/>
    <p:sldId id="266" r:id="rId15"/>
    <p:sldId id="267" r:id="rId16"/>
    <p:sldId id="268" r:id="rId17"/>
    <p:sldId id="269" r:id="rId1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Nancy Dudley" initials="ND" lastIdx="14" clrIdx="0">
    <p:extLst>
      <p:ext uri="{19B8F6BF-5375-455C-9EA6-DF929625EA0E}">
        <p15:presenceInfo xmlns:p15="http://schemas.microsoft.com/office/powerpoint/2012/main" userId="Nancy Dudley"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9234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384" autoAdjust="0"/>
    <p:restoredTop sz="77753" autoAdjust="0"/>
  </p:normalViewPr>
  <p:slideViewPr>
    <p:cSldViewPr snapToGrid="0">
      <p:cViewPr varScale="1">
        <p:scale>
          <a:sx n="118" d="100"/>
          <a:sy n="118" d="100"/>
        </p:scale>
        <p:origin x="3328" y="208"/>
      </p:cViewPr>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varScale="1">
        <p:scale>
          <a:sx n="121" d="100"/>
          <a:sy n="121" d="100"/>
        </p:scale>
        <p:origin x="5072" y="16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customXml" Target="../customXml/item1.xml"/><Relationship Id="rId3" Type="http://schemas.openxmlformats.org/officeDocument/2006/relationships/slide" Target="slides/slide2.xml"/><Relationship Id="rId21" Type="http://schemas.openxmlformats.org/officeDocument/2006/relationships/commentAuthors" Target="commen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28" Type="http://schemas.openxmlformats.org/officeDocument/2006/relationships/customXml" Target="../customXml/item3.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 Id="rId27" Type="http://schemas.openxmlformats.org/officeDocument/2006/relationships/customXml" Target="../customXml/item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FC730A4-1777-F040-A5D5-B09EB9B0368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74522135-0966-3B43-B4FA-9F6BFA6A027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1BE64C8-3752-C149-A323-92EFC8AB52EB}" type="datetimeFigureOut">
              <a:rPr lang="en-US" smtClean="0"/>
              <a:t>5/12/20</a:t>
            </a:fld>
            <a:endParaRPr lang="en-US" dirty="0"/>
          </a:p>
        </p:txBody>
      </p:sp>
      <p:sp>
        <p:nvSpPr>
          <p:cNvPr id="4" name="Footer Placeholder 3">
            <a:extLst>
              <a:ext uri="{FF2B5EF4-FFF2-40B4-BE49-F238E27FC236}">
                <a16:creationId xmlns:a16="http://schemas.microsoft.com/office/drawing/2014/main" id="{7B030C89-643A-4741-B2E4-0008D4E5840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30C6C7F6-19FF-5C46-8E42-9CD1ED22925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0DC5E94-8CEE-0A4D-B68B-69989181AF5D}" type="slidenum">
              <a:rPr lang="en-US" smtClean="0"/>
              <a:t>‹#›</a:t>
            </a:fld>
            <a:endParaRPr lang="en-US" dirty="0"/>
          </a:p>
        </p:txBody>
      </p:sp>
    </p:spTree>
    <p:extLst>
      <p:ext uri="{BB962C8B-B14F-4D97-AF65-F5344CB8AC3E}">
        <p14:creationId xmlns:p14="http://schemas.microsoft.com/office/powerpoint/2010/main" val="294684439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ED1EF75-385F-4515-B343-BE8243100B02}" type="datetimeFigureOut">
              <a:rPr lang="en-US" smtClean="0"/>
              <a:t>5/12/20</a:t>
            </a:fld>
            <a:endParaRPr lang="en-US"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EBEA900-3AF2-4038-A08A-0223C1870E59}" type="slidenum">
              <a:rPr lang="en-US" smtClean="0"/>
              <a:t>‹#›</a:t>
            </a:fld>
            <a:endParaRPr lang="en-US" dirty="0"/>
          </a:p>
        </p:txBody>
      </p:sp>
    </p:spTree>
    <p:extLst>
      <p:ext uri="{BB962C8B-B14F-4D97-AF65-F5344CB8AC3E}">
        <p14:creationId xmlns:p14="http://schemas.microsoft.com/office/powerpoint/2010/main" val="36696625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www.issup.net/"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www.issup.net/"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www.issup.net/" TargetMode="External"/><Relationship Id="rId2" Type="http://schemas.openxmlformats.org/officeDocument/2006/relationships/slide" Target="../slides/slide6.xml"/><Relationship Id="rId1" Type="http://schemas.openxmlformats.org/officeDocument/2006/relationships/notesMaster" Target="../notesMasters/notesMaster1.xml"/><Relationship Id="rId4" Type="http://schemas.openxmlformats.org/officeDocument/2006/relationships/hyperlink" Target="https://www.issup.net/membership/code-of-ethics" TargetMode="Externa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www.globalccc.org/"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SAY TEXT</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Welcome everyone. Before we begin the training of our curriculum in ___________, we are going to walk through a few slides that will appear at the opening of all courses funded by </a:t>
            </a:r>
            <a:r>
              <a:rPr lang="en-US" sz="1200" kern="1200">
                <a:solidFill>
                  <a:schemeClr val="tx1"/>
                </a:solidFill>
                <a:effectLst/>
                <a:latin typeface="+mn-lt"/>
                <a:ea typeface="+mn-ea"/>
                <a:cs typeface="+mn-cs"/>
              </a:rPr>
              <a:t>the U.S. </a:t>
            </a:r>
            <a:r>
              <a:rPr lang="en-US" sz="1200" kern="1200" dirty="0">
                <a:solidFill>
                  <a:schemeClr val="tx1"/>
                </a:solidFill>
                <a:effectLst/>
                <a:latin typeface="+mn-lt"/>
                <a:ea typeface="+mn-ea"/>
                <a:cs typeface="+mn-cs"/>
              </a:rPr>
              <a:t>Department of State’s Bureau of International Narcotics and Law Enforcement Affairs (INL). We call this new opening “Module 0” and it invites all of us to become active participants in a rapidly growing global community of substance use professionals. </a:t>
            </a:r>
          </a:p>
          <a:p>
            <a:endParaRPr lang="en-US" dirty="0"/>
          </a:p>
        </p:txBody>
      </p:sp>
      <p:sp>
        <p:nvSpPr>
          <p:cNvPr id="4" name="Slide Number Placeholder 3"/>
          <p:cNvSpPr>
            <a:spLocks noGrp="1"/>
          </p:cNvSpPr>
          <p:nvPr>
            <p:ph type="sldNum" sz="quarter" idx="10"/>
          </p:nvPr>
        </p:nvSpPr>
        <p:spPr/>
        <p:txBody>
          <a:bodyPr/>
          <a:lstStyle/>
          <a:p>
            <a:fld id="{5EBEA900-3AF2-4038-A08A-0223C1870E59}" type="slidenum">
              <a:rPr lang="en-US" smtClean="0"/>
              <a:t>1</a:t>
            </a:fld>
            <a:endParaRPr lang="en-US" dirty="0"/>
          </a:p>
        </p:txBody>
      </p:sp>
    </p:spTree>
    <p:extLst>
      <p:ext uri="{BB962C8B-B14F-4D97-AF65-F5344CB8AC3E}">
        <p14:creationId xmlns:p14="http://schemas.microsoft.com/office/powerpoint/2010/main" val="6446871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SAY TEXT</a:t>
            </a:r>
            <a:r>
              <a:rPr lang="en-US" dirty="0"/>
              <a:t>: </a:t>
            </a:r>
          </a:p>
          <a:p>
            <a:r>
              <a:rPr lang="en-US" dirty="0"/>
              <a:t>These are photos from some of GCCC events around the world</a:t>
            </a:r>
          </a:p>
        </p:txBody>
      </p:sp>
      <p:sp>
        <p:nvSpPr>
          <p:cNvPr id="4" name="Slide Number Placeholder 3"/>
          <p:cNvSpPr>
            <a:spLocks noGrp="1"/>
          </p:cNvSpPr>
          <p:nvPr>
            <p:ph type="sldNum" sz="quarter" idx="5"/>
          </p:nvPr>
        </p:nvSpPr>
        <p:spPr/>
        <p:txBody>
          <a:bodyPr/>
          <a:lstStyle/>
          <a:p>
            <a:fld id="{5EBEA900-3AF2-4038-A08A-0223C1870E59}" type="slidenum">
              <a:rPr lang="en-US" smtClean="0"/>
              <a:t>10</a:t>
            </a:fld>
            <a:endParaRPr lang="en-US" dirty="0"/>
          </a:p>
        </p:txBody>
      </p:sp>
    </p:spTree>
    <p:extLst>
      <p:ext uri="{BB962C8B-B14F-4D97-AF65-F5344CB8AC3E}">
        <p14:creationId xmlns:p14="http://schemas.microsoft.com/office/powerpoint/2010/main" val="5806197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SAY TEXT:</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funder of the global community of substance use professionals is the U.S. State Department’s Bureau of International Narcotics and Law Enforcement Affairs (INL) --which is funded by the U.S. taxpayer.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Not only does INL have a long history of developing and supporting a global prevention and treatment workforce, it has also been the leader for many decades in overall international drug demand reduction efforts.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It is worth noting that the U.S. funds more than 80 percent of the world’s drug research and that the U.S. also champions the right of every person to be free from slavery of any kind, including chemical slavery resulting from drug use.</a:t>
            </a:r>
          </a:p>
          <a:p>
            <a:endParaRPr lang="en-US" dirty="0"/>
          </a:p>
        </p:txBody>
      </p:sp>
      <p:sp>
        <p:nvSpPr>
          <p:cNvPr id="4" name="Slide Number Placeholder 3"/>
          <p:cNvSpPr>
            <a:spLocks noGrp="1"/>
          </p:cNvSpPr>
          <p:nvPr>
            <p:ph type="sldNum" sz="quarter" idx="10"/>
          </p:nvPr>
        </p:nvSpPr>
        <p:spPr/>
        <p:txBody>
          <a:bodyPr/>
          <a:lstStyle/>
          <a:p>
            <a:fld id="{5EBEA900-3AF2-4038-A08A-0223C1870E59}" type="slidenum">
              <a:rPr lang="en-US" smtClean="0"/>
              <a:t>11</a:t>
            </a:fld>
            <a:endParaRPr lang="en-US" dirty="0"/>
          </a:p>
        </p:txBody>
      </p:sp>
    </p:spTree>
    <p:extLst>
      <p:ext uri="{BB962C8B-B14F-4D97-AF65-F5344CB8AC3E}">
        <p14:creationId xmlns:p14="http://schemas.microsoft.com/office/powerpoint/2010/main" val="6294329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SAY TEXT:</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members of this community “meet” in two ways.  They “meet” digitally through ISSUP and its vast global networks. We will learn more about ISSUP’s networks in later slides.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They also meet face-to face as well as digitally, through various platforms such as ZOOM, for on-line trainings, mentorships, on university campus settings, and at conferences held at the global, national, regional, and local levels.</a:t>
            </a:r>
          </a:p>
          <a:p>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5EBEA900-3AF2-4038-A08A-0223C1870E59}" type="slidenum">
              <a:rPr lang="en-US" smtClean="0"/>
              <a:t>12</a:t>
            </a:fld>
            <a:endParaRPr lang="en-US" dirty="0"/>
          </a:p>
        </p:txBody>
      </p:sp>
    </p:spTree>
    <p:extLst>
      <p:ext uri="{BB962C8B-B14F-4D97-AF65-F5344CB8AC3E}">
        <p14:creationId xmlns:p14="http://schemas.microsoft.com/office/powerpoint/2010/main" val="36822162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SAY TEXT</a:t>
            </a:r>
          </a:p>
          <a:p>
            <a:r>
              <a:rPr lang="en-US" sz="1200" b="0" kern="1200" dirty="0">
                <a:solidFill>
                  <a:schemeClr val="tx1"/>
                </a:solidFill>
                <a:effectLst/>
                <a:latin typeface="+mn-lt"/>
                <a:ea typeface="+mn-ea"/>
                <a:cs typeface="+mn-cs"/>
              </a:rPr>
              <a:t>The global community of substance use professionals operates in the context of a larger international drug control environment which includes three key parts. </a:t>
            </a:r>
          </a:p>
          <a:p>
            <a:endParaRPr lang="en-US" sz="1200" b="0" kern="1200" dirty="0">
              <a:solidFill>
                <a:schemeClr val="tx1"/>
              </a:solidFill>
              <a:effectLst/>
              <a:latin typeface="+mn-lt"/>
              <a:ea typeface="+mn-ea"/>
              <a:cs typeface="+mn-cs"/>
            </a:endParaRPr>
          </a:p>
          <a:p>
            <a:r>
              <a:rPr lang="en-US" sz="1200" b="0" kern="1200" dirty="0">
                <a:solidFill>
                  <a:schemeClr val="tx1"/>
                </a:solidFill>
                <a:effectLst/>
                <a:latin typeface="+mn-lt"/>
                <a:ea typeface="+mn-ea"/>
                <a:cs typeface="+mn-cs"/>
              </a:rPr>
              <a:t>Let’s take a brief look at each of the three elements of the international drug control environment within which the global community of substance use professionals operates</a:t>
            </a:r>
            <a:r>
              <a:rPr lang="en-US" sz="1200" b="1" kern="1200" dirty="0">
                <a:solidFill>
                  <a:schemeClr val="tx1"/>
                </a:solidFill>
                <a:effectLst/>
                <a:latin typeface="+mn-lt"/>
                <a:ea typeface="+mn-ea"/>
                <a:cs typeface="+mn-cs"/>
              </a:rPr>
              <a:t>.</a:t>
            </a:r>
          </a:p>
          <a:p>
            <a:endParaRPr lang="en-US" sz="1200" b="1" kern="1200" dirty="0">
              <a:solidFill>
                <a:schemeClr val="tx1"/>
              </a:solidFill>
              <a:effectLst/>
              <a:latin typeface="+mn-lt"/>
              <a:ea typeface="+mn-ea"/>
              <a:cs typeface="+mn-cs"/>
            </a:endParaRPr>
          </a:p>
          <a:p>
            <a:r>
              <a:rPr lang="en-US" sz="1200" b="0" kern="1200" dirty="0">
                <a:solidFill>
                  <a:schemeClr val="tx1"/>
                </a:solidFill>
                <a:effectLst/>
                <a:latin typeface="+mn-lt"/>
                <a:ea typeface="+mn-ea"/>
                <a:cs typeface="+mn-cs"/>
              </a:rPr>
              <a:t>The first aspect of the international drug control environment is made up of the </a:t>
            </a:r>
            <a:r>
              <a:rPr lang="en-US" sz="1200" kern="1200" dirty="0">
                <a:solidFill>
                  <a:schemeClr val="tx1"/>
                </a:solidFill>
                <a:effectLst/>
                <a:latin typeface="+mn-lt"/>
                <a:ea typeface="+mn-ea"/>
                <a:cs typeface="+mn-cs"/>
              </a:rPr>
              <a:t>three major treaties or “conventions” adopted by the United Nations to guide international drug control efforts.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purpose of these treaties is to ensure that drugs are available for medical and scientific purposes while preventing abuse and diversion of those drugs into illicit channels. The 3 major treaties are:</a:t>
            </a:r>
          </a:p>
          <a:p>
            <a:r>
              <a:rPr lang="en-US" sz="1200" kern="1200" dirty="0">
                <a:solidFill>
                  <a:schemeClr val="tx1"/>
                </a:solidFill>
                <a:effectLst/>
                <a:latin typeface="+mn-lt"/>
                <a:ea typeface="+mn-ea"/>
                <a:cs typeface="+mn-cs"/>
              </a:rPr>
              <a:t>1) The Single Convention on Narcotic Drugs (adopted in 1961), </a:t>
            </a:r>
          </a:p>
          <a:p>
            <a:r>
              <a:rPr lang="en-US" sz="1200" kern="1200" dirty="0">
                <a:solidFill>
                  <a:schemeClr val="tx1"/>
                </a:solidFill>
                <a:effectLst/>
                <a:latin typeface="+mn-lt"/>
                <a:ea typeface="+mn-ea"/>
                <a:cs typeface="+mn-cs"/>
              </a:rPr>
              <a:t>2) The Convention on Psychotropic Substances (1971), and </a:t>
            </a:r>
          </a:p>
          <a:p>
            <a:r>
              <a:rPr lang="en-US" sz="1200" kern="1200" dirty="0">
                <a:solidFill>
                  <a:schemeClr val="tx1"/>
                </a:solidFill>
                <a:effectLst/>
                <a:latin typeface="+mn-lt"/>
                <a:ea typeface="+mn-ea"/>
                <a:cs typeface="+mn-cs"/>
              </a:rPr>
              <a:t>3) Convention Against Illicit Traffic in Narcotic Drugs and Psychotropic Substances (1988)</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A second element of the international drug control environment is the Commission on Narcotic Drugs (CND) which was established by the United Nations as a body by which to supervise the application of the three UN international drug control treaties. Every year the world gets together at the annual CND to meet on the global drug issues.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 third element of the international drug control environment is the International Narcotics Control Board (INCB) which is an independent body that monitors the implementation of the United Nations international drug control conventions. The INCB helps member states to achieve the aims of the UN international drug control conventions by providing technical assistance and guidance to member states, and by monitoring the worldwide production, trade, and consumption of narcotic drugs and psychotropic substances. The INCB is made up of thirteen experts who are each elected in their personal capacity.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There are also five international drug demand reduction organizations with whom INL partners, that also operate within the context of this larger international drug control environment. We will now take a brief look at each of them in the next slide.</a:t>
            </a:r>
          </a:p>
          <a:p>
            <a:endParaRPr lang="en-US" dirty="0"/>
          </a:p>
        </p:txBody>
      </p:sp>
      <p:sp>
        <p:nvSpPr>
          <p:cNvPr id="4" name="Slide Number Placeholder 3"/>
          <p:cNvSpPr>
            <a:spLocks noGrp="1"/>
          </p:cNvSpPr>
          <p:nvPr>
            <p:ph type="sldNum" sz="quarter" idx="10"/>
          </p:nvPr>
        </p:nvSpPr>
        <p:spPr/>
        <p:txBody>
          <a:bodyPr/>
          <a:lstStyle/>
          <a:p>
            <a:fld id="{5EBEA900-3AF2-4038-A08A-0223C1870E59}" type="slidenum">
              <a:rPr lang="en-US" smtClean="0"/>
              <a:t>13</a:t>
            </a:fld>
            <a:endParaRPr lang="en-US" dirty="0"/>
          </a:p>
        </p:txBody>
      </p:sp>
    </p:spTree>
    <p:extLst>
      <p:ext uri="{BB962C8B-B14F-4D97-AF65-F5344CB8AC3E}">
        <p14:creationId xmlns:p14="http://schemas.microsoft.com/office/powerpoint/2010/main" val="25407853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There are also five </a:t>
            </a:r>
            <a:r>
              <a:rPr lang="en-US" sz="1200" u="sng" kern="1200" dirty="0">
                <a:solidFill>
                  <a:schemeClr val="tx1"/>
                </a:solidFill>
                <a:effectLst/>
                <a:latin typeface="+mn-lt"/>
                <a:ea typeface="+mn-ea"/>
                <a:cs typeface="+mn-cs"/>
              </a:rPr>
              <a:t>i</a:t>
            </a:r>
            <a:r>
              <a:rPr lang="en-US" sz="1200" kern="1200" dirty="0">
                <a:solidFill>
                  <a:schemeClr val="tx1"/>
                </a:solidFill>
                <a:effectLst/>
                <a:latin typeface="+mn-lt"/>
                <a:ea typeface="+mn-ea"/>
                <a:cs typeface="+mn-cs"/>
              </a:rPr>
              <a:t>nternational organizations which operate in the context of this larger international drug control environment. INL works with them as partners in drug control efforts around the world. They are: the Colombo Plan, the OAS-CICAD, UNODC, WHO, and the AUC.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Now let’s take a brief look at the mission of each of these five organizations.</a:t>
            </a:r>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Colombo Plan Drug Advisory Programme (DAP) spearheads drug demand and supply reduction solutions, mainly in the Asia-Pacific region, Africa, and Latin America.. It also provides technical assistance, training, and programming across five continents. Since 2009, the Global Centre for Credentialing and Certification (GCCC) has operated as the credentialing division of DAP. Colombo Plan opened offices in Kabul, Afghanistan and Santiago, Chile in 2010 and 2017 respectively.</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Inter-American Drug Abuse Control Commission (CICAD) of the Organization of American States (OAS) is the Western Hemisphere’s policy forum for dealing with the drug problem. The Demand Reduction Section of CICAD works with member states to build institutional and human resource capacity through training and certification programs. </a:t>
            </a:r>
          </a:p>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African Union Commission (AUC) is the policy making organ of the African Union  - an inter-Governmental organization of 55 African countries and is responsible for formulating continental policies and frameworks.  It promotes </a:t>
            </a:r>
            <a:r>
              <a:rPr lang="en-GB" sz="1200" kern="1200" dirty="0">
                <a:solidFill>
                  <a:schemeClr val="tx1"/>
                </a:solidFill>
                <a:effectLst/>
                <a:latin typeface="+mn-lt"/>
                <a:ea typeface="+mn-ea"/>
                <a:cs typeface="+mn-cs"/>
              </a:rPr>
              <a:t>the adoption of comprehensive, balanced and integrated polices to counter the world drug problem including scaling up  evidence-based services to address health and social impact of drug use. </a:t>
            </a:r>
            <a:r>
              <a:rPr lang="en-US" sz="1200" kern="1200" dirty="0">
                <a:solidFill>
                  <a:schemeClr val="tx1"/>
                </a:solidFill>
                <a:effectLst/>
                <a:latin typeface="+mn-lt"/>
                <a:ea typeface="+mn-ea"/>
                <a:cs typeface="+mn-cs"/>
              </a:rPr>
              <a:t>AUC promotes minimum quality standards for drug treatment and seeks to strengthen epidemiological networks and research and data collection capacity.</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United Nations Office on Drugs and Crime (UNODC) operates in all regions of the world through an extensive network of field offices to assist Member States in responding to the world drug problem.  UNODC encourages a balanced approach between drug supply and drug demand reduction activities, with a fundamental emphasis on respect for human rights.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World Health Organization (WHO) is the directing and coordinating authority on international health within the United Nations system. It provides leadership on matters critical to health by shaping the research agenda, disseminating knowledge, implementing norms and standards, and articulating policy options that are based in both science and ethics.  </a:t>
            </a:r>
          </a:p>
          <a:p>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5EBEA900-3AF2-4038-A08A-0223C1870E59}" type="slidenum">
              <a:rPr lang="en-US" smtClean="0"/>
              <a:t>14</a:t>
            </a:fld>
            <a:endParaRPr lang="en-US" dirty="0"/>
          </a:p>
        </p:txBody>
      </p:sp>
    </p:spTree>
    <p:extLst>
      <p:ext uri="{BB962C8B-B14F-4D97-AF65-F5344CB8AC3E}">
        <p14:creationId xmlns:p14="http://schemas.microsoft.com/office/powerpoint/2010/main" val="66772732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eaLnBrk="0" fontAlgn="base" hangingPunct="0"/>
            <a:r>
              <a:rPr lang="en-US" sz="1200" b="1" kern="1200" dirty="0">
                <a:solidFill>
                  <a:schemeClr val="tx1"/>
                </a:solidFill>
                <a:effectLst/>
                <a:latin typeface="+mn-lt"/>
                <a:ea typeface="+mn-ea"/>
                <a:cs typeface="+mn-cs"/>
              </a:rPr>
              <a:t>SAY TEXT: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easiest way to participate in this global community of substance use professionals is by joining and becoming an active member of ISSUP.</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First of all, you can register on the ISSUP website at </a:t>
            </a:r>
            <a:r>
              <a:rPr lang="en-US" sz="1200" u="sng" kern="1200" dirty="0">
                <a:solidFill>
                  <a:schemeClr val="tx1"/>
                </a:solidFill>
                <a:effectLst/>
                <a:latin typeface="+mn-lt"/>
                <a:ea typeface="+mn-ea"/>
                <a:cs typeface="+mn-cs"/>
                <a:hlinkClick r:id="rId3"/>
              </a:rPr>
              <a:t>www.issup.net</a:t>
            </a:r>
            <a:r>
              <a:rPr lang="en-US" sz="1200" u="sng"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endParaRPr lang="en-US" sz="1200" u="none" kern="1200" dirty="0">
              <a:solidFill>
                <a:schemeClr val="tx1"/>
              </a:solidFill>
              <a:effectLst/>
              <a:latin typeface="+mn-lt"/>
              <a:ea typeface="+mn-ea"/>
              <a:cs typeface="+mn-cs"/>
            </a:endParaRPr>
          </a:p>
          <a:p>
            <a:r>
              <a:rPr lang="en-US" sz="1200" u="none" kern="1200" dirty="0">
                <a:solidFill>
                  <a:schemeClr val="tx1"/>
                </a:solidFill>
                <a:effectLst/>
                <a:latin typeface="+mn-lt"/>
                <a:ea typeface="+mn-ea"/>
                <a:cs typeface="+mn-cs"/>
              </a:rPr>
              <a:t>Registering takes only a few minutes and membership is free. All you need to do is click on this membership icon on the homepage. You can select one of four levels of membership-- and all are free.</a:t>
            </a:r>
          </a:p>
          <a:p>
            <a:endParaRPr lang="en-US" sz="1200" u="none" kern="1200" dirty="0">
              <a:solidFill>
                <a:schemeClr val="tx1"/>
              </a:solidFill>
              <a:effectLst/>
              <a:latin typeface="+mn-lt"/>
              <a:ea typeface="+mn-ea"/>
              <a:cs typeface="+mn-cs"/>
            </a:endParaRPr>
          </a:p>
          <a:p>
            <a:r>
              <a:rPr lang="en-US" sz="1200" u="none" kern="1200" dirty="0">
                <a:solidFill>
                  <a:schemeClr val="tx1"/>
                </a:solidFill>
                <a:effectLst/>
                <a:latin typeface="+mn-lt"/>
                <a:ea typeface="+mn-ea"/>
                <a:cs typeface="+mn-cs"/>
              </a:rPr>
              <a:t>Membership allows you to immediately connect with over 10,000 members worldwide.</a:t>
            </a:r>
          </a:p>
          <a:p>
            <a:pPr eaLnBrk="0" fontAlgn="base" hangingPunct="0"/>
            <a:endParaRPr lang="en-US" sz="1200" u="none" kern="1200" dirty="0">
              <a:solidFill>
                <a:schemeClr val="tx1"/>
              </a:solidFill>
              <a:effectLst/>
              <a:latin typeface="+mn-lt"/>
              <a:ea typeface="+mn-ea"/>
              <a:cs typeface="+mn-cs"/>
            </a:endParaRPr>
          </a:p>
          <a:p>
            <a:pPr eaLnBrk="0" fontAlgn="base" hangingPunct="0"/>
            <a:r>
              <a:rPr lang="en-US" sz="1200" u="none" kern="1200" dirty="0">
                <a:solidFill>
                  <a:schemeClr val="tx1"/>
                </a:solidFill>
                <a:effectLst/>
                <a:latin typeface="+mn-lt"/>
                <a:ea typeface="+mn-ea"/>
                <a:cs typeface="+mn-cs"/>
              </a:rPr>
              <a:t>As an ISSUP member, you can instantly access the latest information and news, scientific research, and training opportunities. </a:t>
            </a:r>
          </a:p>
          <a:p>
            <a:pPr eaLnBrk="0" fontAlgn="base" hangingPunct="0"/>
            <a:r>
              <a:rPr lang="en-US" sz="1200" u="none" kern="1200" dirty="0">
                <a:solidFill>
                  <a:schemeClr val="tx1"/>
                </a:solidFill>
                <a:effectLst/>
                <a:latin typeface="+mn-lt"/>
                <a:ea typeface="+mn-ea"/>
                <a:cs typeface="+mn-cs"/>
              </a:rPr>
              <a:t> </a:t>
            </a:r>
          </a:p>
          <a:p>
            <a:pPr eaLnBrk="0" fontAlgn="base" hangingPunct="0"/>
            <a:r>
              <a:rPr lang="en-US" sz="1200" u="none" kern="1200" dirty="0">
                <a:solidFill>
                  <a:schemeClr val="tx1"/>
                </a:solidFill>
                <a:effectLst/>
                <a:latin typeface="+mn-lt"/>
                <a:ea typeface="+mn-ea"/>
                <a:cs typeface="+mn-cs"/>
              </a:rPr>
              <a:t>ISSUP is the fastest and easiest way to network both digitally and face-to-face with other members of the global community of substance use professionals. </a:t>
            </a:r>
          </a:p>
          <a:p>
            <a:endParaRPr lang="en-US" dirty="0"/>
          </a:p>
        </p:txBody>
      </p:sp>
      <p:sp>
        <p:nvSpPr>
          <p:cNvPr id="4" name="Slide Number Placeholder 3"/>
          <p:cNvSpPr>
            <a:spLocks noGrp="1"/>
          </p:cNvSpPr>
          <p:nvPr>
            <p:ph type="sldNum" sz="quarter" idx="10"/>
          </p:nvPr>
        </p:nvSpPr>
        <p:spPr/>
        <p:txBody>
          <a:bodyPr/>
          <a:lstStyle/>
          <a:p>
            <a:fld id="{5EBEA900-3AF2-4038-A08A-0223C1870E59}" type="slidenum">
              <a:rPr lang="en-US" smtClean="0"/>
              <a:t>15</a:t>
            </a:fld>
            <a:endParaRPr lang="en-US" dirty="0"/>
          </a:p>
        </p:txBody>
      </p:sp>
    </p:spTree>
    <p:extLst>
      <p:ext uri="{BB962C8B-B14F-4D97-AF65-F5344CB8AC3E}">
        <p14:creationId xmlns:p14="http://schemas.microsoft.com/office/powerpoint/2010/main" val="7421787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Being an active member of the global community of substance use professionals offers many substantial benefits including: </a:t>
            </a:r>
          </a:p>
          <a:p>
            <a:pPr marL="171450" lvl="0" indent="-171450">
              <a:buFont typeface="Wingdings" panose="05000000000000000000" pitchFamily="2" charset="2"/>
              <a:buChar char="ü"/>
            </a:pPr>
            <a:r>
              <a:rPr lang="en-US" sz="1200" kern="1200" dirty="0">
                <a:solidFill>
                  <a:schemeClr val="tx1"/>
                </a:solidFill>
                <a:effectLst/>
                <a:latin typeface="+mn-lt"/>
                <a:ea typeface="+mn-ea"/>
                <a:cs typeface="+mn-cs"/>
              </a:rPr>
              <a:t>Staying informed as to SUD events around the world</a:t>
            </a:r>
          </a:p>
          <a:p>
            <a:pPr marL="171450" lvl="0" indent="-171450">
              <a:buFont typeface="Wingdings" panose="05000000000000000000" pitchFamily="2" charset="2"/>
              <a:buChar char="ü"/>
            </a:pPr>
            <a:r>
              <a:rPr lang="en-US" sz="1200" kern="1200" dirty="0">
                <a:solidFill>
                  <a:schemeClr val="tx1"/>
                </a:solidFill>
                <a:effectLst/>
                <a:latin typeface="+mn-lt"/>
                <a:ea typeface="+mn-ea"/>
                <a:cs typeface="+mn-cs"/>
              </a:rPr>
              <a:t>Learning how to implement evidence-bases practices/programs </a:t>
            </a:r>
          </a:p>
          <a:p>
            <a:pPr marL="171450" lvl="0" indent="-171450">
              <a:buFont typeface="Wingdings" panose="05000000000000000000" pitchFamily="2" charset="2"/>
              <a:buChar char="ü"/>
            </a:pPr>
            <a:r>
              <a:rPr lang="en-US" sz="1200" kern="1200" dirty="0">
                <a:solidFill>
                  <a:schemeClr val="tx1"/>
                </a:solidFill>
                <a:effectLst/>
                <a:latin typeface="+mn-lt"/>
                <a:ea typeface="+mn-ea"/>
                <a:cs typeface="+mn-cs"/>
              </a:rPr>
              <a:t>Access training and mentoring opportunities</a:t>
            </a:r>
          </a:p>
          <a:p>
            <a:pPr marL="171450" lvl="0" indent="-171450">
              <a:buFont typeface="Wingdings" panose="05000000000000000000" pitchFamily="2" charset="2"/>
              <a:buChar char="ü"/>
            </a:pPr>
            <a:r>
              <a:rPr lang="en-US" sz="1200" kern="1200" dirty="0">
                <a:solidFill>
                  <a:schemeClr val="tx1"/>
                </a:solidFill>
                <a:effectLst/>
                <a:latin typeface="+mn-lt"/>
                <a:ea typeface="+mn-ea"/>
                <a:cs typeface="+mn-cs"/>
              </a:rPr>
              <a:t>Taking advantage of credentialing opportunities </a:t>
            </a:r>
          </a:p>
          <a:p>
            <a:pPr marL="171450" lvl="0" indent="-171450">
              <a:buFont typeface="Wingdings" panose="05000000000000000000" pitchFamily="2" charset="2"/>
              <a:buChar char="ü"/>
            </a:pPr>
            <a:r>
              <a:rPr lang="en-US" sz="1200" kern="1200" dirty="0">
                <a:solidFill>
                  <a:schemeClr val="tx1"/>
                </a:solidFill>
                <a:effectLst/>
                <a:latin typeface="+mn-lt"/>
                <a:ea typeface="+mn-ea"/>
                <a:cs typeface="+mn-cs"/>
              </a:rPr>
              <a:t>Access postings for internships and employment opportunities </a:t>
            </a:r>
          </a:p>
          <a:p>
            <a:pPr marL="171450" lvl="0" indent="-171450">
              <a:buFont typeface="Wingdings" panose="05000000000000000000" pitchFamily="2" charset="2"/>
              <a:buChar char="ü"/>
            </a:pPr>
            <a:r>
              <a:rPr lang="en-US" sz="1200" kern="1200" dirty="0">
                <a:solidFill>
                  <a:schemeClr val="tx1"/>
                </a:solidFill>
                <a:effectLst/>
                <a:latin typeface="+mn-lt"/>
                <a:ea typeface="+mn-ea"/>
                <a:cs typeface="+mn-cs"/>
              </a:rPr>
              <a:t>Accessing the latest SUD research </a:t>
            </a:r>
          </a:p>
          <a:p>
            <a:pPr marL="171450" lvl="0" indent="-171450">
              <a:buFont typeface="Wingdings" panose="05000000000000000000" pitchFamily="2" charset="2"/>
              <a:buChar char="ü"/>
            </a:pPr>
            <a:r>
              <a:rPr lang="en-US" sz="1200" kern="1200" dirty="0">
                <a:solidFill>
                  <a:schemeClr val="tx1"/>
                </a:solidFill>
                <a:effectLst/>
                <a:latin typeface="+mn-lt"/>
                <a:ea typeface="+mn-ea"/>
                <a:cs typeface="+mn-cs"/>
              </a:rPr>
              <a:t>Joining a network in your area of specialization and</a:t>
            </a:r>
          </a:p>
          <a:p>
            <a:pPr marL="171450" lvl="0" indent="-171450">
              <a:buFont typeface="Wingdings" panose="05000000000000000000" pitchFamily="2" charset="2"/>
              <a:buChar char="ü"/>
            </a:pPr>
            <a:r>
              <a:rPr lang="en-US" sz="1200" kern="1200" dirty="0">
                <a:solidFill>
                  <a:schemeClr val="tx1"/>
                </a:solidFill>
                <a:effectLst/>
                <a:latin typeface="+mn-lt"/>
                <a:ea typeface="+mn-ea"/>
                <a:cs typeface="+mn-cs"/>
              </a:rPr>
              <a:t>Interacting with a broad set of professional networks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As a member of ISSUP, the doors of ICUDDR and GCCC are also opened to you. On the ISSUP website, for example, you will be immediately informed on upcoming conferences and trainings being held around the world.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When you join ISSUP and interact in the ISSUP community, you will become more aware of the larger international drug control framework which unifies efforts in the field.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With access to research, training, mentoring, credentialing and networking, you will find yourself on a path towards enhancing your status as a professional with more opportunity for advancement.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Most importantly, you will possess a greater ability to make a contribution to addressing the drug problem, both in your community and globally.</a:t>
            </a:r>
          </a:p>
          <a:p>
            <a:r>
              <a:rPr lang="en-US" sz="1200" kern="1200" dirty="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fld id="{5EBEA900-3AF2-4038-A08A-0223C1870E59}" type="slidenum">
              <a:rPr lang="en-US" smtClean="0"/>
              <a:t>16</a:t>
            </a:fld>
            <a:endParaRPr lang="en-US" dirty="0"/>
          </a:p>
        </p:txBody>
      </p:sp>
    </p:spTree>
    <p:extLst>
      <p:ext uri="{BB962C8B-B14F-4D97-AF65-F5344CB8AC3E}">
        <p14:creationId xmlns:p14="http://schemas.microsoft.com/office/powerpoint/2010/main" val="205853072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INL invites all members of this training to respond to a formal CALL TO ACTION.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INL encourages you to invest in yourself, your colleagues, and the field by taking three simple steps. First, join ISSUP. Second, complete this training. Third, send your credit hours to GCCC.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Participate as an active member of the global community of substance use professionals by learning to post on the ISSUP website and engage in one or more of ISSUP’s networks. Enjoy connecting to the world of prevention and treatment professionals.</a:t>
            </a:r>
          </a:p>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“Module 0” has hopefully provided you with a heightened awareness of the nature of the rapidly growing global community of substance use professionals to which you now belong by virtue of attending this training.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INL and your colleagues around the world warmly welcome you!</a:t>
            </a:r>
          </a:p>
          <a:p>
            <a:endParaRPr lang="en-US" dirty="0"/>
          </a:p>
        </p:txBody>
      </p:sp>
      <p:sp>
        <p:nvSpPr>
          <p:cNvPr id="4" name="Slide Number Placeholder 3"/>
          <p:cNvSpPr>
            <a:spLocks noGrp="1"/>
          </p:cNvSpPr>
          <p:nvPr>
            <p:ph type="sldNum" sz="quarter" idx="10"/>
          </p:nvPr>
        </p:nvSpPr>
        <p:spPr/>
        <p:txBody>
          <a:bodyPr/>
          <a:lstStyle/>
          <a:p>
            <a:fld id="{5EBEA900-3AF2-4038-A08A-0223C1870E59}" type="slidenum">
              <a:rPr lang="en-US" smtClean="0"/>
              <a:t>17</a:t>
            </a:fld>
            <a:endParaRPr lang="en-US" dirty="0"/>
          </a:p>
        </p:txBody>
      </p:sp>
    </p:spTree>
    <p:extLst>
      <p:ext uri="{BB962C8B-B14F-4D97-AF65-F5344CB8AC3E}">
        <p14:creationId xmlns:p14="http://schemas.microsoft.com/office/powerpoint/2010/main" val="20985515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SAY TEXT: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Congratulations, as a participant in this training, you are joining a rapidly growing global community of substance use professionals supported by the US. State Department’s Bureau of International Narcotics and Law Enforcement Affairs (INL).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This training, and others like it around the world, are a part of a larger and ongoing process of professionalization of the global prevention and treatment workforce.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Let’s look more closely at the word “professionalization.” What does it actually mean?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Professionalization is the training and development of prevention and treatment knowledge and skills which can be validated through examination and the process of credentialing. We will talk about professionalization in greater detail in later slides.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For now, welcome to the growing global community of substance use professionals! </a:t>
            </a:r>
          </a:p>
          <a:p>
            <a:endParaRPr lang="en-US" dirty="0"/>
          </a:p>
        </p:txBody>
      </p:sp>
      <p:sp>
        <p:nvSpPr>
          <p:cNvPr id="4" name="Slide Number Placeholder 3"/>
          <p:cNvSpPr>
            <a:spLocks noGrp="1"/>
          </p:cNvSpPr>
          <p:nvPr>
            <p:ph type="sldNum" sz="quarter" idx="10"/>
          </p:nvPr>
        </p:nvSpPr>
        <p:spPr/>
        <p:txBody>
          <a:bodyPr/>
          <a:lstStyle/>
          <a:p>
            <a:fld id="{5EBEA900-3AF2-4038-A08A-0223C1870E59}" type="slidenum">
              <a:rPr lang="en-US" smtClean="0"/>
              <a:t>2</a:t>
            </a:fld>
            <a:endParaRPr lang="en-US" dirty="0"/>
          </a:p>
        </p:txBody>
      </p:sp>
    </p:spTree>
    <p:extLst>
      <p:ext uri="{BB962C8B-B14F-4D97-AF65-F5344CB8AC3E}">
        <p14:creationId xmlns:p14="http://schemas.microsoft.com/office/powerpoint/2010/main" val="30719644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SAY TEXT:</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growing global community is made up of people like you. As of the beginning of 2020, more than 10,000 individuals worldwide are:</a:t>
            </a:r>
          </a:p>
          <a:p>
            <a:endParaRPr lang="en-US" sz="1200" kern="1200" dirty="0">
              <a:solidFill>
                <a:schemeClr val="tx1"/>
              </a:solidFill>
              <a:effectLst/>
              <a:latin typeface="+mn-lt"/>
              <a:ea typeface="+mn-ea"/>
              <a:cs typeface="+mn-cs"/>
            </a:endParaRPr>
          </a:p>
          <a:p>
            <a:pPr marL="171450" lvl="0" indent="-171450">
              <a:buFont typeface="Wingdings" panose="05000000000000000000" pitchFamily="2" charset="2"/>
              <a:buChar char="ü"/>
            </a:pPr>
            <a:r>
              <a:rPr lang="en-US" sz="1200" kern="1200" dirty="0">
                <a:solidFill>
                  <a:schemeClr val="tx1"/>
                </a:solidFill>
                <a:effectLst/>
                <a:latin typeface="+mn-lt"/>
                <a:ea typeface="+mn-ea"/>
                <a:cs typeface="+mn-cs"/>
              </a:rPr>
              <a:t>being trained in prevention and treatment knowledge and skills, </a:t>
            </a:r>
          </a:p>
          <a:p>
            <a:pPr marL="171450" lvl="0" indent="-171450">
              <a:buFont typeface="Wingdings" panose="05000000000000000000" pitchFamily="2" charset="2"/>
              <a:buChar char="ü"/>
            </a:pPr>
            <a:r>
              <a:rPr lang="en-US" sz="1200" kern="1200" dirty="0">
                <a:solidFill>
                  <a:schemeClr val="tx1"/>
                </a:solidFill>
                <a:effectLst/>
                <a:latin typeface="+mn-lt"/>
                <a:ea typeface="+mn-ea"/>
                <a:cs typeface="+mn-cs"/>
              </a:rPr>
              <a:t>being credentialed as prevention and treatment providers, </a:t>
            </a:r>
          </a:p>
          <a:p>
            <a:pPr marL="171450" lvl="0" indent="-171450">
              <a:buFont typeface="Wingdings" panose="05000000000000000000" pitchFamily="2" charset="2"/>
              <a:buChar char="ü"/>
            </a:pPr>
            <a:r>
              <a:rPr lang="en-US" sz="1200" kern="1200" dirty="0">
                <a:solidFill>
                  <a:schemeClr val="tx1"/>
                </a:solidFill>
                <a:effectLst/>
                <a:latin typeface="+mn-lt"/>
                <a:ea typeface="+mn-ea"/>
                <a:cs typeface="+mn-cs"/>
              </a:rPr>
              <a:t>studying at universities with specialized addiction programs,</a:t>
            </a:r>
          </a:p>
          <a:p>
            <a:pPr marL="171450" lvl="0" indent="-171450">
              <a:buFont typeface="Wingdings" panose="05000000000000000000" pitchFamily="2" charset="2"/>
              <a:buChar char="ü"/>
            </a:pPr>
            <a:r>
              <a:rPr lang="en-US" sz="1200" kern="1200" dirty="0">
                <a:solidFill>
                  <a:schemeClr val="tx1"/>
                </a:solidFill>
                <a:effectLst/>
                <a:latin typeface="+mn-lt"/>
                <a:ea typeface="+mn-ea"/>
                <a:cs typeface="+mn-cs"/>
              </a:rPr>
              <a:t>operating in the context of a larger drug control system, </a:t>
            </a:r>
          </a:p>
          <a:p>
            <a:pPr marL="171450" lvl="0" indent="-171450">
              <a:buFont typeface="Wingdings" panose="05000000000000000000" pitchFamily="2" charset="2"/>
              <a:buChar char="ü"/>
            </a:pPr>
            <a:r>
              <a:rPr lang="en-US" sz="1200" kern="1200" dirty="0">
                <a:solidFill>
                  <a:schemeClr val="tx1"/>
                </a:solidFill>
                <a:effectLst/>
                <a:latin typeface="+mn-lt"/>
                <a:ea typeface="+mn-ea"/>
                <a:cs typeface="+mn-cs"/>
              </a:rPr>
              <a:t>adhering to science and research-based approaches, and </a:t>
            </a:r>
          </a:p>
          <a:p>
            <a:pPr marL="171450" lvl="0" indent="-171450">
              <a:buFont typeface="Wingdings" panose="05000000000000000000" pitchFamily="2" charset="2"/>
              <a:buChar char="ü"/>
            </a:pPr>
            <a:r>
              <a:rPr lang="en-US" sz="1200" kern="1200" dirty="0">
                <a:solidFill>
                  <a:schemeClr val="tx1"/>
                </a:solidFill>
                <a:effectLst/>
                <a:latin typeface="+mn-lt"/>
                <a:ea typeface="+mn-ea"/>
                <a:cs typeface="+mn-cs"/>
              </a:rPr>
              <a:t>joining professional substance use associations and networking through them</a:t>
            </a:r>
          </a:p>
          <a:p>
            <a:pPr marL="171450" lvl="0" indent="-171450">
              <a:buFont typeface="Wingdings" panose="05000000000000000000" pitchFamily="2" charset="2"/>
              <a:buChar char="ü"/>
            </a:pPr>
            <a:endParaRPr lang="en-US" sz="1200" kern="1200" dirty="0">
              <a:solidFill>
                <a:schemeClr val="tx1"/>
              </a:solidFill>
              <a:effectLst/>
              <a:latin typeface="+mn-lt"/>
              <a:ea typeface="+mn-ea"/>
              <a:cs typeface="+mn-cs"/>
            </a:endParaRPr>
          </a:p>
          <a:p>
            <a:pPr marL="0" indent="0">
              <a:buFont typeface="Wingdings" panose="05000000000000000000" pitchFamily="2" charset="2"/>
              <a:buNone/>
            </a:pPr>
            <a:r>
              <a:rPr lang="en-US" sz="1200" kern="1200" dirty="0">
                <a:solidFill>
                  <a:schemeClr val="tx1"/>
                </a:solidFill>
                <a:effectLst/>
                <a:latin typeface="+mn-lt"/>
                <a:ea typeface="+mn-ea"/>
                <a:cs typeface="+mn-cs"/>
              </a:rPr>
              <a:t>We will look more closely at each one of these areas of professional activity in later slides.</a:t>
            </a:r>
          </a:p>
          <a:p>
            <a:pPr marL="171450" indent="-171450">
              <a:buFont typeface="Wingdings" panose="05000000000000000000" pitchFamily="2" charset="2"/>
              <a:buChar char="ü"/>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EBEA900-3AF2-4038-A08A-0223C1870E59}" type="slidenum">
              <a:rPr lang="en-US" smtClean="0"/>
              <a:t>3</a:t>
            </a:fld>
            <a:endParaRPr lang="en-US" dirty="0"/>
          </a:p>
        </p:txBody>
      </p:sp>
    </p:spTree>
    <p:extLst>
      <p:ext uri="{BB962C8B-B14F-4D97-AF65-F5344CB8AC3E}">
        <p14:creationId xmlns:p14="http://schemas.microsoft.com/office/powerpoint/2010/main" val="38900254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SAY TEXT:</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Who are the members of this global community?  They are both individuals and organizations.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There are thousands of individuals working worldwide in the substance use prevention and treatment fields in government, non-governmental organizations, civil society, and the private sector.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Examples of these substance use professionals are: drug control policymakers, prevention specialists, SUD treatment providers, medical doctors, mental health specialists, other clinicians in related health care and social service, law enforcement and criminal justice personnel who work in drug courts and other diversion programs, peer recovery support specialists, addiction scientists and researchers, and university students studying addiction.</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Organizations act as portals for individuals to join the global community of substance use professionals. Three key global substance use professional organizations are: </a:t>
            </a:r>
          </a:p>
          <a:p>
            <a:pPr marL="171450" lvl="0" indent="-171450">
              <a:buFont typeface="Courier New" panose="02070309020205020404" pitchFamily="49" charset="0"/>
              <a:buChar char="o"/>
            </a:pPr>
            <a:r>
              <a:rPr lang="en-US" sz="1200" kern="1200" dirty="0">
                <a:solidFill>
                  <a:schemeClr val="tx1"/>
                </a:solidFill>
                <a:effectLst/>
                <a:latin typeface="+mn-lt"/>
                <a:ea typeface="+mn-ea"/>
                <a:cs typeface="+mn-cs"/>
              </a:rPr>
              <a:t>The International Society of Substance Use Professionals (ISSUP) </a:t>
            </a:r>
          </a:p>
          <a:p>
            <a:pPr marL="171450" lvl="0" indent="-171450">
              <a:buFont typeface="Courier New" panose="02070309020205020404" pitchFamily="49" charset="0"/>
              <a:buChar char="o"/>
            </a:pPr>
            <a:r>
              <a:rPr lang="en-US" sz="1200" kern="1200" dirty="0">
                <a:solidFill>
                  <a:schemeClr val="tx1"/>
                </a:solidFill>
                <a:effectLst/>
                <a:latin typeface="+mn-lt"/>
                <a:ea typeface="+mn-ea"/>
                <a:cs typeface="+mn-cs"/>
              </a:rPr>
              <a:t>The International Consortium of Universities for Drug Demand Reduction (ICUDDR) and</a:t>
            </a:r>
          </a:p>
          <a:p>
            <a:pPr marL="171450" lvl="0" indent="-171450">
              <a:buFont typeface="Courier New" panose="02070309020205020404" pitchFamily="49" charset="0"/>
              <a:buChar char="o"/>
            </a:pPr>
            <a:r>
              <a:rPr lang="en-US" sz="1200" kern="1200" dirty="0">
                <a:solidFill>
                  <a:schemeClr val="tx1"/>
                </a:solidFill>
                <a:effectLst/>
                <a:latin typeface="+mn-lt"/>
                <a:ea typeface="+mn-ea"/>
                <a:cs typeface="+mn-cs"/>
              </a:rPr>
              <a:t>The Global Center for Credentialing and Certification (GCCC)</a:t>
            </a:r>
          </a:p>
          <a:p>
            <a:r>
              <a:rPr lang="en-US" sz="1200" kern="1200" dirty="0">
                <a:solidFill>
                  <a:schemeClr val="tx1"/>
                </a:solidFill>
                <a:effectLst/>
                <a:latin typeface="+mn-lt"/>
                <a:ea typeface="+mn-ea"/>
                <a:cs typeface="+mn-cs"/>
              </a:rPr>
              <a:t>Now let’s take a brief look at each of these organizations that serve and unify this global community of substance use professionals.</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5EBEA900-3AF2-4038-A08A-0223C1870E59}" type="slidenum">
              <a:rPr lang="en-US" smtClean="0"/>
              <a:t>4</a:t>
            </a:fld>
            <a:endParaRPr lang="en-US" dirty="0"/>
          </a:p>
        </p:txBody>
      </p:sp>
    </p:spTree>
    <p:extLst>
      <p:ext uri="{BB962C8B-B14F-4D97-AF65-F5344CB8AC3E}">
        <p14:creationId xmlns:p14="http://schemas.microsoft.com/office/powerpoint/2010/main" val="29378148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SAY TEXT:</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First we will look at ISSUP which was established by INL in 2015 to support the development of a global prevention and treatment workforce. ISSUP’s broader mission is to</a:t>
            </a:r>
            <a:r>
              <a:rPr lang="en-US" sz="1200" b="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ground and guide the drug demand reduction field in keeping with evidence-based approaches, quality standards, and sound ethical best practices.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ISSUP provides its members with opportunities and access to share knowledge, exchange experiences, and stay up-to-date with the latest research in the field. Membership at ISSUP can open the door to individuals and networks of professionals who will help you grow and expand your knowledge and skills.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To date there are more than 10,000 ISSUP members worldwide with national chapters in 14 countries and six more national chapters now in the process of being formalized.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You can learn more about ISSUP and join for free at: </a:t>
            </a:r>
            <a:r>
              <a:rPr lang="en-US" sz="1200" u="sng" kern="1200" dirty="0">
                <a:solidFill>
                  <a:schemeClr val="tx1"/>
                </a:solidFill>
                <a:effectLst/>
                <a:latin typeface="+mn-lt"/>
                <a:ea typeface="+mn-ea"/>
                <a:cs typeface="+mn-cs"/>
                <a:hlinkClick r:id="rId3"/>
              </a:rPr>
              <a:t>www.issup.net</a:t>
            </a:r>
            <a:r>
              <a:rPr lang="en-US" sz="1200" kern="1200" dirty="0">
                <a:solidFill>
                  <a:schemeClr val="tx1"/>
                </a:solidFill>
                <a:effectLst/>
                <a:latin typeface="+mn-lt"/>
                <a:ea typeface="+mn-ea"/>
                <a:cs typeface="+mn-cs"/>
              </a:rPr>
              <a:t>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We strongly urge you to join this week since this training that you are completing is recognized by ISSUP and credit hours of education will be documented on your private profile. This training record is valuable for purposes of certification or when applying for certain opportunities. </a:t>
            </a:r>
          </a:p>
        </p:txBody>
      </p:sp>
      <p:sp>
        <p:nvSpPr>
          <p:cNvPr id="4" name="Slide Number Placeholder 3"/>
          <p:cNvSpPr>
            <a:spLocks noGrp="1"/>
          </p:cNvSpPr>
          <p:nvPr>
            <p:ph type="sldNum" sz="quarter" idx="10"/>
          </p:nvPr>
        </p:nvSpPr>
        <p:spPr/>
        <p:txBody>
          <a:bodyPr/>
          <a:lstStyle/>
          <a:p>
            <a:fld id="{5EBEA900-3AF2-4038-A08A-0223C1870E59}" type="slidenum">
              <a:rPr lang="en-US" smtClean="0"/>
              <a:t>5</a:t>
            </a:fld>
            <a:endParaRPr lang="en-US" dirty="0"/>
          </a:p>
        </p:txBody>
      </p:sp>
    </p:spTree>
    <p:extLst>
      <p:ext uri="{BB962C8B-B14F-4D97-AF65-F5344CB8AC3E}">
        <p14:creationId xmlns:p14="http://schemas.microsoft.com/office/powerpoint/2010/main" val="20902965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mn-lt"/>
                <a:ea typeface="+mn-ea"/>
                <a:cs typeface="+mn-cs"/>
              </a:rPr>
              <a:t>SAY TEXT:</a:t>
            </a: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When you go to the ISSUP website </a:t>
            </a:r>
            <a:r>
              <a:rPr kumimoji="0" lang="en-US" sz="1200" b="0" i="0" u="sng" strike="noStrike" kern="1200" cap="none" spc="0" normalizeH="0" baseline="0" noProof="0" dirty="0">
                <a:ln>
                  <a:noFill/>
                </a:ln>
                <a:solidFill>
                  <a:prstClr val="black"/>
                </a:solidFill>
                <a:effectLst/>
                <a:uLnTx/>
                <a:uFillTx/>
                <a:latin typeface="+mn-lt"/>
                <a:ea typeface="+mn-ea"/>
                <a:cs typeface="+mn-cs"/>
                <a:hlinkClick r:id="rId3">
                  <a:extLst>
                    <a:ext uri="{A12FA001-AC4F-418D-AE19-62706E023703}">
                      <ahyp:hlinkClr xmlns:ahyp="http://schemas.microsoft.com/office/drawing/2018/hyperlinkcolor" val="tx"/>
                    </a:ext>
                  </a:extLst>
                </a:hlinkClick>
              </a:rPr>
              <a:t>www.issup.net</a:t>
            </a:r>
            <a:r>
              <a:rPr kumimoji="0" lang="en-US" sz="1200" b="0" i="0" u="none" strike="noStrike" kern="1200" cap="none" spc="0" normalizeH="0" baseline="0" noProof="0" dirty="0">
                <a:ln>
                  <a:noFill/>
                </a:ln>
                <a:solidFill>
                  <a:prstClr val="black"/>
                </a:solidFill>
                <a:effectLst/>
                <a:uLnTx/>
                <a:uFillTx/>
                <a:latin typeface="+mn-lt"/>
                <a:ea typeface="+mn-ea"/>
                <a:cs typeface="+mn-cs"/>
              </a:rPr>
              <a:t> to join for free, note that there are four levels of membership, each with its own criteria and benefits. They are as follows: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r>
              <a:rPr lang="en-US" b="1" dirty="0">
                <a:solidFill>
                  <a:srgbClr val="6F7072"/>
                </a:solidFill>
                <a:effectLst/>
                <a:latin typeface="Helvetica Neue"/>
              </a:rPr>
              <a:t>Regular Member</a:t>
            </a:r>
          </a:p>
          <a:p>
            <a:r>
              <a:rPr lang="en-US" b="1" dirty="0">
                <a:solidFill>
                  <a:srgbClr val="6F7072"/>
                </a:solidFill>
                <a:effectLst/>
                <a:latin typeface="Helvetica Neue"/>
              </a:rPr>
              <a:t>Criteria for Regular Membership:</a:t>
            </a:r>
          </a:p>
          <a:p>
            <a:pPr>
              <a:buFont typeface="Arial" panose="020B0604020202020204" pitchFamily="34" charset="0"/>
              <a:buChar char="•"/>
            </a:pPr>
            <a:r>
              <a:rPr lang="en-US" dirty="0">
                <a:solidFill>
                  <a:srgbClr val="6F7072"/>
                </a:solidFill>
                <a:effectLst/>
                <a:latin typeface="Helvetica Neue"/>
              </a:rPr>
              <a:t>An interested, non-professional applicant (can include volunteers, family members or non-accredited community members)</a:t>
            </a:r>
          </a:p>
          <a:p>
            <a:pPr>
              <a:buFont typeface="Arial" panose="020B0604020202020204" pitchFamily="34" charset="0"/>
              <a:buChar char="•"/>
            </a:pPr>
            <a:r>
              <a:rPr lang="en-US" dirty="0">
                <a:solidFill>
                  <a:srgbClr val="6F7072"/>
                </a:solidFill>
                <a:effectLst/>
                <a:latin typeface="Helvetica Neue"/>
              </a:rPr>
              <a:t>Acknowledgment and acceptance of ISSUP’s code of ethics</a:t>
            </a:r>
          </a:p>
          <a:p>
            <a:r>
              <a:rPr lang="en-US" b="1" dirty="0">
                <a:solidFill>
                  <a:srgbClr val="6F7072"/>
                </a:solidFill>
                <a:effectLst/>
                <a:latin typeface="Helvetica Neue"/>
              </a:rPr>
              <a:t>Receives: </a:t>
            </a:r>
          </a:p>
          <a:p>
            <a:pPr>
              <a:buFont typeface="Arial" panose="020B0604020202020204" pitchFamily="34" charset="0"/>
              <a:buChar char="•"/>
            </a:pPr>
            <a:r>
              <a:rPr lang="en-US" dirty="0">
                <a:solidFill>
                  <a:srgbClr val="6F7072"/>
                </a:solidFill>
                <a:effectLst/>
                <a:latin typeface="Helvetica Neue"/>
              </a:rPr>
              <a:t>Access to relevant online networks</a:t>
            </a:r>
          </a:p>
          <a:p>
            <a:pPr>
              <a:buFont typeface="Arial" panose="020B0604020202020204" pitchFamily="34" charset="0"/>
              <a:buChar char="•"/>
            </a:pPr>
            <a:r>
              <a:rPr lang="en-US" dirty="0">
                <a:solidFill>
                  <a:srgbClr val="6F7072"/>
                </a:solidFill>
                <a:effectLst/>
                <a:latin typeface="Helvetica Neue"/>
              </a:rPr>
              <a:t>Learning from the Knowledge Share section of the website</a:t>
            </a:r>
          </a:p>
          <a:p>
            <a:pPr>
              <a:buFont typeface="Arial" panose="020B0604020202020204" pitchFamily="34" charset="0"/>
              <a:buChar char="•"/>
            </a:pPr>
            <a:r>
              <a:rPr lang="en-US" dirty="0">
                <a:solidFill>
                  <a:srgbClr val="6F7072"/>
                </a:solidFill>
                <a:effectLst/>
                <a:latin typeface="Helvetica Neue"/>
              </a:rPr>
              <a:t>Ability to share work and experiences with others</a:t>
            </a:r>
          </a:p>
          <a:p>
            <a:pPr>
              <a:buFont typeface="Arial" panose="020B0604020202020204" pitchFamily="34" charset="0"/>
              <a:buChar char="•"/>
            </a:pPr>
            <a:r>
              <a:rPr lang="en-US" dirty="0">
                <a:solidFill>
                  <a:srgbClr val="6F7072"/>
                </a:solidFill>
                <a:effectLst/>
                <a:latin typeface="Helvetica Neue"/>
              </a:rPr>
              <a:t>Access to job opportunities from around the world</a:t>
            </a:r>
          </a:p>
          <a:p>
            <a:pPr>
              <a:buFont typeface="Arial" panose="020B0604020202020204" pitchFamily="34" charset="0"/>
              <a:buNone/>
            </a:pPr>
            <a:endParaRPr lang="en-US" dirty="0">
              <a:solidFill>
                <a:srgbClr val="6F7072"/>
              </a:solidFill>
              <a:effectLst/>
              <a:latin typeface="Helvetica Neue"/>
            </a:endParaRPr>
          </a:p>
          <a:p>
            <a:pPr>
              <a:buFont typeface="Arial" panose="020B0604020202020204" pitchFamily="34" charset="0"/>
              <a:buNone/>
            </a:pPr>
            <a:r>
              <a:rPr lang="en-US" b="1" dirty="0">
                <a:solidFill>
                  <a:srgbClr val="6F7072"/>
                </a:solidFill>
                <a:effectLst/>
                <a:latin typeface="Helvetica Neue"/>
              </a:rPr>
              <a:t>Professional Member</a:t>
            </a:r>
          </a:p>
          <a:p>
            <a:pPr>
              <a:buFont typeface="Arial" panose="020B0604020202020204" pitchFamily="34" charset="0"/>
              <a:buNone/>
            </a:pPr>
            <a:r>
              <a:rPr lang="en-US" b="1" dirty="0">
                <a:solidFill>
                  <a:srgbClr val="6F7072"/>
                </a:solidFill>
                <a:effectLst/>
                <a:latin typeface="Helvetica Neue"/>
              </a:rPr>
              <a:t>Criteria for Professional Membership:</a:t>
            </a:r>
          </a:p>
          <a:p>
            <a:pPr>
              <a:buFont typeface="Arial" panose="020B0604020202020204" pitchFamily="34" charset="0"/>
              <a:buNone/>
            </a:pPr>
            <a:r>
              <a:rPr lang="en-US" dirty="0">
                <a:solidFill>
                  <a:srgbClr val="6F7072"/>
                </a:solidFill>
                <a:effectLst/>
                <a:latin typeface="Helvetica Neue"/>
              </a:rPr>
              <a:t>This category is for those that are undertaking a role that makes a contribution to the drug demand reduction field, even if not necessarily a specialist or 100% dedicated to that activity. This includes professions such as:</a:t>
            </a:r>
          </a:p>
          <a:p>
            <a:pPr>
              <a:buFont typeface="Arial" panose="020B0604020202020204" pitchFamily="34" charset="0"/>
              <a:buChar char="•"/>
            </a:pPr>
            <a:r>
              <a:rPr lang="en-US" dirty="0">
                <a:solidFill>
                  <a:srgbClr val="6F7072"/>
                </a:solidFill>
                <a:effectLst/>
                <a:latin typeface="Helvetica Neue"/>
              </a:rPr>
              <a:t>Social workers</a:t>
            </a:r>
          </a:p>
          <a:p>
            <a:pPr>
              <a:buFont typeface="Arial" panose="020B0604020202020204" pitchFamily="34" charset="0"/>
              <a:buChar char="•"/>
            </a:pPr>
            <a:r>
              <a:rPr lang="en-US" dirty="0">
                <a:solidFill>
                  <a:srgbClr val="6F7072"/>
                </a:solidFill>
                <a:effectLst/>
                <a:latin typeface="Helvetica Neue"/>
              </a:rPr>
              <a:t>Religious leaders</a:t>
            </a:r>
          </a:p>
          <a:p>
            <a:pPr>
              <a:buFont typeface="Arial" panose="020B0604020202020204" pitchFamily="34" charset="0"/>
              <a:buChar char="•"/>
            </a:pPr>
            <a:r>
              <a:rPr lang="en-US" dirty="0">
                <a:solidFill>
                  <a:srgbClr val="6F7072"/>
                </a:solidFill>
                <a:effectLst/>
                <a:latin typeface="Helvetica Neue"/>
              </a:rPr>
              <a:t>Medical profession</a:t>
            </a:r>
          </a:p>
          <a:p>
            <a:pPr>
              <a:buFont typeface="Arial" panose="020B0604020202020204" pitchFamily="34" charset="0"/>
              <a:buChar char="•"/>
            </a:pPr>
            <a:r>
              <a:rPr lang="en-US" dirty="0">
                <a:solidFill>
                  <a:srgbClr val="6F7072"/>
                </a:solidFill>
                <a:effectLst/>
                <a:latin typeface="Helvetica Neue"/>
              </a:rPr>
              <a:t>Teachers</a:t>
            </a:r>
          </a:p>
          <a:p>
            <a:pPr>
              <a:buFont typeface="Arial" panose="020B0604020202020204" pitchFamily="34" charset="0"/>
              <a:buChar char="•"/>
            </a:pPr>
            <a:r>
              <a:rPr lang="en-US" dirty="0">
                <a:solidFill>
                  <a:srgbClr val="6F7072"/>
                </a:solidFill>
                <a:effectLst/>
                <a:latin typeface="Helvetica Neue"/>
              </a:rPr>
              <a:t>Youth workers</a:t>
            </a:r>
          </a:p>
          <a:p>
            <a:pPr>
              <a:buFont typeface="Arial" panose="020B0604020202020204" pitchFamily="34" charset="0"/>
              <a:buChar char="•"/>
            </a:pPr>
            <a:r>
              <a:rPr lang="en-US" dirty="0">
                <a:solidFill>
                  <a:srgbClr val="6F7072"/>
                </a:solidFill>
                <a:effectLst/>
                <a:latin typeface="Helvetica Neue"/>
              </a:rPr>
              <a:t>Community workers</a:t>
            </a:r>
          </a:p>
          <a:p>
            <a:pPr>
              <a:buFont typeface="Arial" panose="020B0604020202020204" pitchFamily="34" charset="0"/>
              <a:buChar char="•"/>
            </a:pPr>
            <a:r>
              <a:rPr lang="en-US" dirty="0">
                <a:solidFill>
                  <a:srgbClr val="6F7072"/>
                </a:solidFill>
                <a:effectLst/>
                <a:latin typeface="Helvetica Neue"/>
              </a:rPr>
              <a:t>Academics</a:t>
            </a:r>
          </a:p>
          <a:p>
            <a:r>
              <a:rPr lang="en-US" b="1" dirty="0">
                <a:solidFill>
                  <a:srgbClr val="6F7072"/>
                </a:solidFill>
                <a:effectLst/>
                <a:latin typeface="Helvetica Neue"/>
              </a:rPr>
              <a:t>Criteria:</a:t>
            </a:r>
          </a:p>
          <a:p>
            <a:pPr>
              <a:buFont typeface="Arial" panose="020B0604020202020204" pitchFamily="34" charset="0"/>
              <a:buChar char="•"/>
            </a:pPr>
            <a:r>
              <a:rPr lang="en-US" dirty="0">
                <a:solidFill>
                  <a:srgbClr val="6F7072"/>
                </a:solidFill>
                <a:effectLst/>
                <a:latin typeface="Helvetica Neue"/>
              </a:rPr>
              <a:t>An interest and/or contribution to drug demand reduction practice, policy or research</a:t>
            </a:r>
          </a:p>
          <a:p>
            <a:pPr>
              <a:buFont typeface="Arial" panose="020B0604020202020204" pitchFamily="34" charset="0"/>
              <a:buChar char="•"/>
            </a:pPr>
            <a:r>
              <a:rPr lang="en-US" dirty="0">
                <a:solidFill>
                  <a:srgbClr val="6F7072"/>
                </a:solidFill>
                <a:effectLst/>
                <a:latin typeface="Helvetica Neue"/>
              </a:rPr>
              <a:t>Hold a professional qualification/credential/certification related to their field</a:t>
            </a:r>
          </a:p>
          <a:p>
            <a:pPr>
              <a:buFont typeface="Arial" panose="020B0604020202020204" pitchFamily="34" charset="0"/>
              <a:buChar char="•"/>
            </a:pPr>
            <a:r>
              <a:rPr lang="en-US" dirty="0">
                <a:solidFill>
                  <a:srgbClr val="6F7072"/>
                </a:solidFill>
                <a:effectLst/>
                <a:latin typeface="Helvetica Neue"/>
              </a:rPr>
              <a:t>A minimum of 3 years’ experience in their role</a:t>
            </a:r>
          </a:p>
          <a:p>
            <a:r>
              <a:rPr lang="en-US" b="1" dirty="0">
                <a:solidFill>
                  <a:srgbClr val="6F7072"/>
                </a:solidFill>
                <a:effectLst/>
                <a:latin typeface="Helvetica Neue"/>
              </a:rPr>
              <a:t>Receives:</a:t>
            </a:r>
          </a:p>
          <a:p>
            <a:pPr>
              <a:buFont typeface="Arial" panose="020B0604020202020204" pitchFamily="34" charset="0"/>
              <a:buChar char="•"/>
            </a:pPr>
            <a:r>
              <a:rPr lang="en-US" dirty="0">
                <a:solidFill>
                  <a:srgbClr val="6F7072"/>
                </a:solidFill>
                <a:effectLst/>
                <a:latin typeface="Helvetica Neue"/>
              </a:rPr>
              <a:t>Access to relevant online networks</a:t>
            </a:r>
          </a:p>
          <a:p>
            <a:pPr>
              <a:buFont typeface="Arial" panose="020B0604020202020204" pitchFamily="34" charset="0"/>
              <a:buChar char="•"/>
            </a:pPr>
            <a:r>
              <a:rPr lang="en-US" dirty="0">
                <a:solidFill>
                  <a:srgbClr val="6F7072"/>
                </a:solidFill>
                <a:effectLst/>
                <a:latin typeface="Helvetica Neue"/>
              </a:rPr>
              <a:t>Information provided to support ongoing professional development</a:t>
            </a:r>
          </a:p>
          <a:p>
            <a:pPr>
              <a:buFont typeface="Arial" panose="020B0604020202020204" pitchFamily="34" charset="0"/>
              <a:buChar char="•"/>
            </a:pPr>
            <a:r>
              <a:rPr lang="en-US" dirty="0">
                <a:solidFill>
                  <a:srgbClr val="6F7072"/>
                </a:solidFill>
                <a:effectLst/>
                <a:latin typeface="Helvetica Neue"/>
              </a:rPr>
              <a:t>Access to job opportunities</a:t>
            </a:r>
          </a:p>
          <a:p>
            <a:pPr>
              <a:buFont typeface="Arial" panose="020B0604020202020204" pitchFamily="34" charset="0"/>
              <a:buChar char="•"/>
            </a:pPr>
            <a:r>
              <a:rPr lang="en-US" dirty="0">
                <a:solidFill>
                  <a:srgbClr val="6F7072"/>
                </a:solidFill>
                <a:effectLst/>
                <a:latin typeface="Helvetica Neue"/>
              </a:rPr>
              <a:t>Learning from the Knowledge Share section of the website</a:t>
            </a:r>
          </a:p>
          <a:p>
            <a:pPr>
              <a:buFont typeface="Arial" panose="020B0604020202020204" pitchFamily="34" charset="0"/>
              <a:buChar char="•"/>
            </a:pPr>
            <a:r>
              <a:rPr lang="en-US" dirty="0">
                <a:solidFill>
                  <a:srgbClr val="6F7072"/>
                </a:solidFill>
                <a:effectLst/>
                <a:latin typeface="Helvetica Neue"/>
              </a:rPr>
              <a:t>The opportunity to publish work to the field via the ISSUP website</a:t>
            </a:r>
          </a:p>
          <a:p>
            <a:r>
              <a:rPr lang="en-US" dirty="0">
                <a:solidFill>
                  <a:srgbClr val="6F7072"/>
                </a:solidFill>
                <a:effectLst/>
                <a:latin typeface="Helvetica Neue"/>
              </a:rPr>
              <a:t> </a:t>
            </a:r>
          </a:p>
          <a:p>
            <a:r>
              <a:rPr lang="en-US" b="1" dirty="0">
                <a:solidFill>
                  <a:srgbClr val="6F7072"/>
                </a:solidFill>
                <a:effectLst/>
                <a:latin typeface="Helvetica Neue"/>
              </a:rPr>
              <a:t>Drug Demand Reduction Professional Member</a:t>
            </a:r>
          </a:p>
          <a:p>
            <a:r>
              <a:rPr lang="en-US" b="1" dirty="0">
                <a:solidFill>
                  <a:srgbClr val="6F7072"/>
                </a:solidFill>
                <a:effectLst/>
                <a:latin typeface="Helvetica Neue"/>
              </a:rPr>
              <a:t>Criteria for Drug Demand Reduction Professional Membership</a:t>
            </a:r>
          </a:p>
          <a:p>
            <a:r>
              <a:rPr lang="en-US" dirty="0">
                <a:solidFill>
                  <a:srgbClr val="6F7072"/>
                </a:solidFill>
                <a:effectLst/>
                <a:latin typeface="Helvetica Neue"/>
              </a:rPr>
              <a:t>This level of membership is for those who have specific qualifications, expertise and experience directly linked to the drug demand reduction field.</a:t>
            </a:r>
          </a:p>
          <a:p>
            <a:r>
              <a:rPr lang="en-US" b="1" dirty="0">
                <a:solidFill>
                  <a:srgbClr val="6F7072"/>
                </a:solidFill>
                <a:effectLst/>
                <a:latin typeface="Helvetica Neue"/>
              </a:rPr>
              <a:t>Criteria:</a:t>
            </a:r>
          </a:p>
          <a:p>
            <a:r>
              <a:rPr lang="en-US" dirty="0">
                <a:solidFill>
                  <a:srgbClr val="6F7072"/>
                </a:solidFill>
                <a:effectLst/>
                <a:latin typeface="Helvetica Neue"/>
              </a:rPr>
              <a:t>Applicants should meet one or more of the following criteria:</a:t>
            </a:r>
          </a:p>
          <a:p>
            <a:pPr>
              <a:buFont typeface="Arial" panose="020B0604020202020204" pitchFamily="34" charset="0"/>
              <a:buChar char="•"/>
            </a:pPr>
            <a:r>
              <a:rPr lang="en-US" dirty="0">
                <a:solidFill>
                  <a:srgbClr val="6F7072"/>
                </a:solidFill>
                <a:effectLst/>
                <a:latin typeface="Helvetica Neue"/>
              </a:rPr>
              <a:t>A minimum of 5 years significant and relevant experience working in the field of drug demand reduction (Prevention, Treatment or Recovery Support)</a:t>
            </a:r>
          </a:p>
          <a:p>
            <a:pPr>
              <a:buFont typeface="Arial" panose="020B0604020202020204" pitchFamily="34" charset="0"/>
              <a:buChar char="•"/>
            </a:pPr>
            <a:r>
              <a:rPr lang="en-US" dirty="0">
                <a:solidFill>
                  <a:srgbClr val="6F7072"/>
                </a:solidFill>
                <a:effectLst/>
                <a:latin typeface="Helvetica Neue"/>
              </a:rPr>
              <a:t>Demonstrate a specific professional qualification in a field that is directly related to drug demand reduction as one of its fundamental purposes</a:t>
            </a:r>
          </a:p>
          <a:p>
            <a:pPr>
              <a:buFont typeface="Arial" panose="020B0604020202020204" pitchFamily="34" charset="0"/>
              <a:buChar char="•"/>
            </a:pPr>
            <a:r>
              <a:rPr lang="en-US" dirty="0">
                <a:solidFill>
                  <a:srgbClr val="6F7072"/>
                </a:solidFill>
                <a:effectLst/>
                <a:latin typeface="Helvetica Neue"/>
              </a:rPr>
              <a:t>Demonstrate completion of internationally recognised training relevant to drug demand reduction</a:t>
            </a:r>
          </a:p>
          <a:p>
            <a:pPr>
              <a:buFont typeface="Arial" panose="020B0604020202020204" pitchFamily="34" charset="0"/>
              <a:buChar char="•"/>
            </a:pPr>
            <a:r>
              <a:rPr lang="en-US" dirty="0">
                <a:solidFill>
                  <a:srgbClr val="6F7072"/>
                </a:solidFill>
                <a:effectLst/>
                <a:latin typeface="Helvetica Neue"/>
              </a:rPr>
              <a:t>Hold relevant qualifications/credentials related to substance use disorder prevention, treatment and recovery support</a:t>
            </a:r>
          </a:p>
          <a:p>
            <a:r>
              <a:rPr lang="en-US" b="1" dirty="0">
                <a:solidFill>
                  <a:srgbClr val="6F7072"/>
                </a:solidFill>
                <a:effectLst/>
                <a:latin typeface="Helvetica Neue"/>
              </a:rPr>
              <a:t>Receives:</a:t>
            </a:r>
          </a:p>
          <a:p>
            <a:pPr>
              <a:buFont typeface="Arial" panose="020B0604020202020204" pitchFamily="34" charset="0"/>
              <a:buChar char="•"/>
            </a:pPr>
            <a:r>
              <a:rPr lang="en-US" dirty="0">
                <a:solidFill>
                  <a:srgbClr val="6F7072"/>
                </a:solidFill>
                <a:effectLst/>
                <a:latin typeface="Helvetica Neue"/>
              </a:rPr>
              <a:t>Access to relevant online networks</a:t>
            </a:r>
          </a:p>
          <a:p>
            <a:pPr>
              <a:buFont typeface="Arial" panose="020B0604020202020204" pitchFamily="34" charset="0"/>
              <a:buChar char="•"/>
            </a:pPr>
            <a:r>
              <a:rPr lang="en-US" dirty="0">
                <a:solidFill>
                  <a:srgbClr val="6F7072"/>
                </a:solidFill>
                <a:effectLst/>
                <a:latin typeface="Helvetica Neue"/>
              </a:rPr>
              <a:t>Information provided to support ongoing professional development</a:t>
            </a:r>
          </a:p>
          <a:p>
            <a:pPr>
              <a:buFont typeface="Arial" panose="020B0604020202020204" pitchFamily="34" charset="0"/>
              <a:buChar char="•"/>
            </a:pPr>
            <a:r>
              <a:rPr lang="en-US" dirty="0">
                <a:solidFill>
                  <a:srgbClr val="6F7072"/>
                </a:solidFill>
                <a:effectLst/>
                <a:latin typeface="Helvetica Neue"/>
              </a:rPr>
              <a:t>Access to job opportunities</a:t>
            </a:r>
          </a:p>
          <a:p>
            <a:pPr>
              <a:buFont typeface="Arial" panose="020B0604020202020204" pitchFamily="34" charset="0"/>
              <a:buChar char="•"/>
            </a:pPr>
            <a:r>
              <a:rPr lang="en-US" dirty="0">
                <a:solidFill>
                  <a:srgbClr val="6F7072"/>
                </a:solidFill>
                <a:effectLst/>
                <a:latin typeface="Helvetica Neue"/>
              </a:rPr>
              <a:t>Learning from the Knowledge Share section of the website</a:t>
            </a:r>
          </a:p>
          <a:p>
            <a:pPr>
              <a:buFont typeface="Arial" panose="020B0604020202020204" pitchFamily="34" charset="0"/>
              <a:buChar char="•"/>
            </a:pPr>
            <a:r>
              <a:rPr lang="en-US" dirty="0">
                <a:solidFill>
                  <a:srgbClr val="6F7072"/>
                </a:solidFill>
                <a:effectLst/>
                <a:latin typeface="Helvetica Neue"/>
              </a:rPr>
              <a:t>The opportunity to publish work to the field via the ISSUP website</a:t>
            </a:r>
          </a:p>
          <a:p>
            <a:pPr>
              <a:buFont typeface="Arial" panose="020B0604020202020204" pitchFamily="34" charset="0"/>
              <a:buChar char="•"/>
            </a:pPr>
            <a:r>
              <a:rPr lang="en-US" dirty="0">
                <a:solidFill>
                  <a:srgbClr val="6F7072"/>
                </a:solidFill>
                <a:effectLst/>
                <a:latin typeface="Helvetica Neue"/>
              </a:rPr>
              <a:t>Invitation and member discount to the ISSUP international/regional/national conferences</a:t>
            </a:r>
          </a:p>
          <a:p>
            <a:endParaRPr lang="en-US" dirty="0">
              <a:solidFill>
                <a:srgbClr val="6F7072"/>
              </a:solidFill>
              <a:effectLst/>
              <a:latin typeface="Helvetica Neue"/>
            </a:endParaRPr>
          </a:p>
          <a:p>
            <a:r>
              <a:rPr lang="en-US" b="1" dirty="0">
                <a:solidFill>
                  <a:srgbClr val="6F7072"/>
                </a:solidFill>
                <a:effectLst/>
                <a:latin typeface="Helvetica Neue"/>
              </a:rPr>
              <a:t>Student Membership</a:t>
            </a:r>
          </a:p>
          <a:p>
            <a:r>
              <a:rPr lang="en-US" b="1" dirty="0">
                <a:solidFill>
                  <a:srgbClr val="6F7072"/>
                </a:solidFill>
                <a:effectLst/>
                <a:latin typeface="Helvetica Neue"/>
              </a:rPr>
              <a:t>Criteria for Student Membership:</a:t>
            </a:r>
          </a:p>
          <a:p>
            <a:pPr>
              <a:buFont typeface="Arial" panose="020B0604020202020204" pitchFamily="34" charset="0"/>
              <a:buChar char="•"/>
            </a:pPr>
            <a:r>
              <a:rPr lang="en-US" dirty="0">
                <a:solidFill>
                  <a:srgbClr val="6F7072"/>
                </a:solidFill>
                <a:effectLst/>
                <a:latin typeface="Helvetica Neue"/>
              </a:rPr>
              <a:t>Attending an educational institution (any field) or attending training with drug demand reduction within their field of interest</a:t>
            </a:r>
          </a:p>
          <a:p>
            <a:pPr>
              <a:buFont typeface="Arial" panose="020B0604020202020204" pitchFamily="34" charset="0"/>
              <a:buChar char="•"/>
            </a:pPr>
            <a:r>
              <a:rPr lang="en-US" dirty="0">
                <a:solidFill>
                  <a:srgbClr val="6F7072"/>
                </a:solidFill>
                <a:effectLst/>
                <a:latin typeface="Helvetica Neue"/>
              </a:rPr>
              <a:t>Acknowledgment and acceptance of ISSUP’s code of ethics</a:t>
            </a:r>
          </a:p>
          <a:p>
            <a:r>
              <a:rPr lang="en-US" b="1" dirty="0">
                <a:solidFill>
                  <a:srgbClr val="6F7072"/>
                </a:solidFill>
                <a:effectLst/>
                <a:latin typeface="Helvetica Neue"/>
              </a:rPr>
              <a:t>Receives:</a:t>
            </a:r>
          </a:p>
          <a:p>
            <a:pPr>
              <a:buFont typeface="Arial" panose="020B0604020202020204" pitchFamily="34" charset="0"/>
              <a:buChar char="•"/>
            </a:pPr>
            <a:r>
              <a:rPr lang="en-US" dirty="0">
                <a:solidFill>
                  <a:srgbClr val="6F7072"/>
                </a:solidFill>
                <a:effectLst/>
                <a:latin typeface="Helvetica Neue"/>
              </a:rPr>
              <a:t>Information provided to support ongoing professional development</a:t>
            </a:r>
          </a:p>
          <a:p>
            <a:pPr>
              <a:buFont typeface="Arial" panose="020B0604020202020204" pitchFamily="34" charset="0"/>
              <a:buChar char="•"/>
            </a:pPr>
            <a:r>
              <a:rPr lang="en-US" dirty="0">
                <a:solidFill>
                  <a:srgbClr val="6F7072"/>
                </a:solidFill>
                <a:effectLst/>
                <a:latin typeface="Helvetica Neue"/>
              </a:rPr>
              <a:t>Access to student networks</a:t>
            </a:r>
          </a:p>
          <a:p>
            <a:pPr>
              <a:buFont typeface="Arial" panose="020B0604020202020204" pitchFamily="34" charset="0"/>
              <a:buChar char="•"/>
            </a:pPr>
            <a:r>
              <a:rPr lang="en-US" dirty="0">
                <a:solidFill>
                  <a:srgbClr val="6F7072"/>
                </a:solidFill>
                <a:effectLst/>
                <a:latin typeface="Helvetica Neue"/>
              </a:rPr>
              <a:t>Access to early careers network to develop professional standing</a:t>
            </a:r>
          </a:p>
          <a:p>
            <a:pPr>
              <a:buFont typeface="Arial" panose="020B0604020202020204" pitchFamily="34" charset="0"/>
              <a:buChar char="•"/>
            </a:pPr>
            <a:r>
              <a:rPr lang="en-US" dirty="0">
                <a:solidFill>
                  <a:srgbClr val="6F7072"/>
                </a:solidFill>
                <a:effectLst/>
                <a:latin typeface="Helvetica Neue"/>
              </a:rPr>
              <a:t>Access to job opportunities</a:t>
            </a:r>
          </a:p>
          <a:p>
            <a:pPr>
              <a:buFont typeface="Arial" panose="020B0604020202020204" pitchFamily="34" charset="0"/>
              <a:buChar char="•"/>
            </a:pPr>
            <a:r>
              <a:rPr lang="en-US" dirty="0">
                <a:solidFill>
                  <a:srgbClr val="6F7072"/>
                </a:solidFill>
                <a:effectLst/>
                <a:latin typeface="Helvetica Neue"/>
              </a:rPr>
              <a:t>Learning from the Knowledge Share section of the website</a:t>
            </a:r>
          </a:p>
          <a:p>
            <a:pPr>
              <a:buFont typeface="Arial" panose="020B0604020202020204" pitchFamily="34" charset="0"/>
              <a:buChar char="•"/>
            </a:pPr>
            <a:r>
              <a:rPr lang="en-US" dirty="0">
                <a:solidFill>
                  <a:srgbClr val="6F7072"/>
                </a:solidFill>
                <a:effectLst/>
                <a:latin typeface="Helvetica Neue"/>
              </a:rPr>
              <a:t>The opportunity to publish work to the field via the ISSUP website</a:t>
            </a:r>
          </a:p>
          <a:p>
            <a:pPr>
              <a:buFont typeface="Arial" panose="020B0604020202020204" pitchFamily="34" charset="0"/>
              <a:buChar char="•"/>
            </a:pPr>
            <a:r>
              <a:rPr lang="en-US" dirty="0">
                <a:solidFill>
                  <a:srgbClr val="6F7072"/>
                </a:solidFill>
                <a:effectLst/>
                <a:latin typeface="Helvetica Neue"/>
              </a:rPr>
              <a:t>Invitation to progress to other levels of provision of documentation on completion of studies</a:t>
            </a:r>
          </a:p>
          <a:p>
            <a:endParaRPr lang="en-US" dirty="0">
              <a:solidFill>
                <a:srgbClr val="6F7072"/>
              </a:solidFill>
              <a:effectLst/>
              <a:latin typeface="Helvetica Neue"/>
            </a:endParaRPr>
          </a:p>
          <a:p>
            <a:r>
              <a:rPr lang="en-US" dirty="0">
                <a:solidFill>
                  <a:srgbClr val="6F7072"/>
                </a:solidFill>
                <a:effectLst/>
                <a:latin typeface="Helvetica Neue"/>
              </a:rPr>
              <a:t>All ISSUP members must accept </a:t>
            </a:r>
            <a:r>
              <a:rPr lang="en-US" u="none" strike="noStrike" dirty="0">
                <a:solidFill>
                  <a:srgbClr val="1565C0"/>
                </a:solidFill>
                <a:effectLst/>
                <a:latin typeface="Helvetica Neue"/>
                <a:hlinkClick r:id="rId4">
                  <a:extLst>
                    <a:ext uri="{A12FA001-AC4F-418D-AE19-62706E023703}">
                      <ahyp:hlinkClr xmlns:ahyp="http://schemas.microsoft.com/office/drawing/2018/hyperlinkcolor" val="tx"/>
                    </a:ext>
                  </a:extLst>
                </a:hlinkClick>
              </a:rPr>
              <a:t>ISSUP's ethical principles</a:t>
            </a:r>
            <a:endParaRPr lang="en-US" dirty="0">
              <a:solidFill>
                <a:srgbClr val="6F7072"/>
              </a:solidFill>
              <a:effectLst/>
              <a:latin typeface="Helvetica Neue"/>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5EBEA900-3AF2-4038-A08A-0223C1870E59}" type="slidenum">
              <a:rPr lang="en-US" smtClean="0"/>
              <a:t>6</a:t>
            </a:fld>
            <a:endParaRPr lang="en-US" dirty="0"/>
          </a:p>
        </p:txBody>
      </p:sp>
    </p:spTree>
    <p:extLst>
      <p:ext uri="{BB962C8B-B14F-4D97-AF65-F5344CB8AC3E}">
        <p14:creationId xmlns:p14="http://schemas.microsoft.com/office/powerpoint/2010/main" val="9247957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SAY TEXT</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ICUDDR stands for the International Consortium of Universities for Drug Demand Reduction. It was founded in April of 2016 by the Colombo Plan, the Organization of American States (OAS) and a panel of 20 university experts in addiction.</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ICUDDR is a global consortium of universities which offer undergraduate, graduate, and postgraduate study programs specifically focusing on the transfer and adaptation of science-based prevention and treatment.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As of early 2020, there are over 215 ICUDDR member universities from over 65 countries.</a:t>
            </a:r>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ICUDDR functions as a collaborative forum to support and share curricula, particularly this Universal Curriculum series, and experiences in the teaching and training of prevention and treatment knowledge.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ICUDDR aims to promote and encourage the recruitment of persons interested in the research, prevention and treatment of substance use disorders and public health.</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You are invited to learn about specialized addiction programs at universities worldwide at www.icuddr.com</a:t>
            </a:r>
          </a:p>
        </p:txBody>
      </p:sp>
      <p:sp>
        <p:nvSpPr>
          <p:cNvPr id="4" name="Slide Number Placeholder 3"/>
          <p:cNvSpPr>
            <a:spLocks noGrp="1"/>
          </p:cNvSpPr>
          <p:nvPr>
            <p:ph type="sldNum" sz="quarter" idx="10"/>
          </p:nvPr>
        </p:nvSpPr>
        <p:spPr/>
        <p:txBody>
          <a:bodyPr/>
          <a:lstStyle/>
          <a:p>
            <a:fld id="{5EBEA900-3AF2-4038-A08A-0223C1870E59}" type="slidenum">
              <a:rPr lang="en-US" smtClean="0"/>
              <a:t>7</a:t>
            </a:fld>
            <a:endParaRPr lang="en-US" dirty="0"/>
          </a:p>
        </p:txBody>
      </p:sp>
    </p:spTree>
    <p:extLst>
      <p:ext uri="{BB962C8B-B14F-4D97-AF65-F5344CB8AC3E}">
        <p14:creationId xmlns:p14="http://schemas.microsoft.com/office/powerpoint/2010/main" val="15892235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SAY TEXT: </a:t>
            </a:r>
          </a:p>
          <a:p>
            <a:r>
              <a:rPr lang="en-US" dirty="0"/>
              <a:t>These are photos of some of ICUDDR events around the world.</a:t>
            </a:r>
          </a:p>
        </p:txBody>
      </p:sp>
      <p:sp>
        <p:nvSpPr>
          <p:cNvPr id="4" name="Slide Number Placeholder 3"/>
          <p:cNvSpPr>
            <a:spLocks noGrp="1"/>
          </p:cNvSpPr>
          <p:nvPr>
            <p:ph type="sldNum" sz="quarter" idx="5"/>
          </p:nvPr>
        </p:nvSpPr>
        <p:spPr/>
        <p:txBody>
          <a:bodyPr/>
          <a:lstStyle/>
          <a:p>
            <a:fld id="{5EBEA900-3AF2-4038-A08A-0223C1870E59}" type="slidenum">
              <a:rPr lang="en-US" smtClean="0"/>
              <a:t>8</a:t>
            </a:fld>
            <a:endParaRPr lang="en-US" dirty="0"/>
          </a:p>
        </p:txBody>
      </p:sp>
    </p:spTree>
    <p:extLst>
      <p:ext uri="{BB962C8B-B14F-4D97-AF65-F5344CB8AC3E}">
        <p14:creationId xmlns:p14="http://schemas.microsoft.com/office/powerpoint/2010/main" val="22682052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SAY TEXT</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Global Centre for Credentialing and Certification (GCCC) of Addiction Professionals was established in 2009. It is part of the international organization known as the Colombo Plan and falls under  its Drug Advisory Programme (DAP). DAP’s universal curricula and global trainings help prepare trainees to work as qualified professionals who are capable of applying the latest science-based treatment and prevention approaches.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It is GCCC’s mission to provide both experience verification and appropriate exams to ensure that governments and other employers are hiring and utilizing the most qualified professionals.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hours that you put into this training can be logged at GCCC and qualify you for exams and the opportunity to earn professional credentials.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Throughout the year, GCCC hosts International Certified Addiction Professional (ICAP) examinations around the world. The ICAP exams cover the necessary knowledge and skills needed to be an effective professional.</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You are invited to visit the GCCC website at </a:t>
            </a:r>
            <a:r>
              <a:rPr lang="en-US" sz="1200" u="sng" kern="1200" dirty="0">
                <a:solidFill>
                  <a:schemeClr val="tx1"/>
                </a:solidFill>
                <a:effectLst/>
                <a:latin typeface="+mn-lt"/>
                <a:ea typeface="+mn-ea"/>
                <a:cs typeface="+mn-cs"/>
                <a:hlinkClick r:id="rId3"/>
              </a:rPr>
              <a:t>www.globalccc.org</a:t>
            </a:r>
            <a:r>
              <a:rPr lang="en-US" sz="1200" kern="1200" dirty="0">
                <a:solidFill>
                  <a:schemeClr val="tx1"/>
                </a:solidFill>
                <a:effectLst/>
                <a:latin typeface="+mn-lt"/>
                <a:ea typeface="+mn-ea"/>
                <a:cs typeface="+mn-cs"/>
              </a:rPr>
              <a:t> for more information about how to accelerate your career with credentials and build evidence of your commitment to the highest professional standards.</a:t>
            </a:r>
          </a:p>
          <a:p>
            <a:endParaRPr lang="en-US" dirty="0"/>
          </a:p>
        </p:txBody>
      </p:sp>
      <p:sp>
        <p:nvSpPr>
          <p:cNvPr id="4" name="Slide Number Placeholder 3"/>
          <p:cNvSpPr>
            <a:spLocks noGrp="1"/>
          </p:cNvSpPr>
          <p:nvPr>
            <p:ph type="sldNum" sz="quarter" idx="10"/>
          </p:nvPr>
        </p:nvSpPr>
        <p:spPr/>
        <p:txBody>
          <a:bodyPr/>
          <a:lstStyle/>
          <a:p>
            <a:fld id="{5EBEA900-3AF2-4038-A08A-0223C1870E59}" type="slidenum">
              <a:rPr lang="en-US" smtClean="0"/>
              <a:t>9</a:t>
            </a:fld>
            <a:endParaRPr lang="en-US" dirty="0"/>
          </a:p>
        </p:txBody>
      </p:sp>
    </p:spTree>
    <p:extLst>
      <p:ext uri="{BB962C8B-B14F-4D97-AF65-F5344CB8AC3E}">
        <p14:creationId xmlns:p14="http://schemas.microsoft.com/office/powerpoint/2010/main" val="229314196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M 0_Blank Slide">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217919"/>
            <a:ext cx="9144000" cy="640080"/>
          </a:xfrm>
          <a:prstGeom prst="rect">
            <a:avLst/>
          </a:prstGeom>
        </p:spPr>
      </p:pic>
      <p:sp>
        <p:nvSpPr>
          <p:cNvPr id="6" name="Slide Number Placeholder 5"/>
          <p:cNvSpPr>
            <a:spLocks noGrp="1"/>
          </p:cNvSpPr>
          <p:nvPr>
            <p:ph type="sldNum" sz="quarter" idx="12"/>
          </p:nvPr>
        </p:nvSpPr>
        <p:spPr>
          <a:xfrm>
            <a:off x="3543300" y="6355397"/>
            <a:ext cx="2057400" cy="365125"/>
          </a:xfrm>
          <a:prstGeom prst="rect">
            <a:avLst/>
          </a:prstGeom>
        </p:spPr>
        <p:txBody>
          <a:bodyPr/>
          <a:lstStyle>
            <a:lvl1pPr algn="ctr">
              <a:defRPr lang="en-US" sz="1400" smtClean="0">
                <a:solidFill>
                  <a:schemeClr val="bg1">
                    <a:lumMod val="95000"/>
                  </a:schemeClr>
                </a:solidFill>
              </a:defRPr>
            </a:lvl1pPr>
          </a:lstStyle>
          <a:p>
            <a:r>
              <a:rPr lang="en-US" dirty="0"/>
              <a:t>0.</a:t>
            </a:r>
            <a:fld id="{F029748F-2922-455E-9D89-8CA6117ECA07}" type="slidenum">
              <a:rPr lang="en-US" smtClean="0"/>
              <a:pPr/>
              <a:t>‹#›</a:t>
            </a:fld>
            <a:endParaRPr lang="en-US" dirty="0"/>
          </a:p>
        </p:txBody>
      </p:sp>
      <p:sp>
        <p:nvSpPr>
          <p:cNvPr id="11" name="Rectangle 10"/>
          <p:cNvSpPr/>
          <p:nvPr userDrawn="1"/>
        </p:nvSpPr>
        <p:spPr>
          <a:xfrm>
            <a:off x="0" y="0"/>
            <a:ext cx="9144000" cy="6858000"/>
          </a:xfrm>
          <a:prstGeom prst="rect">
            <a:avLst/>
          </a:prstGeom>
          <a:noFill/>
          <a:ln w="57150">
            <a:solidFill>
              <a:srgbClr val="0923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092340"/>
                </a:solidFill>
              </a:ln>
            </a:endParaRPr>
          </a:p>
        </p:txBody>
      </p:sp>
    </p:spTree>
    <p:extLst>
      <p:ext uri="{BB962C8B-B14F-4D97-AF65-F5344CB8AC3E}">
        <p14:creationId xmlns:p14="http://schemas.microsoft.com/office/powerpoint/2010/main" val="5561275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M 0_Main Slide Styl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98A9CF1-6D39-D548-8DBF-FC92737C13D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217919"/>
            <a:ext cx="9144000" cy="640080"/>
          </a:xfrm>
          <a:prstGeom prst="rect">
            <a:avLst/>
          </a:prstGeom>
        </p:spPr>
      </p:pic>
      <p:sp>
        <p:nvSpPr>
          <p:cNvPr id="7" name="Rectangle 6">
            <a:extLst>
              <a:ext uri="{FF2B5EF4-FFF2-40B4-BE49-F238E27FC236}">
                <a16:creationId xmlns:a16="http://schemas.microsoft.com/office/drawing/2014/main" id="{48DE1F24-A9D2-8F41-A2A5-81E1CB5A3AA7}"/>
              </a:ext>
            </a:extLst>
          </p:cNvPr>
          <p:cNvSpPr/>
          <p:nvPr userDrawn="1"/>
        </p:nvSpPr>
        <p:spPr>
          <a:xfrm>
            <a:off x="0" y="0"/>
            <a:ext cx="9144000" cy="6858000"/>
          </a:xfrm>
          <a:prstGeom prst="rect">
            <a:avLst/>
          </a:prstGeom>
          <a:noFill/>
          <a:ln w="57150">
            <a:solidFill>
              <a:srgbClr val="0923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092340"/>
                </a:solidFill>
              </a:ln>
            </a:endParaRPr>
          </a:p>
        </p:txBody>
      </p:sp>
      <p:sp>
        <p:nvSpPr>
          <p:cNvPr id="14" name="Title Placeholder 1">
            <a:extLst>
              <a:ext uri="{FF2B5EF4-FFF2-40B4-BE49-F238E27FC236}">
                <a16:creationId xmlns:a16="http://schemas.microsoft.com/office/drawing/2014/main" id="{5ADD48D3-7BB4-7043-9B9E-8B64D43415CF}"/>
              </a:ext>
            </a:extLst>
          </p:cNvPr>
          <p:cNvSpPr>
            <a:spLocks noGrp="1"/>
          </p:cNvSpPr>
          <p:nvPr>
            <p:ph type="title"/>
          </p:nvPr>
        </p:nvSpPr>
        <p:spPr>
          <a:xfrm>
            <a:off x="223134" y="203041"/>
            <a:ext cx="8650522" cy="798823"/>
          </a:xfrm>
          <a:prstGeom prst="rect">
            <a:avLst/>
          </a:prstGeom>
        </p:spPr>
        <p:txBody>
          <a:bodyPr vert="horz" lIns="91440" tIns="45720" rIns="91440" bIns="45720" rtlCol="0" anchor="ctr">
            <a:normAutofit/>
          </a:bodyPr>
          <a:lstStyle>
            <a:lvl1pPr>
              <a:defRPr sz="2800" b="1">
                <a:solidFill>
                  <a:srgbClr val="0070C0"/>
                </a:solidFill>
                <a:latin typeface="+mn-lt"/>
              </a:defRPr>
            </a:lvl1pPr>
          </a:lstStyle>
          <a:p>
            <a:r>
              <a:rPr lang="en-US" dirty="0"/>
              <a:t>Click to edit Master title style</a:t>
            </a:r>
          </a:p>
        </p:txBody>
      </p:sp>
      <p:sp>
        <p:nvSpPr>
          <p:cNvPr id="15" name="Text Placeholder 2">
            <a:extLst>
              <a:ext uri="{FF2B5EF4-FFF2-40B4-BE49-F238E27FC236}">
                <a16:creationId xmlns:a16="http://schemas.microsoft.com/office/drawing/2014/main" id="{8CB750F3-967D-ED41-9ADB-E000A69EBC40}"/>
              </a:ext>
            </a:extLst>
          </p:cNvPr>
          <p:cNvSpPr>
            <a:spLocks noGrp="1"/>
          </p:cNvSpPr>
          <p:nvPr>
            <p:ph idx="1" hasCustomPrompt="1"/>
          </p:nvPr>
        </p:nvSpPr>
        <p:spPr>
          <a:xfrm>
            <a:off x="223133" y="1204904"/>
            <a:ext cx="8650521" cy="4875537"/>
          </a:xfrm>
          <a:prstGeom prst="rect">
            <a:avLst/>
          </a:prstGeom>
        </p:spPr>
        <p:txBody>
          <a:bodyPr vert="horz" lIns="91440" tIns="45720" rIns="91440" bIns="45720" rtlCol="0">
            <a:normAutofit/>
          </a:bodyPr>
          <a:lstStyle>
            <a:lvl1pPr marL="0" indent="0">
              <a:buNone/>
              <a:defRPr sz="2800" b="1"/>
            </a:lvl1pPr>
            <a:lvl2pPr marL="777240" indent="-502920">
              <a:buClr>
                <a:srgbClr val="00B0F0"/>
              </a:buClr>
              <a:buSzPct val="90000"/>
              <a:buFont typeface="Wingdings" pitchFamily="2" charset="2"/>
              <a:buChar char="ü"/>
              <a:defRPr sz="2800">
                <a:latin typeface="+mn-lt"/>
              </a:defRPr>
            </a:lvl2pPr>
            <a:lvl3pPr marL="1234440" indent="-502920">
              <a:buClr>
                <a:srgbClr val="00B0F0"/>
              </a:buClr>
              <a:buSzPct val="90000"/>
              <a:buFont typeface="Wingdings" pitchFamily="2" charset="2"/>
              <a:buChar char="Ø"/>
              <a:defRPr sz="2800">
                <a:latin typeface="+mj-lt"/>
              </a:defRPr>
            </a:lvl3pPr>
            <a:lvl4pPr marL="1600200" indent="-228600">
              <a:buClr>
                <a:srgbClr val="00B0F0"/>
              </a:buClr>
              <a:buSzPct val="90000"/>
              <a:buFont typeface="Courier New" panose="02070309020205020404" pitchFamily="49" charset="0"/>
              <a:buChar char="o"/>
              <a:defRPr sz="2800">
                <a:latin typeface="+mj-lt"/>
              </a:defRPr>
            </a:lvl4pPr>
            <a:lvl5pPr marL="2057400" indent="-228600">
              <a:buClr>
                <a:srgbClr val="00B0F0"/>
              </a:buClr>
              <a:buSzPct val="90000"/>
              <a:buFont typeface="Wingdings" pitchFamily="2" charset="2"/>
              <a:buChar char="ü"/>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8" name="Slide Number Placeholder 5">
            <a:extLst>
              <a:ext uri="{FF2B5EF4-FFF2-40B4-BE49-F238E27FC236}">
                <a16:creationId xmlns:a16="http://schemas.microsoft.com/office/drawing/2014/main" id="{79C08A0D-FC30-3247-A8C2-E343F8690F42}"/>
              </a:ext>
            </a:extLst>
          </p:cNvPr>
          <p:cNvSpPr>
            <a:spLocks noGrp="1"/>
          </p:cNvSpPr>
          <p:nvPr>
            <p:ph type="sldNum" sz="quarter" idx="12"/>
          </p:nvPr>
        </p:nvSpPr>
        <p:spPr>
          <a:xfrm>
            <a:off x="3543300" y="6355397"/>
            <a:ext cx="2057400" cy="365125"/>
          </a:xfrm>
          <a:prstGeom prst="rect">
            <a:avLst/>
          </a:prstGeom>
        </p:spPr>
        <p:txBody>
          <a:bodyPr/>
          <a:lstStyle>
            <a:lvl1pPr algn="ctr">
              <a:defRPr lang="en-US" sz="1400" smtClean="0">
                <a:solidFill>
                  <a:schemeClr val="bg1">
                    <a:lumMod val="95000"/>
                  </a:schemeClr>
                </a:solidFill>
              </a:defRPr>
            </a:lvl1pPr>
          </a:lstStyle>
          <a:p>
            <a:r>
              <a:rPr lang="en-US" dirty="0"/>
              <a:t>0.</a:t>
            </a:r>
            <a:fld id="{F029748F-2922-455E-9D89-8CA6117ECA07}" type="slidenum">
              <a:rPr lang="en-US" smtClean="0"/>
              <a:pPr/>
              <a:t>‹#›</a:t>
            </a:fld>
            <a:endParaRPr lang="en-US" dirty="0"/>
          </a:p>
        </p:txBody>
      </p:sp>
    </p:spTree>
    <p:extLst>
      <p:ext uri="{BB962C8B-B14F-4D97-AF65-F5344CB8AC3E}">
        <p14:creationId xmlns:p14="http://schemas.microsoft.com/office/powerpoint/2010/main" val="18094311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BDB7D4-1385-2744-ACE7-95ADE388B9D2}"/>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83989003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5"/>
          <p:cNvSpPr txBox="1">
            <a:spLocks/>
          </p:cNvSpPr>
          <p:nvPr userDrawn="1"/>
        </p:nvSpPr>
        <p:spPr>
          <a:xfrm>
            <a:off x="3543300" y="6263957"/>
            <a:ext cx="2057400" cy="365125"/>
          </a:xfrm>
          <a:prstGeom prst="rect">
            <a:avLst/>
          </a:prstGeom>
        </p:spPr>
        <p:txBody>
          <a:bodyPr/>
          <a:lstStyle>
            <a:defPPr>
              <a:defRPr lang="en-US"/>
            </a:defPPr>
            <a:lvl1pPr marL="0" algn="ctr"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solidFill>
                  <a:schemeClr val="bg1"/>
                </a:solidFill>
              </a:rPr>
              <a:t>-</a:t>
            </a:r>
            <a:fld id="{8C4280A4-9D61-400A-9BD8-47163BABFE86}" type="slidenum">
              <a:rPr lang="en-US" sz="1400" smtClean="0">
                <a:solidFill>
                  <a:schemeClr val="bg1"/>
                </a:solidFill>
              </a:rPr>
              <a:pPr/>
              <a:t>‹#›</a:t>
            </a:fld>
            <a:r>
              <a:rPr lang="en-US" sz="1400" dirty="0">
                <a:solidFill>
                  <a:schemeClr val="bg1"/>
                </a:solidFill>
              </a:rPr>
              <a:t>-</a:t>
            </a:r>
          </a:p>
        </p:txBody>
      </p:sp>
    </p:spTree>
    <p:extLst>
      <p:ext uri="{BB962C8B-B14F-4D97-AF65-F5344CB8AC3E}">
        <p14:creationId xmlns:p14="http://schemas.microsoft.com/office/powerpoint/2010/main" val="2205496055"/>
      </p:ext>
    </p:extLst>
  </p:cSld>
  <p:clrMap bg1="lt1" tx1="dk1" bg2="lt2" tx2="dk2" accent1="accent1" accent2="accent2" accent3="accent3" accent4="accent4" accent5="accent5" accent6="accent6" hlink="hlink" folHlink="folHlink"/>
  <p:sldLayoutIdLst>
    <p:sldLayoutId id="2147483661" r:id="rId1"/>
    <p:sldLayoutId id="2147483667" r:id="rId2"/>
    <p:sldLayoutId id="2147483668" r:id="rId3"/>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22.jpeg"/><Relationship Id="rId4" Type="http://schemas.openxmlformats.org/officeDocument/2006/relationships/image" Target="../media/image21.jpeg"/></Relationships>
</file>

<file path=ppt/slides/_rels/slide12.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4.jpeg"/><Relationship Id="rId7" Type="http://schemas.openxmlformats.org/officeDocument/2006/relationships/image" Target="../media/image28.jpe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27.jpeg"/><Relationship Id="rId5" Type="http://schemas.openxmlformats.org/officeDocument/2006/relationships/image" Target="../media/image26.png"/><Relationship Id="rId4" Type="http://schemas.openxmlformats.org/officeDocument/2006/relationships/image" Target="../media/image25.jpeg"/></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6.emf"/></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0.jpe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4.jpeg"/><Relationship Id="rId4" Type="http://schemas.openxmlformats.org/officeDocument/2006/relationships/image" Target="../media/image13.jp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9655013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A0CC3F2-0CF5-A74D-AF5F-20AFBBBBE184}"/>
              </a:ext>
            </a:extLst>
          </p:cNvPr>
          <p:cNvSpPr>
            <a:spLocks noGrp="1"/>
          </p:cNvSpPr>
          <p:nvPr>
            <p:ph type="sldNum" sz="quarter" idx="12"/>
          </p:nvPr>
        </p:nvSpPr>
        <p:spPr>
          <a:xfrm>
            <a:off x="3543300" y="6355397"/>
            <a:ext cx="2057400" cy="365125"/>
          </a:xfrm>
          <a:prstGeom prst="rect">
            <a:avLst/>
          </a:prstGeom>
        </p:spPr>
        <p:txBody>
          <a:bodyPr/>
          <a:lstStyle/>
          <a:p>
            <a:r>
              <a:rPr lang="en-US" dirty="0"/>
              <a:t>0.</a:t>
            </a:r>
            <a:fld id="{F029748F-2922-455E-9D89-8CA6117ECA07}" type="slidenum">
              <a:rPr lang="en-US" smtClean="0"/>
              <a:pPr/>
              <a:t>10</a:t>
            </a:fld>
            <a:endParaRPr lang="en-US" dirty="0"/>
          </a:p>
        </p:txBody>
      </p:sp>
      <p:sp>
        <p:nvSpPr>
          <p:cNvPr id="4" name="Content Placeholder 3">
            <a:extLst>
              <a:ext uri="{FF2B5EF4-FFF2-40B4-BE49-F238E27FC236}">
                <a16:creationId xmlns:a16="http://schemas.microsoft.com/office/drawing/2014/main" id="{A897461E-E250-B84F-BD57-D9FFE4E6EDDB}"/>
              </a:ext>
            </a:extLst>
          </p:cNvPr>
          <p:cNvSpPr>
            <a:spLocks noGrp="1"/>
          </p:cNvSpPr>
          <p:nvPr>
            <p:ph idx="1"/>
          </p:nvPr>
        </p:nvSpPr>
        <p:spPr>
          <a:xfrm>
            <a:off x="223133" y="5197069"/>
            <a:ext cx="8650521" cy="1036493"/>
          </a:xfrm>
        </p:spPr>
        <p:txBody>
          <a:bodyPr>
            <a:normAutofit/>
          </a:bodyPr>
          <a:lstStyle/>
          <a:p>
            <a:r>
              <a:rPr lang="en-US" b="0" dirty="0">
                <a:ea typeface="Calibri" panose="020F0502020204030204" pitchFamily="34" charset="0"/>
                <a:cs typeface="Times New Roman" panose="02020603050405020304" pitchFamily="18" charset="0"/>
              </a:rPr>
              <a:t>Learn about how to apply </a:t>
            </a:r>
            <a:r>
              <a:rPr lang="en-US" b="0" dirty="0">
                <a:ea typeface="Times New Roman" panose="02020603050405020304" pitchFamily="18" charset="0"/>
                <a:cs typeface="Calibri" panose="020F0502020204030204" pitchFamily="34" charset="0"/>
              </a:rPr>
              <a:t>the latest in research-based prevention and treatment at: </a:t>
            </a:r>
            <a:r>
              <a:rPr lang="en-US" b="0" dirty="0" err="1">
                <a:solidFill>
                  <a:schemeClr val="accent5">
                    <a:lumMod val="75000"/>
                  </a:schemeClr>
                </a:solidFill>
                <a:ea typeface="Times New Roman" panose="02020603050405020304" pitchFamily="18" charset="0"/>
                <a:cs typeface="Calibri" panose="020F0502020204030204" pitchFamily="34" charset="0"/>
              </a:rPr>
              <a:t>www.globalccc.org</a:t>
            </a:r>
            <a:endParaRPr lang="en-US" b="0" dirty="0">
              <a:solidFill>
                <a:schemeClr val="accent5">
                  <a:lumMod val="75000"/>
                </a:schemeClr>
              </a:solidFill>
              <a:cs typeface="Times New Roman" panose="02020603050405020304" pitchFamily="18" charset="0"/>
            </a:endParaRPr>
          </a:p>
        </p:txBody>
      </p:sp>
      <p:sp>
        <p:nvSpPr>
          <p:cNvPr id="6" name="Title 2">
            <a:extLst>
              <a:ext uri="{FF2B5EF4-FFF2-40B4-BE49-F238E27FC236}">
                <a16:creationId xmlns:a16="http://schemas.microsoft.com/office/drawing/2014/main" id="{1113F680-409A-1C46-8C51-75F9875224ED}"/>
              </a:ext>
            </a:extLst>
          </p:cNvPr>
          <p:cNvSpPr>
            <a:spLocks noGrp="1"/>
          </p:cNvSpPr>
          <p:nvPr>
            <p:ph type="title"/>
          </p:nvPr>
        </p:nvSpPr>
        <p:spPr>
          <a:xfrm>
            <a:off x="223838" y="212725"/>
            <a:ext cx="8650287" cy="798513"/>
          </a:xfrm>
        </p:spPr>
        <p:txBody>
          <a:bodyPr>
            <a:normAutofit fontScale="90000"/>
          </a:bodyPr>
          <a:lstStyle/>
          <a:p>
            <a:r>
              <a:rPr lang="en-US" dirty="0">
                <a:solidFill>
                  <a:schemeClr val="accent1">
                    <a:lumMod val="60000"/>
                    <a:lumOff val="40000"/>
                  </a:schemeClr>
                </a:solidFill>
                <a:ea typeface="Calibri" panose="020F0502020204030204" pitchFamily="34" charset="0"/>
                <a:cs typeface="Times New Roman" panose="02020603050405020304" pitchFamily="18" charset="0"/>
              </a:rPr>
              <a:t>GCCC stands for the Global Centre for Credentialing and Certification of Addiction Professionals</a:t>
            </a:r>
            <a:endParaRPr lang="en-US" dirty="0">
              <a:solidFill>
                <a:schemeClr val="accent1">
                  <a:lumMod val="60000"/>
                  <a:lumOff val="40000"/>
                </a:schemeClr>
              </a:solidFill>
            </a:endParaRPr>
          </a:p>
        </p:txBody>
      </p:sp>
      <p:pic>
        <p:nvPicPr>
          <p:cNvPr id="10" name="Picture 9">
            <a:extLst>
              <a:ext uri="{FF2B5EF4-FFF2-40B4-BE49-F238E27FC236}">
                <a16:creationId xmlns:a16="http://schemas.microsoft.com/office/drawing/2014/main" id="{C7E810E9-38F6-6443-A9F1-BAC0B429DFF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0306"/>
          <a:stretch/>
        </p:blipFill>
        <p:spPr>
          <a:xfrm>
            <a:off x="2003677" y="2932746"/>
            <a:ext cx="5136647" cy="2044168"/>
          </a:xfrm>
          <a:prstGeom prst="rect">
            <a:avLst/>
          </a:prstGeom>
          <a:ln w="6350">
            <a:solidFill>
              <a:schemeClr val="bg1">
                <a:lumMod val="50000"/>
              </a:schemeClr>
            </a:solidFill>
          </a:ln>
        </p:spPr>
      </p:pic>
      <p:pic>
        <p:nvPicPr>
          <p:cNvPr id="8" name="Picture 7">
            <a:extLst>
              <a:ext uri="{FF2B5EF4-FFF2-40B4-BE49-F238E27FC236}">
                <a16:creationId xmlns:a16="http://schemas.microsoft.com/office/drawing/2014/main" id="{27DF500B-5EC7-004D-8194-A9D2E8FFB79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7603" y="1170043"/>
            <a:ext cx="2534495" cy="1689663"/>
          </a:xfrm>
          <a:prstGeom prst="rect">
            <a:avLst/>
          </a:prstGeom>
          <a:ln w="6350">
            <a:solidFill>
              <a:schemeClr val="bg1">
                <a:lumMod val="50000"/>
              </a:schemeClr>
            </a:solidFill>
          </a:ln>
        </p:spPr>
      </p:pic>
      <p:pic>
        <p:nvPicPr>
          <p:cNvPr id="15" name="Picture 14">
            <a:extLst>
              <a:ext uri="{FF2B5EF4-FFF2-40B4-BE49-F238E27FC236}">
                <a16:creationId xmlns:a16="http://schemas.microsoft.com/office/drawing/2014/main" id="{84F1FE5C-BD4C-0943-A222-FDDCE5F747D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04752" y="1170042"/>
            <a:ext cx="2534495" cy="1689663"/>
          </a:xfrm>
          <a:prstGeom prst="rect">
            <a:avLst/>
          </a:prstGeom>
          <a:ln w="6350">
            <a:solidFill>
              <a:schemeClr val="bg1">
                <a:lumMod val="50000"/>
              </a:schemeClr>
            </a:solidFill>
          </a:ln>
        </p:spPr>
      </p:pic>
      <p:pic>
        <p:nvPicPr>
          <p:cNvPr id="17" name="Picture 16">
            <a:extLst>
              <a:ext uri="{FF2B5EF4-FFF2-40B4-BE49-F238E27FC236}">
                <a16:creationId xmlns:a16="http://schemas.microsoft.com/office/drawing/2014/main" id="{FFBF7EFF-7495-0146-90F1-255BFFCB49E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941902" y="1170041"/>
            <a:ext cx="2534496" cy="1689664"/>
          </a:xfrm>
          <a:prstGeom prst="rect">
            <a:avLst/>
          </a:prstGeom>
          <a:ln w="6350">
            <a:solidFill>
              <a:schemeClr val="bg1">
                <a:lumMod val="50000"/>
              </a:schemeClr>
            </a:solidFill>
          </a:ln>
        </p:spPr>
      </p:pic>
    </p:spTree>
    <p:extLst>
      <p:ext uri="{BB962C8B-B14F-4D97-AF65-F5344CB8AC3E}">
        <p14:creationId xmlns:p14="http://schemas.microsoft.com/office/powerpoint/2010/main" val="38312934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a:xfrm>
            <a:off x="3543300" y="6355397"/>
            <a:ext cx="2057400" cy="365125"/>
          </a:xfrm>
          <a:prstGeom prst="rect">
            <a:avLst/>
          </a:prstGeom>
        </p:spPr>
        <p:txBody>
          <a:bodyPr/>
          <a:lstStyle/>
          <a:p>
            <a:r>
              <a:rPr lang="en-US" dirty="0"/>
              <a:t>0.</a:t>
            </a:r>
            <a:fld id="{5C5FAEC2-17E5-4FD5-B2BF-7F58C29739BE}" type="slidenum">
              <a:rPr lang="en-US" smtClean="0"/>
              <a:pPr/>
              <a:t>11</a:t>
            </a:fld>
            <a:endParaRPr lang="en-US" dirty="0"/>
          </a:p>
        </p:txBody>
      </p:sp>
      <p:sp>
        <p:nvSpPr>
          <p:cNvPr id="4" name="Title 3">
            <a:extLst>
              <a:ext uri="{FF2B5EF4-FFF2-40B4-BE49-F238E27FC236}">
                <a16:creationId xmlns:a16="http://schemas.microsoft.com/office/drawing/2014/main" id="{EFFF8411-F6AF-814E-AAC4-95B23A7A34D7}"/>
              </a:ext>
            </a:extLst>
          </p:cNvPr>
          <p:cNvSpPr>
            <a:spLocks noGrp="1"/>
          </p:cNvSpPr>
          <p:nvPr>
            <p:ph type="title"/>
          </p:nvPr>
        </p:nvSpPr>
        <p:spPr>
          <a:xfrm>
            <a:off x="223134" y="1800715"/>
            <a:ext cx="5174366" cy="1191404"/>
          </a:xfrm>
        </p:spPr>
        <p:txBody>
          <a:bodyPr>
            <a:noAutofit/>
          </a:bodyPr>
          <a:lstStyle/>
          <a:p>
            <a:r>
              <a:rPr lang="en-US" dirty="0"/>
              <a:t>Who funds and supports this global community of substance use professionals? </a:t>
            </a:r>
          </a:p>
        </p:txBody>
      </p:sp>
      <p:sp>
        <p:nvSpPr>
          <p:cNvPr id="5" name="Content Placeholder 4">
            <a:extLst>
              <a:ext uri="{FF2B5EF4-FFF2-40B4-BE49-F238E27FC236}">
                <a16:creationId xmlns:a16="http://schemas.microsoft.com/office/drawing/2014/main" id="{F2F1EE26-32E9-CA4E-AA0B-BEBDE4B389D8}"/>
              </a:ext>
            </a:extLst>
          </p:cNvPr>
          <p:cNvSpPr>
            <a:spLocks noGrp="1"/>
          </p:cNvSpPr>
          <p:nvPr>
            <p:ph idx="1"/>
          </p:nvPr>
        </p:nvSpPr>
        <p:spPr>
          <a:xfrm>
            <a:off x="221578" y="3198729"/>
            <a:ext cx="5174366" cy="1783744"/>
          </a:xfrm>
        </p:spPr>
        <p:txBody>
          <a:bodyPr>
            <a:normAutofit fontScale="92500"/>
          </a:bodyPr>
          <a:lstStyle/>
          <a:p>
            <a:r>
              <a:rPr lang="en-US" b="0" dirty="0"/>
              <a:t>The U.S. Department of State’s Bureau of International Narcotics and Law Enforcement Affairs (INL) which is funded by the U.S. taxpayer</a:t>
            </a:r>
          </a:p>
        </p:txBody>
      </p:sp>
      <p:pic>
        <p:nvPicPr>
          <p:cNvPr id="10" name="Picture 9">
            <a:extLst>
              <a:ext uri="{FF2B5EF4-FFF2-40B4-BE49-F238E27FC236}">
                <a16:creationId xmlns:a16="http://schemas.microsoft.com/office/drawing/2014/main" id="{F96950D0-FA94-AC4B-817B-780A2688B4A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1578" y="228455"/>
            <a:ext cx="1390740" cy="1390740"/>
          </a:xfrm>
          <a:prstGeom prst="rect">
            <a:avLst/>
          </a:prstGeom>
        </p:spPr>
      </p:pic>
      <p:pic>
        <p:nvPicPr>
          <p:cNvPr id="6" name="Picture 5">
            <a:extLst>
              <a:ext uri="{FF2B5EF4-FFF2-40B4-BE49-F238E27FC236}">
                <a16:creationId xmlns:a16="http://schemas.microsoft.com/office/drawing/2014/main" id="{DF3CE567-6BA4-3243-AE4F-2C09B2B92D1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4240"/>
          <a:stretch/>
        </p:blipFill>
        <p:spPr>
          <a:xfrm>
            <a:off x="5698712" y="1373716"/>
            <a:ext cx="3272954" cy="2233084"/>
          </a:xfrm>
          <a:prstGeom prst="rect">
            <a:avLst/>
          </a:prstGeom>
          <a:ln w="6350">
            <a:solidFill>
              <a:schemeClr val="bg1">
                <a:lumMod val="50000"/>
              </a:schemeClr>
            </a:solidFill>
          </a:ln>
        </p:spPr>
      </p:pic>
      <p:pic>
        <p:nvPicPr>
          <p:cNvPr id="7" name="Picture 6">
            <a:extLst>
              <a:ext uri="{FF2B5EF4-FFF2-40B4-BE49-F238E27FC236}">
                <a16:creationId xmlns:a16="http://schemas.microsoft.com/office/drawing/2014/main" id="{1EB3A73E-375D-4503-B6BC-38F765C001B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693392" y="3853468"/>
            <a:ext cx="3278273" cy="2185515"/>
          </a:xfrm>
          <a:prstGeom prst="rect">
            <a:avLst/>
          </a:prstGeom>
          <a:ln w="6350">
            <a:solidFill>
              <a:schemeClr val="bg1">
                <a:lumMod val="50000"/>
              </a:schemeClr>
            </a:solidFill>
          </a:ln>
        </p:spPr>
      </p:pic>
    </p:spTree>
    <p:extLst>
      <p:ext uri="{BB962C8B-B14F-4D97-AF65-F5344CB8AC3E}">
        <p14:creationId xmlns:p14="http://schemas.microsoft.com/office/powerpoint/2010/main" val="25046814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a:xfrm>
            <a:off x="3543300" y="6355397"/>
            <a:ext cx="2057400" cy="365125"/>
          </a:xfrm>
          <a:prstGeom prst="rect">
            <a:avLst/>
          </a:prstGeom>
        </p:spPr>
        <p:txBody>
          <a:bodyPr/>
          <a:lstStyle/>
          <a:p>
            <a:r>
              <a:rPr lang="en-US" dirty="0"/>
              <a:t>0.</a:t>
            </a:r>
            <a:fld id="{5C5FAEC2-17E5-4FD5-B2BF-7F58C29739BE}" type="slidenum">
              <a:rPr lang="en-US" smtClean="0"/>
              <a:pPr/>
              <a:t>12</a:t>
            </a:fld>
            <a:endParaRPr lang="en-US" dirty="0"/>
          </a:p>
        </p:txBody>
      </p:sp>
      <p:sp>
        <p:nvSpPr>
          <p:cNvPr id="4" name="Title 3">
            <a:extLst>
              <a:ext uri="{FF2B5EF4-FFF2-40B4-BE49-F238E27FC236}">
                <a16:creationId xmlns:a16="http://schemas.microsoft.com/office/drawing/2014/main" id="{5FAB1004-8DE1-114C-93A0-E342C3DBC125}"/>
              </a:ext>
            </a:extLst>
          </p:cNvPr>
          <p:cNvSpPr>
            <a:spLocks noGrp="1"/>
          </p:cNvSpPr>
          <p:nvPr>
            <p:ph type="title"/>
          </p:nvPr>
        </p:nvSpPr>
        <p:spPr/>
        <p:txBody>
          <a:bodyPr>
            <a:noAutofit/>
          </a:bodyPr>
          <a:lstStyle/>
          <a:p>
            <a:r>
              <a:rPr lang="en-US" dirty="0"/>
              <a:t>Where does this global community of substance use professionals meet? </a:t>
            </a:r>
          </a:p>
        </p:txBody>
      </p:sp>
      <p:sp>
        <p:nvSpPr>
          <p:cNvPr id="5" name="Content Placeholder 4">
            <a:extLst>
              <a:ext uri="{FF2B5EF4-FFF2-40B4-BE49-F238E27FC236}">
                <a16:creationId xmlns:a16="http://schemas.microsoft.com/office/drawing/2014/main" id="{4E005CF6-0CE7-B746-AB0A-C94E186A8AEB}"/>
              </a:ext>
            </a:extLst>
          </p:cNvPr>
          <p:cNvSpPr>
            <a:spLocks noGrp="1"/>
          </p:cNvSpPr>
          <p:nvPr>
            <p:ph idx="1"/>
          </p:nvPr>
        </p:nvSpPr>
        <p:spPr/>
        <p:txBody>
          <a:bodyPr/>
          <a:lstStyle/>
          <a:p>
            <a:pPr marL="475488" lvl="1" indent="-384048">
              <a:spcAft>
                <a:spcPts val="600"/>
              </a:spcAft>
            </a:pPr>
            <a:r>
              <a:rPr lang="en-US" b="0" dirty="0"/>
              <a:t>Digitally- through ISSUP and its networks and</a:t>
            </a:r>
          </a:p>
          <a:p>
            <a:pPr marL="475488" lvl="1" indent="-384048">
              <a:spcAft>
                <a:spcPts val="600"/>
              </a:spcAft>
            </a:pPr>
            <a:r>
              <a:rPr lang="en-US" b="0" dirty="0"/>
              <a:t>Face to face – through trainings, on university campus settings, and at conferences held at the global, national regional and local levels</a:t>
            </a:r>
          </a:p>
        </p:txBody>
      </p:sp>
      <p:pic>
        <p:nvPicPr>
          <p:cNvPr id="10" name="Picture 9">
            <a:extLst>
              <a:ext uri="{FF2B5EF4-FFF2-40B4-BE49-F238E27FC236}">
                <a16:creationId xmlns:a16="http://schemas.microsoft.com/office/drawing/2014/main" id="{46546071-993A-5A4C-BAC4-F88C148E5B8B}"/>
              </a:ext>
            </a:extLst>
          </p:cNvPr>
          <p:cNvPicPr>
            <a:picLocks noChangeAspect="1"/>
          </p:cNvPicPr>
          <p:nvPr/>
        </p:nvPicPr>
        <p:blipFill rotWithShape="1">
          <a:blip r:embed="rId3">
            <a:extLst>
              <a:ext uri="{28A0092B-C50C-407E-A947-70E740481C1C}">
                <a14:useLocalDpi xmlns:a14="http://schemas.microsoft.com/office/drawing/2010/main" val="0"/>
              </a:ext>
            </a:extLst>
          </a:blip>
          <a:srcRect t="29172" b="5835"/>
          <a:stretch/>
        </p:blipFill>
        <p:spPr>
          <a:xfrm>
            <a:off x="914400" y="3406067"/>
            <a:ext cx="7315200" cy="2674374"/>
          </a:xfrm>
          <a:prstGeom prst="rect">
            <a:avLst/>
          </a:prstGeom>
          <a:ln w="6350">
            <a:solidFill>
              <a:schemeClr val="bg1">
                <a:lumMod val="50000"/>
              </a:schemeClr>
            </a:solidFill>
          </a:ln>
        </p:spPr>
      </p:pic>
    </p:spTree>
    <p:extLst>
      <p:ext uri="{BB962C8B-B14F-4D97-AF65-F5344CB8AC3E}">
        <p14:creationId xmlns:p14="http://schemas.microsoft.com/office/powerpoint/2010/main" val="22746773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a:xfrm>
            <a:off x="3543300" y="6355397"/>
            <a:ext cx="2057400" cy="365125"/>
          </a:xfrm>
          <a:prstGeom prst="rect">
            <a:avLst/>
          </a:prstGeom>
        </p:spPr>
        <p:txBody>
          <a:bodyPr/>
          <a:lstStyle/>
          <a:p>
            <a:r>
              <a:rPr lang="en-US" dirty="0"/>
              <a:t>0.</a:t>
            </a:r>
            <a:fld id="{5C5FAEC2-17E5-4FD5-B2BF-7F58C29739BE}" type="slidenum">
              <a:rPr lang="en-US" smtClean="0"/>
              <a:t>13</a:t>
            </a:fld>
            <a:endParaRPr lang="en-US" dirty="0"/>
          </a:p>
        </p:txBody>
      </p:sp>
      <p:sp>
        <p:nvSpPr>
          <p:cNvPr id="4" name="Title 3">
            <a:extLst>
              <a:ext uri="{FF2B5EF4-FFF2-40B4-BE49-F238E27FC236}">
                <a16:creationId xmlns:a16="http://schemas.microsoft.com/office/drawing/2014/main" id="{B95B8083-F54C-FD46-9B30-A47FC0C07446}"/>
              </a:ext>
            </a:extLst>
          </p:cNvPr>
          <p:cNvSpPr>
            <a:spLocks noGrp="1"/>
          </p:cNvSpPr>
          <p:nvPr>
            <p:ph type="title"/>
          </p:nvPr>
        </p:nvSpPr>
        <p:spPr/>
        <p:txBody>
          <a:bodyPr>
            <a:noAutofit/>
          </a:bodyPr>
          <a:lstStyle/>
          <a:p>
            <a:pPr>
              <a:spcAft>
                <a:spcPts val="800"/>
              </a:spcAft>
            </a:pPr>
            <a:r>
              <a:rPr lang="en-US" dirty="0">
                <a:latin typeface="Calibri" panose="020F0502020204030204" pitchFamily="34" charset="0"/>
                <a:ea typeface="Calibri" panose="020F0502020204030204" pitchFamily="34" charset="0"/>
                <a:cs typeface="Times New Roman" panose="02020603050405020304" pitchFamily="18" charset="0"/>
              </a:rPr>
              <a:t>How does this global community of substance use professionals operate? </a:t>
            </a:r>
          </a:p>
        </p:txBody>
      </p:sp>
      <p:sp>
        <p:nvSpPr>
          <p:cNvPr id="5" name="Content Placeholder 4">
            <a:extLst>
              <a:ext uri="{FF2B5EF4-FFF2-40B4-BE49-F238E27FC236}">
                <a16:creationId xmlns:a16="http://schemas.microsoft.com/office/drawing/2014/main" id="{B9A3CD8D-8A00-674A-ACD7-02AE9BF21B34}"/>
              </a:ext>
            </a:extLst>
          </p:cNvPr>
          <p:cNvSpPr>
            <a:spLocks noGrp="1"/>
          </p:cNvSpPr>
          <p:nvPr>
            <p:ph idx="1"/>
          </p:nvPr>
        </p:nvSpPr>
        <p:spPr>
          <a:xfrm>
            <a:off x="223133" y="1232614"/>
            <a:ext cx="8650521" cy="4875537"/>
          </a:xfrm>
        </p:spPr>
        <p:txBody>
          <a:bodyPr/>
          <a:lstStyle/>
          <a:p>
            <a:pPr>
              <a:spcBef>
                <a:spcPts val="600"/>
              </a:spcBef>
              <a:spcAft>
                <a:spcPts val="1000"/>
              </a:spcAft>
            </a:pPr>
            <a:r>
              <a:rPr lang="en-US" dirty="0">
                <a:latin typeface="Calibri" panose="020F0502020204030204" pitchFamily="34" charset="0"/>
                <a:ea typeface="Calibri" panose="020F0502020204030204" pitchFamily="34" charset="0"/>
                <a:cs typeface="Times New Roman" panose="02020603050405020304" pitchFamily="18" charset="0"/>
              </a:rPr>
              <a:t>In the context of a larger international drug control environment that includes:</a:t>
            </a:r>
          </a:p>
          <a:p>
            <a:pPr lvl="1" indent="-457200">
              <a:spcBef>
                <a:spcPts val="600"/>
              </a:spcBef>
              <a:spcAft>
                <a:spcPts val="1000"/>
              </a:spcAft>
              <a:buFont typeface="Wingdings" pitchFamily="2" charset="2"/>
              <a:buChar char="§"/>
            </a:pPr>
            <a:r>
              <a:rPr lang="en-US" dirty="0">
                <a:latin typeface="Calibri" panose="020F0502020204030204" pitchFamily="34" charset="0"/>
                <a:ea typeface="Calibri" panose="020F0502020204030204" pitchFamily="34" charset="0"/>
                <a:cs typeface="Times New Roman" panose="02020603050405020304" pitchFamily="18" charset="0"/>
              </a:rPr>
              <a:t>United Nation’s three international Drug Control Treaties or “Conventions”</a:t>
            </a:r>
          </a:p>
          <a:p>
            <a:pPr lvl="1" indent="-457200">
              <a:spcBef>
                <a:spcPts val="600"/>
              </a:spcBef>
              <a:spcAft>
                <a:spcPts val="1000"/>
              </a:spcAft>
              <a:buFont typeface="Wingdings" pitchFamily="2" charset="2"/>
              <a:buChar char="§"/>
            </a:pPr>
            <a:r>
              <a:rPr lang="en-US" dirty="0">
                <a:latin typeface="Calibri" panose="020F0502020204030204" pitchFamily="34" charset="0"/>
                <a:ea typeface="Calibri" panose="020F0502020204030204" pitchFamily="34" charset="0"/>
                <a:cs typeface="Times New Roman" panose="02020603050405020304" pitchFamily="18" charset="0"/>
              </a:rPr>
              <a:t>Commission on Narcotic Drugs (CND)</a:t>
            </a:r>
          </a:p>
          <a:p>
            <a:pPr lvl="1" indent="-457200">
              <a:spcBef>
                <a:spcPts val="600"/>
              </a:spcBef>
              <a:spcAft>
                <a:spcPts val="1000"/>
              </a:spcAft>
              <a:buFont typeface="Wingdings" pitchFamily="2" charset="2"/>
              <a:buChar char="§"/>
            </a:pPr>
            <a:r>
              <a:rPr lang="en-US" dirty="0">
                <a:latin typeface="Calibri" panose="020F0502020204030204" pitchFamily="34" charset="0"/>
                <a:ea typeface="Calibri" panose="020F0502020204030204" pitchFamily="34" charset="0"/>
                <a:cs typeface="Times New Roman" panose="02020603050405020304" pitchFamily="18" charset="0"/>
              </a:rPr>
              <a:t>International Narcotics Control Board (INCB)</a:t>
            </a:r>
          </a:p>
        </p:txBody>
      </p:sp>
    </p:spTree>
    <p:extLst>
      <p:ext uri="{BB962C8B-B14F-4D97-AF65-F5344CB8AC3E}">
        <p14:creationId xmlns:p14="http://schemas.microsoft.com/office/powerpoint/2010/main" val="8693163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a:xfrm>
            <a:off x="3543300" y="6355397"/>
            <a:ext cx="2057400" cy="365125"/>
          </a:xfrm>
          <a:prstGeom prst="rect">
            <a:avLst/>
          </a:prstGeom>
        </p:spPr>
        <p:txBody>
          <a:bodyPr/>
          <a:lstStyle/>
          <a:p>
            <a:r>
              <a:rPr lang="en-US" dirty="0"/>
              <a:t>0.</a:t>
            </a:r>
            <a:fld id="{5C5FAEC2-17E5-4FD5-B2BF-7F58C29739BE}" type="slidenum">
              <a:rPr lang="en-US" smtClean="0"/>
              <a:pPr/>
              <a:t>14</a:t>
            </a:fld>
            <a:endParaRPr lang="en-US" dirty="0"/>
          </a:p>
        </p:txBody>
      </p:sp>
      <p:sp>
        <p:nvSpPr>
          <p:cNvPr id="4" name="Title 3">
            <a:extLst>
              <a:ext uri="{FF2B5EF4-FFF2-40B4-BE49-F238E27FC236}">
                <a16:creationId xmlns:a16="http://schemas.microsoft.com/office/drawing/2014/main" id="{011B4D6E-C8FD-3A4B-A1AD-E33804B829BF}"/>
              </a:ext>
            </a:extLst>
          </p:cNvPr>
          <p:cNvSpPr>
            <a:spLocks noGrp="1"/>
          </p:cNvSpPr>
          <p:nvPr>
            <p:ph type="title"/>
          </p:nvPr>
        </p:nvSpPr>
        <p:spPr/>
        <p:txBody>
          <a:bodyPr>
            <a:noAutofit/>
          </a:bodyPr>
          <a:lstStyle/>
          <a:p>
            <a:r>
              <a:rPr lang="en-US" sz="2600" dirty="0"/>
              <a:t>What are the key international organizations which operate in the context of this larger drug control environment?</a:t>
            </a:r>
          </a:p>
        </p:txBody>
      </p:sp>
      <p:sp>
        <p:nvSpPr>
          <p:cNvPr id="5" name="Content Placeholder 4">
            <a:extLst>
              <a:ext uri="{FF2B5EF4-FFF2-40B4-BE49-F238E27FC236}">
                <a16:creationId xmlns:a16="http://schemas.microsoft.com/office/drawing/2014/main" id="{BDE66436-587C-3C43-B0D1-ADFB8CA8AB6C}"/>
              </a:ext>
            </a:extLst>
          </p:cNvPr>
          <p:cNvSpPr>
            <a:spLocks noGrp="1"/>
          </p:cNvSpPr>
          <p:nvPr>
            <p:ph idx="1"/>
          </p:nvPr>
        </p:nvSpPr>
        <p:spPr>
          <a:xfrm>
            <a:off x="2035276" y="1377857"/>
            <a:ext cx="6897370" cy="4875537"/>
          </a:xfrm>
        </p:spPr>
        <p:txBody>
          <a:bodyPr>
            <a:normAutofit/>
          </a:bodyPr>
          <a:lstStyle/>
          <a:p>
            <a:pPr marL="0" lvl="1" indent="0">
              <a:spcAft>
                <a:spcPts val="1800"/>
              </a:spcAft>
              <a:buNone/>
            </a:pPr>
            <a:r>
              <a:rPr lang="en-US" sz="2600" dirty="0"/>
              <a:t>The Colombo Plan Drug Advisory Program (DAP)</a:t>
            </a:r>
          </a:p>
          <a:p>
            <a:pPr marL="0" lvl="1" indent="0">
              <a:spcAft>
                <a:spcPts val="1200"/>
              </a:spcAft>
              <a:buNone/>
            </a:pPr>
            <a:r>
              <a:rPr lang="en-US" sz="2600" dirty="0"/>
              <a:t>The Inter-American Drug Abuse Control Commission (CICAD) of the Organization of American States (OAS) </a:t>
            </a:r>
          </a:p>
          <a:p>
            <a:pPr marL="0" lvl="1" indent="0">
              <a:spcBef>
                <a:spcPts val="1300"/>
              </a:spcBef>
              <a:spcAft>
                <a:spcPts val="1200"/>
              </a:spcAft>
              <a:buNone/>
            </a:pPr>
            <a:r>
              <a:rPr lang="en-US" sz="2600" dirty="0"/>
              <a:t>The African Union Commission (AUC) </a:t>
            </a:r>
          </a:p>
          <a:p>
            <a:pPr marL="0" lvl="1" indent="0">
              <a:spcBef>
                <a:spcPts val="2500"/>
              </a:spcBef>
              <a:spcAft>
                <a:spcPts val="1200"/>
              </a:spcAft>
              <a:buNone/>
            </a:pPr>
            <a:r>
              <a:rPr lang="en-US" sz="2600" dirty="0"/>
              <a:t>The United Nations Office on Drugs and Crime (UNODC) </a:t>
            </a:r>
          </a:p>
          <a:p>
            <a:pPr marL="0" lvl="1" indent="0">
              <a:spcBef>
                <a:spcPts val="2600"/>
              </a:spcBef>
              <a:spcAft>
                <a:spcPts val="1200"/>
              </a:spcAft>
              <a:buNone/>
            </a:pPr>
            <a:r>
              <a:rPr lang="en-US" sz="2600" dirty="0"/>
              <a:t>The World Health Organization (WHO)</a:t>
            </a:r>
          </a:p>
          <a:p>
            <a:pPr marL="0" lvl="1" indent="0">
              <a:buNone/>
            </a:pPr>
            <a:endParaRPr lang="en-US" sz="2600" dirty="0"/>
          </a:p>
        </p:txBody>
      </p:sp>
      <p:pic>
        <p:nvPicPr>
          <p:cNvPr id="10" name="Picture 9">
            <a:extLst>
              <a:ext uri="{FF2B5EF4-FFF2-40B4-BE49-F238E27FC236}">
                <a16:creationId xmlns:a16="http://schemas.microsoft.com/office/drawing/2014/main" id="{50B04D65-3D48-9743-A828-E35E544EE68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0479" b="9388"/>
          <a:stretch/>
        </p:blipFill>
        <p:spPr>
          <a:xfrm>
            <a:off x="270346" y="1337187"/>
            <a:ext cx="1584289" cy="560438"/>
          </a:xfrm>
          <a:prstGeom prst="rect">
            <a:avLst/>
          </a:prstGeom>
        </p:spPr>
      </p:pic>
      <p:pic>
        <p:nvPicPr>
          <p:cNvPr id="12" name="Picture 11">
            <a:extLst>
              <a:ext uri="{FF2B5EF4-FFF2-40B4-BE49-F238E27FC236}">
                <a16:creationId xmlns:a16="http://schemas.microsoft.com/office/drawing/2014/main" id="{2C111782-930A-CD4D-A2B6-228BF17BD2E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0133" y="3246606"/>
            <a:ext cx="1184714" cy="789809"/>
          </a:xfrm>
          <a:prstGeom prst="rect">
            <a:avLst/>
          </a:prstGeom>
        </p:spPr>
      </p:pic>
      <p:pic>
        <p:nvPicPr>
          <p:cNvPr id="14" name="Picture 13">
            <a:extLst>
              <a:ext uri="{FF2B5EF4-FFF2-40B4-BE49-F238E27FC236}">
                <a16:creationId xmlns:a16="http://schemas.microsoft.com/office/drawing/2014/main" id="{EA289FE8-BE9D-834F-BCAC-A389C884341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7623" b="6548"/>
          <a:stretch/>
        </p:blipFill>
        <p:spPr>
          <a:xfrm>
            <a:off x="516794" y="2110490"/>
            <a:ext cx="1091392" cy="924232"/>
          </a:xfrm>
          <a:prstGeom prst="rect">
            <a:avLst/>
          </a:prstGeom>
        </p:spPr>
      </p:pic>
      <p:pic>
        <p:nvPicPr>
          <p:cNvPr id="16" name="Picture 15">
            <a:extLst>
              <a:ext uri="{FF2B5EF4-FFF2-40B4-BE49-F238E27FC236}">
                <a16:creationId xmlns:a16="http://schemas.microsoft.com/office/drawing/2014/main" id="{18904EAF-2262-6246-987E-DC4FE4CB43B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74143" y="4210185"/>
            <a:ext cx="976695" cy="840301"/>
          </a:xfrm>
          <a:prstGeom prst="rect">
            <a:avLst/>
          </a:prstGeom>
        </p:spPr>
      </p:pic>
      <p:pic>
        <p:nvPicPr>
          <p:cNvPr id="18" name="Picture 17">
            <a:extLst>
              <a:ext uri="{FF2B5EF4-FFF2-40B4-BE49-F238E27FC236}">
                <a16:creationId xmlns:a16="http://schemas.microsoft.com/office/drawing/2014/main" id="{9275CAF6-0711-8148-B66B-457C4852BF3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51213" y="5257683"/>
            <a:ext cx="822554" cy="840301"/>
          </a:xfrm>
          <a:prstGeom prst="rect">
            <a:avLst/>
          </a:prstGeom>
        </p:spPr>
      </p:pic>
      <p:cxnSp>
        <p:nvCxnSpPr>
          <p:cNvPr id="20" name="Straight Connector 19">
            <a:extLst>
              <a:ext uri="{FF2B5EF4-FFF2-40B4-BE49-F238E27FC236}">
                <a16:creationId xmlns:a16="http://schemas.microsoft.com/office/drawing/2014/main" id="{DB77F007-7593-7648-8D88-B76BC8AF21BC}"/>
              </a:ext>
            </a:extLst>
          </p:cNvPr>
          <p:cNvCxnSpPr/>
          <p:nvPr/>
        </p:nvCxnSpPr>
        <p:spPr>
          <a:xfrm>
            <a:off x="356399" y="1976281"/>
            <a:ext cx="8431202"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3809DCC6-B198-5F49-BD54-F7C6918C8CBE}"/>
              </a:ext>
            </a:extLst>
          </p:cNvPr>
          <p:cNvCxnSpPr/>
          <p:nvPr/>
        </p:nvCxnSpPr>
        <p:spPr>
          <a:xfrm>
            <a:off x="379154" y="3165707"/>
            <a:ext cx="8431202"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88CF9E23-A8B6-1A43-B0F4-6D32EFB678B4}"/>
              </a:ext>
            </a:extLst>
          </p:cNvPr>
          <p:cNvCxnSpPr/>
          <p:nvPr/>
        </p:nvCxnSpPr>
        <p:spPr>
          <a:xfrm>
            <a:off x="403735" y="4109606"/>
            <a:ext cx="8431202"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B1D92738-B00B-B24A-AA08-C3826C32AE12}"/>
              </a:ext>
            </a:extLst>
          </p:cNvPr>
          <p:cNvCxnSpPr/>
          <p:nvPr/>
        </p:nvCxnSpPr>
        <p:spPr>
          <a:xfrm>
            <a:off x="394515" y="5154084"/>
            <a:ext cx="8431202"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302958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a:xfrm>
            <a:off x="3543300" y="6355397"/>
            <a:ext cx="2057400" cy="365125"/>
          </a:xfrm>
          <a:prstGeom prst="rect">
            <a:avLst/>
          </a:prstGeom>
        </p:spPr>
        <p:txBody>
          <a:bodyPr/>
          <a:lstStyle/>
          <a:p>
            <a:r>
              <a:rPr lang="en-US" dirty="0"/>
              <a:t>0.</a:t>
            </a:r>
            <a:fld id="{5C5FAEC2-17E5-4FD5-B2BF-7F58C29739BE}" type="slidenum">
              <a:rPr lang="en-US" smtClean="0"/>
              <a:t>15</a:t>
            </a:fld>
            <a:endParaRPr lang="en-US" dirty="0"/>
          </a:p>
        </p:txBody>
      </p:sp>
      <p:sp>
        <p:nvSpPr>
          <p:cNvPr id="4" name="Title 3">
            <a:extLst>
              <a:ext uri="{FF2B5EF4-FFF2-40B4-BE49-F238E27FC236}">
                <a16:creationId xmlns:a16="http://schemas.microsoft.com/office/drawing/2014/main" id="{9A5A490C-57F2-3A4A-8913-782525451A79}"/>
              </a:ext>
            </a:extLst>
          </p:cNvPr>
          <p:cNvSpPr>
            <a:spLocks noGrp="1"/>
          </p:cNvSpPr>
          <p:nvPr>
            <p:ph type="title"/>
          </p:nvPr>
        </p:nvSpPr>
        <p:spPr>
          <a:xfrm>
            <a:off x="223133" y="881855"/>
            <a:ext cx="8603308" cy="740856"/>
          </a:xfrm>
        </p:spPr>
        <p:txBody>
          <a:bodyPr>
            <a:noAutofit/>
          </a:bodyPr>
          <a:lstStyle/>
          <a:p>
            <a:pPr>
              <a:lnSpc>
                <a:spcPct val="80000"/>
              </a:lnSpc>
              <a:spcAft>
                <a:spcPts val="200"/>
              </a:spcAft>
            </a:pPr>
            <a:r>
              <a:rPr lang="en-US" sz="2500" dirty="0">
                <a:latin typeface="Calibri" panose="020F0502020204030204" pitchFamily="34" charset="0"/>
                <a:ea typeface="Calibri" panose="020F0502020204030204" pitchFamily="34" charset="0"/>
                <a:cs typeface="Times New Roman" panose="02020603050405020304" pitchFamily="18" charset="0"/>
              </a:rPr>
              <a:t>How can I participate in this global community of substance use professionals? </a:t>
            </a:r>
          </a:p>
        </p:txBody>
      </p:sp>
      <p:sp>
        <p:nvSpPr>
          <p:cNvPr id="5" name="Content Placeholder 4">
            <a:extLst>
              <a:ext uri="{FF2B5EF4-FFF2-40B4-BE49-F238E27FC236}">
                <a16:creationId xmlns:a16="http://schemas.microsoft.com/office/drawing/2014/main" id="{FEAED89C-EF12-344E-9A1F-5FAD3C38471A}"/>
              </a:ext>
            </a:extLst>
          </p:cNvPr>
          <p:cNvSpPr>
            <a:spLocks noGrp="1"/>
          </p:cNvSpPr>
          <p:nvPr>
            <p:ph idx="1"/>
          </p:nvPr>
        </p:nvSpPr>
        <p:spPr>
          <a:xfrm>
            <a:off x="223133" y="1545549"/>
            <a:ext cx="8650521" cy="2851577"/>
          </a:xfrm>
        </p:spPr>
        <p:txBody>
          <a:bodyPr>
            <a:normAutofit/>
          </a:bodyPr>
          <a:lstStyle/>
          <a:p>
            <a:pPr>
              <a:lnSpc>
                <a:spcPct val="107000"/>
              </a:lnSpc>
              <a:spcAft>
                <a:spcPts val="800"/>
              </a:spcAft>
            </a:pPr>
            <a:r>
              <a:rPr lang="en-US" sz="2300" dirty="0">
                <a:latin typeface="Calibri" panose="020F0502020204030204" pitchFamily="34" charset="0"/>
                <a:ea typeface="Calibri" panose="020F0502020204030204" pitchFamily="34" charset="0"/>
                <a:cs typeface="Times New Roman" panose="02020603050405020304" pitchFamily="18" charset="0"/>
              </a:rPr>
              <a:t>The easiest way is to become an active member of ISSUP! </a:t>
            </a:r>
          </a:p>
          <a:p>
            <a:pPr marL="480060" lvl="1" indent="-342900">
              <a:lnSpc>
                <a:spcPct val="80000"/>
              </a:lnSpc>
              <a:buFont typeface="Wingdings" panose="05000000000000000000" pitchFamily="2" charset="2"/>
              <a:buChar char=""/>
            </a:pPr>
            <a:r>
              <a:rPr lang="en-US" sz="2300" dirty="0">
                <a:latin typeface="Calibri" panose="020F0502020204030204" pitchFamily="34" charset="0"/>
                <a:ea typeface="Calibri" panose="020F0502020204030204" pitchFamily="34" charset="0"/>
                <a:cs typeface="Times New Roman" panose="02020603050405020304" pitchFamily="18" charset="0"/>
              </a:rPr>
              <a:t>Register for free on the ISSUP website at </a:t>
            </a:r>
            <a:r>
              <a:rPr lang="en-US" sz="2300" dirty="0" err="1">
                <a:solidFill>
                  <a:schemeClr val="accent5">
                    <a:lumMod val="75000"/>
                  </a:schemeClr>
                </a:solidFill>
                <a:latin typeface="Calibri" panose="020F0502020204030204" pitchFamily="34" charset="0"/>
                <a:ea typeface="Calibri" panose="020F0502020204030204" pitchFamily="34" charset="0"/>
                <a:cs typeface="Times New Roman" panose="02020603050405020304" pitchFamily="18" charset="0"/>
              </a:rPr>
              <a:t>www.issup.net</a:t>
            </a:r>
            <a:r>
              <a:rPr lang="en-US" sz="2300" u="sng" dirty="0">
                <a:solidFill>
                  <a:schemeClr val="accent5">
                    <a:lumMod val="75000"/>
                  </a:schemeClr>
                </a:solidFill>
                <a:latin typeface="Calibri" panose="020F0502020204030204" pitchFamily="34" charset="0"/>
                <a:ea typeface="Calibri" panose="020F0502020204030204" pitchFamily="34" charset="0"/>
                <a:cs typeface="Times New Roman" panose="02020603050405020304" pitchFamily="18" charset="0"/>
              </a:rPr>
              <a:t> </a:t>
            </a:r>
          </a:p>
          <a:p>
            <a:pPr marL="480060" lvl="1" indent="-342900">
              <a:lnSpc>
                <a:spcPct val="80000"/>
              </a:lnSpc>
              <a:buFont typeface="Wingdings" panose="05000000000000000000" pitchFamily="2" charset="2"/>
              <a:buChar char=""/>
            </a:pPr>
            <a:r>
              <a:rPr lang="en-US" sz="2300" dirty="0">
                <a:latin typeface="Calibri" panose="020F0502020204030204" pitchFamily="34" charset="0"/>
                <a:ea typeface="Calibri" panose="020F0502020204030204" pitchFamily="34" charset="0"/>
                <a:cs typeface="Times New Roman" panose="02020603050405020304" pitchFamily="18" charset="0"/>
              </a:rPr>
              <a:t>Click on the “Apply for Membership” icon </a:t>
            </a:r>
          </a:p>
          <a:p>
            <a:pPr marL="480060" lvl="1" indent="-342900">
              <a:lnSpc>
                <a:spcPct val="80000"/>
              </a:lnSpc>
              <a:buFont typeface="Wingdings" panose="05000000000000000000" pitchFamily="2" charset="2"/>
              <a:buChar char=""/>
            </a:pPr>
            <a:r>
              <a:rPr lang="en-US" sz="2300" dirty="0">
                <a:latin typeface="Calibri" panose="020F0502020204030204" pitchFamily="34" charset="0"/>
                <a:ea typeface="Calibri" panose="020F0502020204030204" pitchFamily="34" charset="0"/>
                <a:cs typeface="Times New Roman" panose="02020603050405020304" pitchFamily="18" charset="0"/>
              </a:rPr>
              <a:t>Select one of four levels of membership -all are free!</a:t>
            </a:r>
          </a:p>
          <a:p>
            <a:pPr marL="480060" lvl="1" indent="-342900">
              <a:lnSpc>
                <a:spcPct val="80000"/>
              </a:lnSpc>
              <a:spcAft>
                <a:spcPts val="800"/>
              </a:spcAft>
              <a:buFont typeface="Wingdings" panose="05000000000000000000" pitchFamily="2" charset="2"/>
              <a:buChar char=""/>
            </a:pPr>
            <a:r>
              <a:rPr lang="en-US" sz="2300" dirty="0">
                <a:latin typeface="Calibri" panose="020F0502020204030204" pitchFamily="34" charset="0"/>
                <a:ea typeface="Calibri" panose="020F0502020204030204" pitchFamily="34" charset="0"/>
                <a:cs typeface="Times New Roman" panose="02020603050405020304" pitchFamily="18" charset="0"/>
              </a:rPr>
              <a:t>Begin networking with others on an ongoing basis</a:t>
            </a:r>
          </a:p>
          <a:p>
            <a:pPr marL="171450">
              <a:spcBef>
                <a:spcPts val="400"/>
              </a:spcBef>
              <a:spcAft>
                <a:spcPts val="800"/>
              </a:spcAft>
            </a:pPr>
            <a:r>
              <a:rPr lang="en-US" sz="2300" dirty="0">
                <a:latin typeface="Calibri" panose="020F0502020204030204" pitchFamily="34" charset="0"/>
                <a:ea typeface="Calibri" panose="020F0502020204030204" pitchFamily="34" charset="0"/>
                <a:cs typeface="Times New Roman" panose="02020603050405020304" pitchFamily="18" charset="0"/>
              </a:rPr>
              <a:t>It takes only a few minutes to register and you can immediately connect with over 10,000 ISSUP members worldwide!</a:t>
            </a:r>
            <a:endParaRPr lang="en-US" sz="2300" dirty="0"/>
          </a:p>
        </p:txBody>
      </p:sp>
      <p:pic>
        <p:nvPicPr>
          <p:cNvPr id="6" name="Picture 5">
            <a:extLst>
              <a:ext uri="{FF2B5EF4-FFF2-40B4-BE49-F238E27FC236}">
                <a16:creationId xmlns:a16="http://schemas.microsoft.com/office/drawing/2014/main" id="{F7FCBE8F-6C27-5442-9528-65EAEE0BACF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3133" y="106420"/>
            <a:ext cx="2284093" cy="634470"/>
          </a:xfrm>
          <a:prstGeom prst="rect">
            <a:avLst/>
          </a:prstGeom>
        </p:spPr>
      </p:pic>
      <p:grpSp>
        <p:nvGrpSpPr>
          <p:cNvPr id="18" name="Group 17">
            <a:extLst>
              <a:ext uri="{FF2B5EF4-FFF2-40B4-BE49-F238E27FC236}">
                <a16:creationId xmlns:a16="http://schemas.microsoft.com/office/drawing/2014/main" id="{D22EC682-8A86-1548-BCDD-73C50CF29566}"/>
              </a:ext>
            </a:extLst>
          </p:cNvPr>
          <p:cNvGrpSpPr/>
          <p:nvPr/>
        </p:nvGrpSpPr>
        <p:grpSpPr>
          <a:xfrm>
            <a:off x="898029" y="4386019"/>
            <a:ext cx="7347942" cy="1722680"/>
            <a:chOff x="702473" y="4386019"/>
            <a:chExt cx="7347942" cy="1722680"/>
          </a:xfrm>
        </p:grpSpPr>
        <p:pic>
          <p:nvPicPr>
            <p:cNvPr id="10" name="Picture 9">
              <a:extLst>
                <a:ext uri="{FF2B5EF4-FFF2-40B4-BE49-F238E27FC236}">
                  <a16:creationId xmlns:a16="http://schemas.microsoft.com/office/drawing/2014/main" id="{7C661477-A62F-2947-AD56-C1EF39CE026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2473" y="4386019"/>
              <a:ext cx="4702671" cy="1722680"/>
            </a:xfrm>
            <a:prstGeom prst="rect">
              <a:avLst/>
            </a:prstGeom>
            <a:ln w="6350">
              <a:solidFill>
                <a:schemeClr val="bg1">
                  <a:lumMod val="50000"/>
                </a:schemeClr>
              </a:solidFill>
            </a:ln>
          </p:spPr>
        </p:pic>
        <p:pic>
          <p:nvPicPr>
            <p:cNvPr id="12" name="Picture 11">
              <a:extLst>
                <a:ext uri="{FF2B5EF4-FFF2-40B4-BE49-F238E27FC236}">
                  <a16:creationId xmlns:a16="http://schemas.microsoft.com/office/drawing/2014/main" id="{09E42733-B4D8-F24E-82EE-3C4BB62CCA9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40747" y="4404852"/>
              <a:ext cx="1177541" cy="1329809"/>
            </a:xfrm>
            <a:prstGeom prst="rect">
              <a:avLst/>
            </a:prstGeom>
            <a:effectLst/>
          </p:spPr>
        </p:pic>
        <p:pic>
          <p:nvPicPr>
            <p:cNvPr id="16" name="Picture 15">
              <a:extLst>
                <a:ext uri="{FF2B5EF4-FFF2-40B4-BE49-F238E27FC236}">
                  <a16:creationId xmlns:a16="http://schemas.microsoft.com/office/drawing/2014/main" id="{9BCCE226-F626-0E44-85DE-F4C043669BB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267963" y="5101707"/>
              <a:ext cx="782452" cy="782452"/>
            </a:xfrm>
            <a:prstGeom prst="rect">
              <a:avLst/>
            </a:prstGeom>
          </p:spPr>
        </p:pic>
      </p:grpSp>
    </p:spTree>
    <p:extLst>
      <p:ext uri="{BB962C8B-B14F-4D97-AF65-F5344CB8AC3E}">
        <p14:creationId xmlns:p14="http://schemas.microsoft.com/office/powerpoint/2010/main" val="16732683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a:xfrm>
            <a:off x="3543300" y="6355397"/>
            <a:ext cx="2057400" cy="365125"/>
          </a:xfrm>
          <a:prstGeom prst="rect">
            <a:avLst/>
          </a:prstGeom>
        </p:spPr>
        <p:txBody>
          <a:bodyPr/>
          <a:lstStyle/>
          <a:p>
            <a:r>
              <a:rPr lang="en-US" dirty="0"/>
              <a:t>0.</a:t>
            </a:r>
            <a:fld id="{5C5FAEC2-17E5-4FD5-B2BF-7F58C29739BE}" type="slidenum">
              <a:rPr lang="en-US" smtClean="0"/>
              <a:pPr/>
              <a:t>16</a:t>
            </a:fld>
            <a:endParaRPr lang="en-US" dirty="0"/>
          </a:p>
        </p:txBody>
      </p:sp>
      <p:sp>
        <p:nvSpPr>
          <p:cNvPr id="4" name="Title 3">
            <a:extLst>
              <a:ext uri="{FF2B5EF4-FFF2-40B4-BE49-F238E27FC236}">
                <a16:creationId xmlns:a16="http://schemas.microsoft.com/office/drawing/2014/main" id="{250F87DA-4E75-A647-BCDB-5436372BC8A9}"/>
              </a:ext>
            </a:extLst>
          </p:cNvPr>
          <p:cNvSpPr>
            <a:spLocks noGrp="1"/>
          </p:cNvSpPr>
          <p:nvPr>
            <p:ph type="title"/>
          </p:nvPr>
        </p:nvSpPr>
        <p:spPr>
          <a:xfrm>
            <a:off x="223134" y="253841"/>
            <a:ext cx="8650522" cy="1001863"/>
          </a:xfrm>
        </p:spPr>
        <p:txBody>
          <a:bodyPr>
            <a:noAutofit/>
          </a:bodyPr>
          <a:lstStyle/>
          <a:p>
            <a:r>
              <a:rPr lang="en-US" sz="2700" dirty="0"/>
              <a:t>What are the benefits of being an active member of this global community of substance use professionals?  </a:t>
            </a:r>
            <a:br>
              <a:rPr lang="en-US" sz="2700" dirty="0"/>
            </a:br>
            <a:r>
              <a:rPr lang="en-US" sz="2700" dirty="0"/>
              <a:t>You can:</a:t>
            </a:r>
          </a:p>
        </p:txBody>
      </p:sp>
      <p:sp>
        <p:nvSpPr>
          <p:cNvPr id="5" name="Content Placeholder 4">
            <a:extLst>
              <a:ext uri="{FF2B5EF4-FFF2-40B4-BE49-F238E27FC236}">
                <a16:creationId xmlns:a16="http://schemas.microsoft.com/office/drawing/2014/main" id="{1EC3F176-30F0-1441-9960-DFC352CFFDC2}"/>
              </a:ext>
            </a:extLst>
          </p:cNvPr>
          <p:cNvSpPr>
            <a:spLocks noGrp="1"/>
          </p:cNvSpPr>
          <p:nvPr>
            <p:ph idx="1"/>
          </p:nvPr>
        </p:nvSpPr>
        <p:spPr>
          <a:xfrm>
            <a:off x="223133" y="1450624"/>
            <a:ext cx="8650521" cy="4696176"/>
          </a:xfrm>
        </p:spPr>
        <p:txBody>
          <a:bodyPr>
            <a:normAutofit/>
          </a:bodyPr>
          <a:lstStyle/>
          <a:p>
            <a:pPr marL="475488" lvl="1" indent="-384048">
              <a:spcAft>
                <a:spcPts val="600"/>
              </a:spcAft>
            </a:pPr>
            <a:r>
              <a:rPr lang="en-US" dirty="0"/>
              <a:t>Stay informed </a:t>
            </a:r>
          </a:p>
          <a:p>
            <a:pPr marL="475488" lvl="1" indent="-384048">
              <a:spcAft>
                <a:spcPts val="600"/>
              </a:spcAft>
            </a:pPr>
            <a:r>
              <a:rPr lang="en-US" dirty="0"/>
              <a:t>Implement best practices </a:t>
            </a:r>
          </a:p>
          <a:p>
            <a:pPr marL="475488" lvl="1" indent="-384048">
              <a:spcAft>
                <a:spcPts val="600"/>
              </a:spcAft>
            </a:pPr>
            <a:r>
              <a:rPr lang="en-US" dirty="0"/>
              <a:t>Access training and mentoring </a:t>
            </a:r>
          </a:p>
          <a:p>
            <a:pPr marL="475488" lvl="1" indent="-384048">
              <a:spcAft>
                <a:spcPts val="600"/>
              </a:spcAft>
            </a:pPr>
            <a:r>
              <a:rPr lang="en-US" dirty="0"/>
              <a:t>Turn training into credentials </a:t>
            </a:r>
          </a:p>
          <a:p>
            <a:pPr marL="475488" lvl="1" indent="-384048">
              <a:spcAft>
                <a:spcPts val="600"/>
              </a:spcAft>
            </a:pPr>
            <a:r>
              <a:rPr lang="en-US" dirty="0"/>
              <a:t>Access job postings</a:t>
            </a:r>
          </a:p>
          <a:p>
            <a:pPr marL="475488" lvl="1" indent="-384048">
              <a:spcAft>
                <a:spcPts val="600"/>
              </a:spcAft>
            </a:pPr>
            <a:r>
              <a:rPr lang="en-US" dirty="0"/>
              <a:t>Access up-to-date research </a:t>
            </a:r>
          </a:p>
          <a:p>
            <a:pPr marL="475488" lvl="1" indent="-384048">
              <a:spcAft>
                <a:spcPts val="600"/>
              </a:spcAft>
            </a:pPr>
            <a:r>
              <a:rPr lang="en-US" dirty="0"/>
              <a:t>Join a professional network </a:t>
            </a:r>
          </a:p>
          <a:p>
            <a:pPr marL="475488" lvl="1" indent="-384048">
              <a:spcAft>
                <a:spcPts val="600"/>
              </a:spcAft>
            </a:pPr>
            <a:r>
              <a:rPr lang="en-US" dirty="0"/>
              <a:t>Interact with other professional networks</a:t>
            </a:r>
          </a:p>
        </p:txBody>
      </p:sp>
    </p:spTree>
    <p:extLst>
      <p:ext uri="{BB962C8B-B14F-4D97-AF65-F5344CB8AC3E}">
        <p14:creationId xmlns:p14="http://schemas.microsoft.com/office/powerpoint/2010/main" val="214914370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3543300" y="6355397"/>
            <a:ext cx="2057400" cy="365125"/>
          </a:xfrm>
          <a:prstGeom prst="rect">
            <a:avLst/>
          </a:prstGeom>
        </p:spPr>
        <p:txBody>
          <a:bodyPr/>
          <a:lstStyle/>
          <a:p>
            <a:r>
              <a:rPr lang="en-US" dirty="0"/>
              <a:t>0.</a:t>
            </a:r>
            <a:fld id="{5C5FAEC2-17E5-4FD5-B2BF-7F58C29739BE}" type="slidenum">
              <a:rPr lang="en-US" smtClean="0"/>
              <a:t>17</a:t>
            </a:fld>
            <a:endParaRPr lang="en-US" dirty="0"/>
          </a:p>
        </p:txBody>
      </p:sp>
      <p:sp>
        <p:nvSpPr>
          <p:cNvPr id="6" name="Title 5">
            <a:extLst>
              <a:ext uri="{FF2B5EF4-FFF2-40B4-BE49-F238E27FC236}">
                <a16:creationId xmlns:a16="http://schemas.microsoft.com/office/drawing/2014/main" id="{F46E73A0-59FC-6F48-B933-8FE3DA74A029}"/>
              </a:ext>
            </a:extLst>
          </p:cNvPr>
          <p:cNvSpPr>
            <a:spLocks noGrp="1"/>
          </p:cNvSpPr>
          <p:nvPr>
            <p:ph type="title"/>
          </p:nvPr>
        </p:nvSpPr>
        <p:spPr>
          <a:xfrm>
            <a:off x="223134" y="141257"/>
            <a:ext cx="8650522" cy="574517"/>
          </a:xfrm>
        </p:spPr>
        <p:txBody>
          <a:bodyPr>
            <a:noAutofit/>
          </a:bodyPr>
          <a:lstStyle/>
          <a:p>
            <a:pPr algn="ctr">
              <a:lnSpc>
                <a:spcPct val="107000"/>
              </a:lnSpc>
              <a:spcAft>
                <a:spcPts val="800"/>
              </a:spcAft>
            </a:pPr>
            <a:r>
              <a:rPr lang="en-US" sz="3200" dirty="0">
                <a:latin typeface="Calibri" panose="020F0502020204030204" pitchFamily="34" charset="0"/>
                <a:ea typeface="Calibri" panose="020F0502020204030204" pitchFamily="34" charset="0"/>
                <a:cs typeface="Times New Roman" panose="02020603050405020304" pitchFamily="18" charset="0"/>
              </a:rPr>
              <a:t>CALL TO ACTION</a:t>
            </a:r>
          </a:p>
        </p:txBody>
      </p:sp>
      <p:sp>
        <p:nvSpPr>
          <p:cNvPr id="7" name="Content Placeholder 6">
            <a:extLst>
              <a:ext uri="{FF2B5EF4-FFF2-40B4-BE49-F238E27FC236}">
                <a16:creationId xmlns:a16="http://schemas.microsoft.com/office/drawing/2014/main" id="{C675D901-3AD5-E84C-92DC-567199795EF3}"/>
              </a:ext>
            </a:extLst>
          </p:cNvPr>
          <p:cNvSpPr>
            <a:spLocks noGrp="1"/>
          </p:cNvSpPr>
          <p:nvPr>
            <p:ph idx="1"/>
          </p:nvPr>
        </p:nvSpPr>
        <p:spPr>
          <a:xfrm>
            <a:off x="223133" y="797131"/>
            <a:ext cx="8650521" cy="3410392"/>
          </a:xfrm>
        </p:spPr>
        <p:txBody>
          <a:bodyPr numCol="2" spcCol="182880">
            <a:normAutofit/>
          </a:bodyPr>
          <a:lstStyle/>
          <a:p>
            <a:pPr>
              <a:spcBef>
                <a:spcPts val="400"/>
              </a:spcBef>
              <a:spcAft>
                <a:spcPts val="1200"/>
              </a:spcAft>
            </a:pPr>
            <a:r>
              <a:rPr lang="en-US" sz="2600" u="sng" dirty="0">
                <a:ea typeface="Calibri" panose="020F0502020204030204" pitchFamily="34" charset="0"/>
                <a:cs typeface="Times New Roman" panose="02020603050405020304" pitchFamily="18" charset="0"/>
              </a:rPr>
              <a:t>Next Steps</a:t>
            </a:r>
            <a:endParaRPr lang="en-US" sz="2600" dirty="0">
              <a:ea typeface="Calibri" panose="020F0502020204030204" pitchFamily="34" charset="0"/>
              <a:cs typeface="Times New Roman" panose="02020603050405020304" pitchFamily="18" charset="0"/>
            </a:endParaRPr>
          </a:p>
          <a:p>
            <a:pPr marL="422910" indent="-420624">
              <a:spcBef>
                <a:spcPts val="400"/>
              </a:spcBef>
              <a:spcAft>
                <a:spcPts val="600"/>
              </a:spcAft>
              <a:buFont typeface="+mj-lt"/>
              <a:buAutoNum type="arabicPeriod"/>
            </a:pPr>
            <a:r>
              <a:rPr lang="en-US" sz="2600" b="0" dirty="0">
                <a:ea typeface="Calibri" panose="020F0502020204030204" pitchFamily="34" charset="0"/>
                <a:cs typeface="Times New Roman" panose="02020603050405020304" pitchFamily="18" charset="0"/>
              </a:rPr>
              <a:t>Join ISSUP at </a:t>
            </a:r>
            <a:r>
              <a:rPr lang="en-US" sz="2600" b="0" dirty="0" err="1">
                <a:solidFill>
                  <a:schemeClr val="accent5">
                    <a:lumMod val="75000"/>
                  </a:schemeClr>
                </a:solidFill>
                <a:ea typeface="Calibri" panose="020F0502020204030204" pitchFamily="34" charset="0"/>
                <a:cs typeface="Times New Roman" panose="02020603050405020304" pitchFamily="18" charset="0"/>
              </a:rPr>
              <a:t>www.issup.net</a:t>
            </a:r>
            <a:endParaRPr lang="en-US" sz="2600" b="0" dirty="0">
              <a:solidFill>
                <a:schemeClr val="accent5">
                  <a:lumMod val="75000"/>
                </a:schemeClr>
              </a:solidFill>
              <a:ea typeface="Calibri" panose="020F0502020204030204" pitchFamily="34" charset="0"/>
              <a:cs typeface="Times New Roman" panose="02020603050405020304" pitchFamily="18" charset="0"/>
            </a:endParaRPr>
          </a:p>
          <a:p>
            <a:pPr marL="422910" indent="-420624">
              <a:spcBef>
                <a:spcPts val="400"/>
              </a:spcBef>
              <a:spcAft>
                <a:spcPts val="600"/>
              </a:spcAft>
              <a:buFont typeface="+mj-lt"/>
              <a:buAutoNum type="arabicPeriod"/>
            </a:pPr>
            <a:r>
              <a:rPr lang="en-US" sz="2600" b="0" dirty="0">
                <a:ea typeface="Calibri" panose="020F0502020204030204" pitchFamily="34" charset="0"/>
                <a:cs typeface="Times New Roman" panose="02020603050405020304" pitchFamily="18" charset="0"/>
              </a:rPr>
              <a:t>Complete this training to earn credit</a:t>
            </a:r>
          </a:p>
          <a:p>
            <a:pPr marL="422910" indent="-420624">
              <a:spcBef>
                <a:spcPts val="400"/>
              </a:spcBef>
              <a:spcAft>
                <a:spcPts val="600"/>
              </a:spcAft>
              <a:buFont typeface="+mj-lt"/>
              <a:buAutoNum type="arabicPeriod"/>
            </a:pPr>
            <a:r>
              <a:rPr lang="en-US" sz="2600" b="0" dirty="0">
                <a:ea typeface="Calibri" panose="020F0502020204030204" pitchFamily="34" charset="0"/>
                <a:cs typeface="Times New Roman" panose="02020603050405020304" pitchFamily="18" charset="0"/>
              </a:rPr>
              <a:t>Send your credit hours to GCCC at </a:t>
            </a:r>
            <a:r>
              <a:rPr lang="en-US" sz="2600" b="0" dirty="0" err="1">
                <a:solidFill>
                  <a:schemeClr val="accent5">
                    <a:lumMod val="75000"/>
                  </a:schemeClr>
                </a:solidFill>
                <a:ea typeface="Calibri" panose="020F0502020204030204" pitchFamily="34" charset="0"/>
                <a:cs typeface="Times New Roman" panose="02020603050405020304" pitchFamily="18" charset="0"/>
              </a:rPr>
              <a:t>www.globalccc.org</a:t>
            </a:r>
            <a:endParaRPr lang="en-US" sz="2600" b="0" u="sng" dirty="0">
              <a:solidFill>
                <a:schemeClr val="accent5">
                  <a:lumMod val="75000"/>
                </a:schemeClr>
              </a:solidFill>
              <a:ea typeface="Calibri" panose="020F0502020204030204" pitchFamily="34" charset="0"/>
              <a:cs typeface="Times New Roman" panose="02020603050405020304" pitchFamily="18" charset="0"/>
            </a:endParaRPr>
          </a:p>
          <a:p>
            <a:pPr>
              <a:spcBef>
                <a:spcPts val="400"/>
              </a:spcBef>
              <a:spcAft>
                <a:spcPts val="1200"/>
              </a:spcAft>
            </a:pPr>
            <a:r>
              <a:rPr lang="en-US" sz="2600" u="sng" dirty="0">
                <a:ea typeface="Calibri" panose="020F0502020204030204" pitchFamily="34" charset="0"/>
                <a:cs typeface="Times New Roman" panose="02020603050405020304" pitchFamily="18" charset="0"/>
              </a:rPr>
              <a:t>Participate in ISSUP</a:t>
            </a:r>
            <a:endParaRPr lang="en-US" sz="2600" dirty="0">
              <a:ea typeface="Calibri" panose="020F0502020204030204" pitchFamily="34" charset="0"/>
              <a:cs typeface="Times New Roman" panose="02020603050405020304" pitchFamily="18" charset="0"/>
            </a:endParaRPr>
          </a:p>
          <a:p>
            <a:pPr marL="457200" indent="-457200">
              <a:spcBef>
                <a:spcPts val="400"/>
              </a:spcBef>
              <a:spcAft>
                <a:spcPts val="600"/>
              </a:spcAft>
              <a:buFont typeface="Wingdings" panose="05000000000000000000" pitchFamily="2" charset="2"/>
              <a:buChar char=""/>
            </a:pPr>
            <a:r>
              <a:rPr lang="en-US" sz="2600" b="0" dirty="0">
                <a:ea typeface="Calibri" panose="020F0502020204030204" pitchFamily="34" charset="0"/>
                <a:cs typeface="Times New Roman" panose="02020603050405020304" pitchFamily="18" charset="0"/>
              </a:rPr>
              <a:t>Post on ISSUP: Find easy instructions for how to post on the ISSUP website</a:t>
            </a:r>
          </a:p>
          <a:p>
            <a:pPr marL="457200" indent="-457200">
              <a:spcBef>
                <a:spcPts val="400"/>
              </a:spcBef>
              <a:spcAft>
                <a:spcPts val="600"/>
              </a:spcAft>
              <a:buFont typeface="Wingdings" panose="05000000000000000000" pitchFamily="2" charset="2"/>
              <a:buChar char=""/>
            </a:pPr>
            <a:r>
              <a:rPr lang="en-US" sz="2600" b="0" dirty="0">
                <a:ea typeface="Calibri" panose="020F0502020204030204" pitchFamily="34" charset="0"/>
                <a:cs typeface="Times New Roman" panose="02020603050405020304" pitchFamily="18" charset="0"/>
              </a:rPr>
              <a:t>Engage ISSUP’s Networks: Connect with colleagues and broaden your impact</a:t>
            </a:r>
            <a:endParaRPr lang="en-US" sz="2600" b="0" dirty="0"/>
          </a:p>
        </p:txBody>
      </p:sp>
      <p:grpSp>
        <p:nvGrpSpPr>
          <p:cNvPr id="4" name="Group 3">
            <a:extLst>
              <a:ext uri="{FF2B5EF4-FFF2-40B4-BE49-F238E27FC236}">
                <a16:creationId xmlns:a16="http://schemas.microsoft.com/office/drawing/2014/main" id="{F459697A-090C-DC40-963E-6BA8349FBE11}"/>
              </a:ext>
            </a:extLst>
          </p:cNvPr>
          <p:cNvGrpSpPr/>
          <p:nvPr/>
        </p:nvGrpSpPr>
        <p:grpSpPr>
          <a:xfrm>
            <a:off x="1111359" y="4255453"/>
            <a:ext cx="7762295" cy="1805417"/>
            <a:chOff x="1158572" y="4255453"/>
            <a:chExt cx="7762295" cy="1805417"/>
          </a:xfrm>
        </p:grpSpPr>
        <p:pic>
          <p:nvPicPr>
            <p:cNvPr id="13" name="Picture 12">
              <a:extLst>
                <a:ext uri="{FF2B5EF4-FFF2-40B4-BE49-F238E27FC236}">
                  <a16:creationId xmlns:a16="http://schemas.microsoft.com/office/drawing/2014/main" id="{C2F600B4-6DE0-5442-B45A-49DB31151F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56970" y="4333760"/>
              <a:ext cx="1322570" cy="1376333"/>
            </a:xfrm>
            <a:prstGeom prst="rect">
              <a:avLst/>
            </a:prstGeom>
          </p:spPr>
        </p:pic>
        <p:pic>
          <p:nvPicPr>
            <p:cNvPr id="11" name="Picture 10">
              <a:extLst>
                <a:ext uri="{FF2B5EF4-FFF2-40B4-BE49-F238E27FC236}">
                  <a16:creationId xmlns:a16="http://schemas.microsoft.com/office/drawing/2014/main" id="{1AC8442B-645B-5F48-9E8F-096B274D152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38415" y="5053878"/>
              <a:ext cx="782452" cy="782452"/>
            </a:xfrm>
            <a:prstGeom prst="rect">
              <a:avLst/>
            </a:prstGeom>
          </p:spPr>
        </p:pic>
        <p:pic>
          <p:nvPicPr>
            <p:cNvPr id="3" name="Picture 2">
              <a:extLst>
                <a:ext uri="{FF2B5EF4-FFF2-40B4-BE49-F238E27FC236}">
                  <a16:creationId xmlns:a16="http://schemas.microsoft.com/office/drawing/2014/main" id="{EC3F3A09-9EFC-1E42-930F-1F36C9DCAAF4}"/>
                </a:ext>
              </a:extLst>
            </p:cNvPr>
            <p:cNvPicPr>
              <a:picLocks noChangeAspect="1"/>
            </p:cNvPicPr>
            <p:nvPr/>
          </p:nvPicPr>
          <p:blipFill rotWithShape="1">
            <a:blip r:embed="rId5">
              <a:extLst>
                <a:ext uri="{28A0092B-C50C-407E-A947-70E740481C1C}">
                  <a14:useLocalDpi xmlns:a14="http://schemas.microsoft.com/office/drawing/2010/main" val="0"/>
                </a:ext>
              </a:extLst>
            </a:blip>
            <a:srcRect l="7879" r="8351"/>
            <a:stretch/>
          </p:blipFill>
          <p:spPr>
            <a:xfrm>
              <a:off x="1158572" y="4255453"/>
              <a:ext cx="5807676" cy="1805417"/>
            </a:xfrm>
            <a:prstGeom prst="rect">
              <a:avLst/>
            </a:prstGeom>
            <a:ln w="6350">
              <a:solidFill>
                <a:schemeClr val="bg1">
                  <a:lumMod val="50000"/>
                </a:schemeClr>
              </a:solidFill>
            </a:ln>
          </p:spPr>
        </p:pic>
      </p:grpSp>
    </p:spTree>
    <p:extLst>
      <p:ext uri="{BB962C8B-B14F-4D97-AF65-F5344CB8AC3E}">
        <p14:creationId xmlns:p14="http://schemas.microsoft.com/office/powerpoint/2010/main" val="36011254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Slide Number Placeholder 14"/>
          <p:cNvSpPr>
            <a:spLocks noGrp="1"/>
          </p:cNvSpPr>
          <p:nvPr>
            <p:ph type="sldNum" sz="quarter" idx="12"/>
          </p:nvPr>
        </p:nvSpPr>
        <p:spPr/>
        <p:txBody>
          <a:bodyPr/>
          <a:lstStyle/>
          <a:p>
            <a:r>
              <a:rPr lang="en-US" dirty="0"/>
              <a:t>0.</a:t>
            </a:r>
            <a:fld id="{8C4280A4-9D61-400A-9BD8-47163BABFE86}" type="slidenum">
              <a:rPr lang="en-US" smtClean="0"/>
              <a:pPr/>
              <a:t>2</a:t>
            </a:fld>
            <a:endParaRPr lang="en-US" dirty="0"/>
          </a:p>
        </p:txBody>
      </p:sp>
      <p:sp>
        <p:nvSpPr>
          <p:cNvPr id="3" name="Content Placeholder 2"/>
          <p:cNvSpPr>
            <a:spLocks noGrp="1"/>
          </p:cNvSpPr>
          <p:nvPr>
            <p:ph idx="4294967295"/>
          </p:nvPr>
        </p:nvSpPr>
        <p:spPr>
          <a:xfrm>
            <a:off x="628650" y="1498600"/>
            <a:ext cx="7886700" cy="876300"/>
          </a:xfrm>
        </p:spPr>
        <p:txBody>
          <a:bodyPr>
            <a:normAutofit/>
          </a:bodyPr>
          <a:lstStyle/>
          <a:p>
            <a:pPr marL="0" indent="0" algn="ctr">
              <a:buNone/>
            </a:pPr>
            <a:r>
              <a:rPr lang="en-US" sz="2600" dirty="0">
                <a:solidFill>
                  <a:schemeClr val="tx1">
                    <a:lumMod val="75000"/>
                    <a:lumOff val="25000"/>
                  </a:schemeClr>
                </a:solidFill>
              </a:rPr>
              <a:t>As a participant in this training, you are part of a rapidly growing global community of substance use professionals</a:t>
            </a:r>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40205" y="2529684"/>
            <a:ext cx="5863590" cy="3466753"/>
          </a:xfrm>
          <a:prstGeom prst="rect">
            <a:avLst/>
          </a:prstGeom>
        </p:spPr>
      </p:pic>
      <p:sp>
        <p:nvSpPr>
          <p:cNvPr id="10" name="Rectangle 9"/>
          <p:cNvSpPr/>
          <p:nvPr/>
        </p:nvSpPr>
        <p:spPr>
          <a:xfrm>
            <a:off x="2708317" y="409150"/>
            <a:ext cx="3727367" cy="707886"/>
          </a:xfrm>
          <a:prstGeom prst="rect">
            <a:avLst/>
          </a:prstGeom>
        </p:spPr>
        <p:txBody>
          <a:bodyPr wrap="none">
            <a:spAutoFit/>
          </a:bodyPr>
          <a:lstStyle/>
          <a:p>
            <a:r>
              <a:rPr lang="en-US" sz="4000" b="1" dirty="0">
                <a:solidFill>
                  <a:srgbClr val="0070C0"/>
                </a:solidFill>
              </a:rPr>
              <a:t>Congratulations!</a:t>
            </a:r>
          </a:p>
        </p:txBody>
      </p:sp>
      <p:sp>
        <p:nvSpPr>
          <p:cNvPr id="2" name="TextBox 1"/>
          <p:cNvSpPr txBox="1"/>
          <p:nvPr/>
        </p:nvSpPr>
        <p:spPr>
          <a:xfrm>
            <a:off x="443544" y="826974"/>
            <a:ext cx="1126837" cy="1569660"/>
          </a:xfrm>
          <a:prstGeom prst="rect">
            <a:avLst/>
          </a:prstGeom>
          <a:noFill/>
        </p:spPr>
        <p:txBody>
          <a:bodyPr wrap="square" rtlCol="0">
            <a:spAutoFit/>
          </a:bodyPr>
          <a:lstStyle/>
          <a:p>
            <a:r>
              <a:rPr lang="en-US" sz="9600" dirty="0">
                <a:solidFill>
                  <a:schemeClr val="bg1">
                    <a:lumMod val="75000"/>
                  </a:schemeClr>
                </a:solidFill>
                <a:latin typeface="Arial" panose="020B0604020202020204" pitchFamily="34" charset="0"/>
                <a:cs typeface="Arial" panose="020B0604020202020204" pitchFamily="34" charset="0"/>
              </a:rPr>
              <a:t>“</a:t>
            </a:r>
          </a:p>
        </p:txBody>
      </p:sp>
      <p:sp>
        <p:nvSpPr>
          <p:cNvPr id="8" name="TextBox 7"/>
          <p:cNvSpPr txBox="1"/>
          <p:nvPr/>
        </p:nvSpPr>
        <p:spPr>
          <a:xfrm>
            <a:off x="8137039" y="2007293"/>
            <a:ext cx="923835" cy="1569660"/>
          </a:xfrm>
          <a:prstGeom prst="rect">
            <a:avLst/>
          </a:prstGeom>
          <a:noFill/>
        </p:spPr>
        <p:txBody>
          <a:bodyPr wrap="square" rtlCol="0">
            <a:spAutoFit/>
          </a:bodyPr>
          <a:lstStyle/>
          <a:p>
            <a:r>
              <a:rPr lang="en-US" sz="9600" dirty="0">
                <a:solidFill>
                  <a:schemeClr val="bg1">
                    <a:lumMod val="75000"/>
                  </a:schemeClr>
                </a:solidFill>
                <a:latin typeface="Arial" panose="020B0604020202020204" pitchFamily="34" charset="0"/>
                <a:cs typeface="Arial" panose="020B0604020202020204" pitchFamily="34" charset="0"/>
              </a:rPr>
              <a:t>”</a:t>
            </a:r>
          </a:p>
        </p:txBody>
      </p:sp>
      <p:cxnSp>
        <p:nvCxnSpPr>
          <p:cNvPr id="5" name="Straight Connector 4"/>
          <p:cNvCxnSpPr/>
          <p:nvPr/>
        </p:nvCxnSpPr>
        <p:spPr>
          <a:xfrm>
            <a:off x="923636" y="1435605"/>
            <a:ext cx="7625051" cy="0"/>
          </a:xfrm>
          <a:prstGeom prst="line">
            <a:avLst/>
          </a:prstGeom>
          <a:ln w="952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595313" y="2368926"/>
            <a:ext cx="7625051" cy="0"/>
          </a:xfrm>
          <a:prstGeom prst="line">
            <a:avLst/>
          </a:prstGeom>
          <a:ln w="952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003776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261" t="312" r="390" b="18338"/>
          <a:stretch/>
        </p:blipFill>
        <p:spPr>
          <a:xfrm>
            <a:off x="29689" y="23750"/>
            <a:ext cx="9084623" cy="6198919"/>
          </a:xfrm>
          <a:prstGeom prst="rect">
            <a:avLst/>
          </a:prstGeom>
        </p:spPr>
      </p:pic>
      <p:sp>
        <p:nvSpPr>
          <p:cNvPr id="3" name="Slide Number Placeholder 2"/>
          <p:cNvSpPr>
            <a:spLocks noGrp="1"/>
          </p:cNvSpPr>
          <p:nvPr>
            <p:ph type="sldNum" sz="quarter" idx="12"/>
          </p:nvPr>
        </p:nvSpPr>
        <p:spPr>
          <a:xfrm>
            <a:off x="3543300" y="6355397"/>
            <a:ext cx="2057400" cy="365125"/>
          </a:xfrm>
          <a:prstGeom prst="rect">
            <a:avLst/>
          </a:prstGeom>
        </p:spPr>
        <p:txBody>
          <a:bodyPr/>
          <a:lstStyle/>
          <a:p>
            <a:r>
              <a:rPr lang="en-US" dirty="0"/>
              <a:t>0.</a:t>
            </a:r>
            <a:fld id="{5C5FAEC2-17E5-4FD5-B2BF-7F58C29739BE}" type="slidenum">
              <a:rPr lang="en-US" smtClean="0"/>
              <a:pPr/>
              <a:t>3</a:t>
            </a:fld>
            <a:endParaRPr lang="en-US" dirty="0"/>
          </a:p>
        </p:txBody>
      </p:sp>
      <p:sp>
        <p:nvSpPr>
          <p:cNvPr id="4" name="Title 3">
            <a:extLst>
              <a:ext uri="{FF2B5EF4-FFF2-40B4-BE49-F238E27FC236}">
                <a16:creationId xmlns:a16="http://schemas.microsoft.com/office/drawing/2014/main" id="{EEF762C6-AF3F-964D-8DF3-E9EC7B48FD4D}"/>
              </a:ext>
            </a:extLst>
          </p:cNvPr>
          <p:cNvSpPr>
            <a:spLocks noGrp="1"/>
          </p:cNvSpPr>
          <p:nvPr>
            <p:ph type="title"/>
          </p:nvPr>
        </p:nvSpPr>
        <p:spPr/>
        <p:txBody>
          <a:bodyPr>
            <a:noAutofit/>
          </a:bodyPr>
          <a:lstStyle/>
          <a:p>
            <a:r>
              <a:rPr lang="en-US" dirty="0"/>
              <a:t>How is this global community of substance use professionals expanding?</a:t>
            </a:r>
          </a:p>
        </p:txBody>
      </p:sp>
      <p:sp>
        <p:nvSpPr>
          <p:cNvPr id="5" name="Content Placeholder 4">
            <a:extLst>
              <a:ext uri="{FF2B5EF4-FFF2-40B4-BE49-F238E27FC236}">
                <a16:creationId xmlns:a16="http://schemas.microsoft.com/office/drawing/2014/main" id="{7507B2C2-8A3A-BE40-9EEA-1AF9F2DDC03D}"/>
              </a:ext>
            </a:extLst>
          </p:cNvPr>
          <p:cNvSpPr>
            <a:spLocks noGrp="1"/>
          </p:cNvSpPr>
          <p:nvPr>
            <p:ph idx="1"/>
          </p:nvPr>
        </p:nvSpPr>
        <p:spPr/>
        <p:txBody>
          <a:bodyPr/>
          <a:lstStyle/>
          <a:p>
            <a:r>
              <a:rPr lang="en-US" dirty="0"/>
              <a:t>In the last decade, a growing number of people are: </a:t>
            </a:r>
          </a:p>
          <a:p>
            <a:pPr lvl="1">
              <a:spcBef>
                <a:spcPts val="1100"/>
              </a:spcBef>
            </a:pPr>
            <a:r>
              <a:rPr lang="en-US" dirty="0"/>
              <a:t>being trained </a:t>
            </a:r>
          </a:p>
          <a:p>
            <a:pPr lvl="1"/>
            <a:r>
              <a:rPr lang="en-US" dirty="0"/>
              <a:t>being credentialed </a:t>
            </a:r>
          </a:p>
          <a:p>
            <a:pPr lvl="1"/>
            <a:r>
              <a:rPr lang="en-US" dirty="0"/>
              <a:t>studying at universities with specialized addiction programs</a:t>
            </a:r>
          </a:p>
          <a:p>
            <a:pPr lvl="1"/>
            <a:r>
              <a:rPr lang="en-US" dirty="0"/>
              <a:t>operating in the context of a larger drug control system </a:t>
            </a:r>
          </a:p>
          <a:p>
            <a:pPr lvl="1"/>
            <a:r>
              <a:rPr lang="en-US" dirty="0"/>
              <a:t>adhering to science and research-based approaches</a:t>
            </a:r>
          </a:p>
          <a:p>
            <a:pPr lvl="1"/>
            <a:r>
              <a:rPr lang="en-US" dirty="0"/>
              <a:t>joining professional substance use associations</a:t>
            </a:r>
          </a:p>
          <a:p>
            <a:pPr lvl="1"/>
            <a:r>
              <a:rPr lang="en-US" dirty="0"/>
              <a:t>networking through professional associations </a:t>
            </a:r>
          </a:p>
          <a:p>
            <a:endParaRPr lang="en-US" dirty="0"/>
          </a:p>
        </p:txBody>
      </p:sp>
    </p:spTree>
    <p:extLst>
      <p:ext uri="{BB962C8B-B14F-4D97-AF65-F5344CB8AC3E}">
        <p14:creationId xmlns:p14="http://schemas.microsoft.com/office/powerpoint/2010/main" val="9099447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a:xfrm>
            <a:off x="3543300" y="6355397"/>
            <a:ext cx="2057400" cy="365125"/>
          </a:xfrm>
          <a:prstGeom prst="rect">
            <a:avLst/>
          </a:prstGeom>
        </p:spPr>
        <p:txBody>
          <a:bodyPr/>
          <a:lstStyle/>
          <a:p>
            <a:r>
              <a:rPr lang="en-US" dirty="0"/>
              <a:t>0.</a:t>
            </a:r>
            <a:fld id="{5C5FAEC2-17E5-4FD5-B2BF-7F58C29739BE}" type="slidenum">
              <a:rPr lang="en-US" smtClean="0"/>
              <a:t>4</a:t>
            </a:fld>
            <a:endParaRPr lang="en-US" dirty="0"/>
          </a:p>
        </p:txBody>
      </p:sp>
      <p:sp>
        <p:nvSpPr>
          <p:cNvPr id="4" name="Title 3">
            <a:extLst>
              <a:ext uri="{FF2B5EF4-FFF2-40B4-BE49-F238E27FC236}">
                <a16:creationId xmlns:a16="http://schemas.microsoft.com/office/drawing/2014/main" id="{DF123C36-3855-FE44-B73A-2FECAC9F87D0}"/>
              </a:ext>
            </a:extLst>
          </p:cNvPr>
          <p:cNvSpPr>
            <a:spLocks noGrp="1"/>
          </p:cNvSpPr>
          <p:nvPr>
            <p:ph type="title"/>
          </p:nvPr>
        </p:nvSpPr>
        <p:spPr>
          <a:xfrm>
            <a:off x="223134" y="253026"/>
            <a:ext cx="8650522" cy="798823"/>
          </a:xfrm>
        </p:spPr>
        <p:txBody>
          <a:bodyPr>
            <a:noAutofit/>
          </a:bodyPr>
          <a:lstStyle/>
          <a:p>
            <a:pPr>
              <a:spcAft>
                <a:spcPts val="800"/>
              </a:spcAft>
            </a:pPr>
            <a:r>
              <a:rPr lang="en-US" dirty="0">
                <a:latin typeface="Calibri" panose="020F0502020204030204" pitchFamily="34" charset="0"/>
                <a:ea typeface="Calibri" panose="020F0502020204030204" pitchFamily="34" charset="0"/>
                <a:cs typeface="Times New Roman" panose="02020603050405020304" pitchFamily="18" charset="0"/>
              </a:rPr>
              <a:t>Who are the members of this global community of substance use professionals? </a:t>
            </a:r>
          </a:p>
        </p:txBody>
      </p:sp>
      <p:sp>
        <p:nvSpPr>
          <p:cNvPr id="6" name="Content Placeholder 5">
            <a:extLst>
              <a:ext uri="{FF2B5EF4-FFF2-40B4-BE49-F238E27FC236}">
                <a16:creationId xmlns:a16="http://schemas.microsoft.com/office/drawing/2014/main" id="{C4D54FE0-1009-1244-8FB7-F8EF95CBC48C}"/>
              </a:ext>
            </a:extLst>
          </p:cNvPr>
          <p:cNvSpPr>
            <a:spLocks noGrp="1"/>
          </p:cNvSpPr>
          <p:nvPr>
            <p:ph idx="1"/>
          </p:nvPr>
        </p:nvSpPr>
        <p:spPr>
          <a:xfrm>
            <a:off x="3031435" y="1738092"/>
            <a:ext cx="5987874" cy="1375224"/>
          </a:xfrm>
        </p:spPr>
        <p:txBody>
          <a:bodyPr>
            <a:noAutofit/>
          </a:bodyPr>
          <a:lstStyle/>
          <a:p>
            <a:pPr>
              <a:lnSpc>
                <a:spcPct val="87000"/>
              </a:lnSpc>
            </a:pPr>
            <a:r>
              <a:rPr lang="en-US" sz="2300" dirty="0">
                <a:latin typeface="Calibri" panose="020F0502020204030204" pitchFamily="34" charset="0"/>
                <a:ea typeface="Calibri" panose="020F0502020204030204" pitchFamily="34" charset="0"/>
                <a:cs typeface="Times New Roman" panose="02020603050405020304" pitchFamily="18" charset="0"/>
              </a:rPr>
              <a:t>Individuals working worldwide in the substance use prevention and treatment fields in government, non-governmental organizations, civil society, and the private sector</a:t>
            </a:r>
            <a:endParaRPr lang="en-US" sz="2300"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3134" y="1117344"/>
            <a:ext cx="2717221" cy="2924093"/>
          </a:xfrm>
          <a:prstGeom prst="rect">
            <a:avLst/>
          </a:prstGeom>
        </p:spPr>
      </p:pic>
      <p:sp>
        <p:nvSpPr>
          <p:cNvPr id="7" name="Rectangle 6">
            <a:extLst>
              <a:ext uri="{FF2B5EF4-FFF2-40B4-BE49-F238E27FC236}">
                <a16:creationId xmlns:a16="http://schemas.microsoft.com/office/drawing/2014/main" id="{0FA6DE99-E7AA-DC4F-8B77-D18EBBB0652D}"/>
              </a:ext>
            </a:extLst>
          </p:cNvPr>
          <p:cNvSpPr/>
          <p:nvPr/>
        </p:nvSpPr>
        <p:spPr>
          <a:xfrm>
            <a:off x="526772" y="4576809"/>
            <a:ext cx="5436706" cy="1057212"/>
          </a:xfrm>
          <a:prstGeom prst="rect">
            <a:avLst/>
          </a:prstGeom>
        </p:spPr>
        <p:txBody>
          <a:bodyPr wrap="square">
            <a:spAutoFit/>
          </a:bodyPr>
          <a:lstStyle/>
          <a:p>
            <a:pPr algn="r">
              <a:lnSpc>
                <a:spcPct val="87000"/>
              </a:lnSpc>
              <a:spcBef>
                <a:spcPts val="1000"/>
              </a:spcBef>
            </a:pPr>
            <a:r>
              <a:rPr lang="en-US" sz="2400" b="1" dirty="0">
                <a:latin typeface="Calibri" panose="020F0502020204030204" pitchFamily="34" charset="0"/>
                <a:cs typeface="Times New Roman" panose="02020603050405020304" pitchFamily="18" charset="0"/>
              </a:rPr>
              <a:t>Organizations that act as portals or “doorways” for individuals to join the global community</a:t>
            </a:r>
          </a:p>
        </p:txBody>
      </p:sp>
      <p:pic>
        <p:nvPicPr>
          <p:cNvPr id="8" name="Picture 7">
            <a:extLst>
              <a:ext uri="{FF2B5EF4-FFF2-40B4-BE49-F238E27FC236}">
                <a16:creationId xmlns:a16="http://schemas.microsoft.com/office/drawing/2014/main" id="{3CA78305-F53E-6A45-B1A4-E2E9772430BF}"/>
              </a:ext>
            </a:extLst>
          </p:cNvPr>
          <p:cNvPicPr>
            <a:picLocks noChangeAspect="1"/>
          </p:cNvPicPr>
          <p:nvPr/>
        </p:nvPicPr>
        <p:blipFill>
          <a:blip r:embed="rId4"/>
          <a:stretch>
            <a:fillRect/>
          </a:stretch>
        </p:blipFill>
        <p:spPr>
          <a:xfrm>
            <a:off x="6203647" y="3694853"/>
            <a:ext cx="2456554" cy="2231822"/>
          </a:xfrm>
          <a:prstGeom prst="rect">
            <a:avLst/>
          </a:prstGeom>
        </p:spPr>
      </p:pic>
    </p:spTree>
    <p:extLst>
      <p:ext uri="{BB962C8B-B14F-4D97-AF65-F5344CB8AC3E}">
        <p14:creationId xmlns:p14="http://schemas.microsoft.com/office/powerpoint/2010/main" val="42283023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a:xfrm>
            <a:off x="3543300" y="6355397"/>
            <a:ext cx="2057400" cy="365125"/>
          </a:xfrm>
          <a:prstGeom prst="rect">
            <a:avLst/>
          </a:prstGeom>
        </p:spPr>
        <p:txBody>
          <a:bodyPr/>
          <a:lstStyle/>
          <a:p>
            <a:r>
              <a:rPr lang="en-US" dirty="0"/>
              <a:t>0.</a:t>
            </a:r>
            <a:fld id="{5C5FAEC2-17E5-4FD5-B2BF-7F58C29739BE}" type="slidenum">
              <a:rPr lang="en-US" smtClean="0"/>
              <a:t>5</a:t>
            </a:fld>
            <a:endParaRPr lang="en-US" dirty="0"/>
          </a:p>
        </p:txBody>
      </p:sp>
      <p:sp>
        <p:nvSpPr>
          <p:cNvPr id="4" name="Title 3">
            <a:extLst>
              <a:ext uri="{FF2B5EF4-FFF2-40B4-BE49-F238E27FC236}">
                <a16:creationId xmlns:a16="http://schemas.microsoft.com/office/drawing/2014/main" id="{77695D8C-A309-064E-A15D-E705072281A0}"/>
              </a:ext>
            </a:extLst>
          </p:cNvPr>
          <p:cNvSpPr>
            <a:spLocks noGrp="1"/>
          </p:cNvSpPr>
          <p:nvPr>
            <p:ph type="title"/>
          </p:nvPr>
        </p:nvSpPr>
        <p:spPr>
          <a:xfrm>
            <a:off x="223132" y="1385794"/>
            <a:ext cx="8650521" cy="1001863"/>
          </a:xfrm>
        </p:spPr>
        <p:txBody>
          <a:bodyPr>
            <a:noAutofit/>
          </a:bodyPr>
          <a:lstStyle/>
          <a:p>
            <a:r>
              <a:rPr lang="en-US" dirty="0">
                <a:latin typeface="Calibri" panose="020F0502020204030204" pitchFamily="34" charset="0"/>
                <a:ea typeface="Calibri" panose="020F0502020204030204" pitchFamily="34" charset="0"/>
                <a:cs typeface="Times New Roman" panose="02020603050405020304" pitchFamily="18" charset="0"/>
              </a:rPr>
              <a:t>ISSUP stands for the International Society of Substance Use Professionals</a:t>
            </a:r>
            <a:endParaRPr lang="en-US" dirty="0"/>
          </a:p>
        </p:txBody>
      </p:sp>
      <p:sp>
        <p:nvSpPr>
          <p:cNvPr id="5" name="Content Placeholder 4">
            <a:extLst>
              <a:ext uri="{FF2B5EF4-FFF2-40B4-BE49-F238E27FC236}">
                <a16:creationId xmlns:a16="http://schemas.microsoft.com/office/drawing/2014/main" id="{C7E79640-7D2D-9B42-8F76-A55A4E49789A}"/>
              </a:ext>
            </a:extLst>
          </p:cNvPr>
          <p:cNvSpPr>
            <a:spLocks noGrp="1"/>
          </p:cNvSpPr>
          <p:nvPr>
            <p:ph idx="1"/>
          </p:nvPr>
        </p:nvSpPr>
        <p:spPr>
          <a:xfrm>
            <a:off x="223133" y="2513174"/>
            <a:ext cx="8650521" cy="3536024"/>
          </a:xfrm>
        </p:spPr>
        <p:txBody>
          <a:bodyPr>
            <a:noAutofit/>
          </a:bodyPr>
          <a:lstStyle/>
          <a:p>
            <a:pPr marL="480060" lvl="1" indent="-384048">
              <a:spcAft>
                <a:spcPts val="1000"/>
              </a:spcAft>
              <a:buFont typeface="Wingdings" panose="05000000000000000000" pitchFamily="2" charset="2"/>
              <a:buChar char=""/>
            </a:pPr>
            <a:r>
              <a:rPr lang="en-US" dirty="0">
                <a:latin typeface="Calibri" panose="020F0502020204030204" pitchFamily="34" charset="0"/>
                <a:ea typeface="Calibri" panose="020F0502020204030204" pitchFamily="34" charset="0"/>
                <a:cs typeface="Times New Roman" panose="02020603050405020304" pitchFamily="18" charset="0"/>
              </a:rPr>
              <a:t>ISSUP was launched by INL in 2015</a:t>
            </a:r>
            <a:r>
              <a:rPr lang="en-US" dirty="0">
                <a:solidFill>
                  <a:srgbClr val="000000"/>
                </a:solidFill>
                <a:latin typeface="Calibri" panose="020F0502020204030204" pitchFamily="34" charset="0"/>
                <a:ea typeface="Times New Roman" panose="02020603050405020304" pitchFamily="18" charset="0"/>
                <a:cs typeface="Calibri" panose="020F0502020204030204" pitchFamily="34" charset="0"/>
              </a:rPr>
              <a:t> as a global, not for profit, non-governmental organization to professionalize the global prevention and treatment workforce. </a:t>
            </a:r>
          </a:p>
          <a:p>
            <a:pPr marL="480060" lvl="1" indent="-384048">
              <a:spcAft>
                <a:spcPts val="1000"/>
              </a:spcAft>
              <a:buFont typeface="Wingdings" panose="05000000000000000000" pitchFamily="2" charset="2"/>
              <a:buChar char=""/>
            </a:pPr>
            <a:r>
              <a:rPr lang="en-US" dirty="0">
                <a:latin typeface="Calibri" panose="020F0502020204030204" pitchFamily="34" charset="0"/>
                <a:ea typeface="Calibri" panose="020F0502020204030204" pitchFamily="34" charset="0"/>
                <a:cs typeface="Times New Roman" panose="02020603050405020304" pitchFamily="18" charset="0"/>
              </a:rPr>
              <a:t>ISSUP provides members with opportunities to share knowledge, exchange experiences, and stay abreast with current research in the field</a:t>
            </a:r>
          </a:p>
        </p:txBody>
      </p:sp>
      <p:pic>
        <p:nvPicPr>
          <p:cNvPr id="7" name="Picture 6">
            <a:extLst>
              <a:ext uri="{FF2B5EF4-FFF2-40B4-BE49-F238E27FC236}">
                <a16:creationId xmlns:a16="http://schemas.microsoft.com/office/drawing/2014/main" id="{F3BB442F-ED4A-3B49-A421-6375D1CFB8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3132" y="165412"/>
            <a:ext cx="3440203" cy="955612"/>
          </a:xfrm>
          <a:prstGeom prst="rect">
            <a:avLst/>
          </a:prstGeom>
        </p:spPr>
      </p:pic>
      <p:sp>
        <p:nvSpPr>
          <p:cNvPr id="8" name="TextBox 7">
            <a:extLst>
              <a:ext uri="{FF2B5EF4-FFF2-40B4-BE49-F238E27FC236}">
                <a16:creationId xmlns:a16="http://schemas.microsoft.com/office/drawing/2014/main" id="{C943F6F0-4986-A544-920D-0450E1E6334E}"/>
              </a:ext>
            </a:extLst>
          </p:cNvPr>
          <p:cNvSpPr txBox="1"/>
          <p:nvPr/>
        </p:nvSpPr>
        <p:spPr>
          <a:xfrm>
            <a:off x="8209722" y="5813087"/>
            <a:ext cx="824947" cy="369332"/>
          </a:xfrm>
          <a:prstGeom prst="rect">
            <a:avLst/>
          </a:prstGeom>
          <a:noFill/>
        </p:spPr>
        <p:txBody>
          <a:bodyPr wrap="square" rtlCol="0">
            <a:spAutoFit/>
          </a:bodyPr>
          <a:lstStyle/>
          <a:p>
            <a:r>
              <a:rPr lang="en-US" b="1" i="1" dirty="0">
                <a:solidFill>
                  <a:schemeClr val="bg1">
                    <a:lumMod val="65000"/>
                  </a:schemeClr>
                </a:solidFill>
              </a:rPr>
              <a:t>Cont</a:t>
            </a:r>
            <a:r>
              <a:rPr lang="en-US" i="1" dirty="0">
                <a:solidFill>
                  <a:schemeClr val="bg1">
                    <a:lumMod val="65000"/>
                  </a:schemeClr>
                </a:solidFill>
              </a:rPr>
              <a:t>.</a:t>
            </a:r>
          </a:p>
        </p:txBody>
      </p:sp>
    </p:spTree>
    <p:extLst>
      <p:ext uri="{BB962C8B-B14F-4D97-AF65-F5344CB8AC3E}">
        <p14:creationId xmlns:p14="http://schemas.microsoft.com/office/powerpoint/2010/main" val="23933088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0B5E696-3108-C147-8EDB-F52FEFA02591}"/>
              </a:ext>
            </a:extLst>
          </p:cNvPr>
          <p:cNvSpPr>
            <a:spLocks noGrp="1"/>
          </p:cNvSpPr>
          <p:nvPr>
            <p:ph type="sldNum" sz="quarter" idx="12"/>
          </p:nvPr>
        </p:nvSpPr>
        <p:spPr>
          <a:xfrm>
            <a:off x="3543300" y="6355397"/>
            <a:ext cx="2057400" cy="365125"/>
          </a:xfrm>
          <a:prstGeom prst="rect">
            <a:avLst/>
          </a:prstGeom>
        </p:spPr>
        <p:txBody>
          <a:bodyPr/>
          <a:lstStyle/>
          <a:p>
            <a:r>
              <a:rPr lang="en-US" dirty="0"/>
              <a:t>0.</a:t>
            </a:r>
            <a:fld id="{F029748F-2922-455E-9D89-8CA6117ECA07}" type="slidenum">
              <a:rPr lang="en-US" smtClean="0"/>
              <a:pPr/>
              <a:t>6</a:t>
            </a:fld>
            <a:endParaRPr lang="en-US" dirty="0"/>
          </a:p>
        </p:txBody>
      </p:sp>
      <p:sp>
        <p:nvSpPr>
          <p:cNvPr id="3" name="Title 2">
            <a:extLst>
              <a:ext uri="{FF2B5EF4-FFF2-40B4-BE49-F238E27FC236}">
                <a16:creationId xmlns:a16="http://schemas.microsoft.com/office/drawing/2014/main" id="{F28953D8-C628-BF40-9FF4-7AEECCE3FBEE}"/>
              </a:ext>
            </a:extLst>
          </p:cNvPr>
          <p:cNvSpPr>
            <a:spLocks noGrp="1"/>
          </p:cNvSpPr>
          <p:nvPr>
            <p:ph type="title"/>
          </p:nvPr>
        </p:nvSpPr>
        <p:spPr>
          <a:xfrm>
            <a:off x="223134" y="187173"/>
            <a:ext cx="8650522" cy="798823"/>
          </a:xfrm>
        </p:spPr>
        <p:txBody>
          <a:bodyPr>
            <a:normAutofit fontScale="90000"/>
          </a:bodyPr>
          <a:lstStyle/>
          <a:p>
            <a:r>
              <a:rPr lang="en-US" dirty="0">
                <a:solidFill>
                  <a:schemeClr val="accent1">
                    <a:lumMod val="40000"/>
                    <a:lumOff val="60000"/>
                  </a:schemeClr>
                </a:solidFill>
                <a:latin typeface="Calibri" panose="020F0502020204030204" pitchFamily="34" charset="0"/>
                <a:ea typeface="Calibri" panose="020F0502020204030204" pitchFamily="34" charset="0"/>
                <a:cs typeface="Times New Roman" panose="02020603050405020304" pitchFamily="18" charset="0"/>
              </a:rPr>
              <a:t>ISSUP stands for the International Society of Substance Use Professionals</a:t>
            </a:r>
            <a:endParaRPr lang="en-US" dirty="0">
              <a:solidFill>
                <a:schemeClr val="accent1">
                  <a:lumMod val="40000"/>
                  <a:lumOff val="60000"/>
                </a:schemeClr>
              </a:solidFill>
            </a:endParaRPr>
          </a:p>
        </p:txBody>
      </p:sp>
      <p:sp>
        <p:nvSpPr>
          <p:cNvPr id="4" name="Content Placeholder 3">
            <a:extLst>
              <a:ext uri="{FF2B5EF4-FFF2-40B4-BE49-F238E27FC236}">
                <a16:creationId xmlns:a16="http://schemas.microsoft.com/office/drawing/2014/main" id="{27D4D4EB-8A1D-504D-BC14-BCE17496F4B4}"/>
              </a:ext>
            </a:extLst>
          </p:cNvPr>
          <p:cNvSpPr>
            <a:spLocks noGrp="1"/>
          </p:cNvSpPr>
          <p:nvPr>
            <p:ph idx="1"/>
          </p:nvPr>
        </p:nvSpPr>
        <p:spPr>
          <a:xfrm>
            <a:off x="223133" y="1145587"/>
            <a:ext cx="5034667" cy="4875537"/>
          </a:xfrm>
        </p:spPr>
        <p:txBody>
          <a:bodyPr/>
          <a:lstStyle/>
          <a:p>
            <a:pPr marL="475488" lvl="1" indent="-384048">
              <a:spcAft>
                <a:spcPts val="1200"/>
              </a:spcAft>
            </a:pPr>
            <a:r>
              <a:rPr lang="en-US" dirty="0">
                <a:latin typeface="Calibri" panose="020F0502020204030204" pitchFamily="34" charset="0"/>
                <a:ea typeface="Calibri" panose="020F0502020204030204" pitchFamily="34" charset="0"/>
                <a:cs typeface="Times New Roman" panose="02020603050405020304" pitchFamily="18" charset="0"/>
              </a:rPr>
              <a:t>There are more than 10,000 ISSUP members worldwide</a:t>
            </a:r>
          </a:p>
          <a:p>
            <a:pPr marL="475488" lvl="1" indent="-384048">
              <a:spcAft>
                <a:spcPts val="1200"/>
              </a:spcAft>
              <a:buFont typeface="Wingdings" panose="05000000000000000000" pitchFamily="2" charset="2"/>
              <a:buChar char=""/>
            </a:pPr>
            <a:r>
              <a:rPr lang="en-US" dirty="0">
                <a:latin typeface="Calibri" panose="020F0502020204030204" pitchFamily="34" charset="0"/>
                <a:ea typeface="Calibri" panose="020F0502020204030204" pitchFamily="34" charset="0"/>
                <a:cs typeface="Times New Roman" panose="02020603050405020304" pitchFamily="18" charset="0"/>
              </a:rPr>
              <a:t>Join one of ISSUPs four levels of membership for free at: </a:t>
            </a:r>
            <a:r>
              <a:rPr lang="en-US" dirty="0" err="1">
                <a:solidFill>
                  <a:schemeClr val="accent5">
                    <a:lumMod val="75000"/>
                  </a:schemeClr>
                </a:solidFill>
                <a:latin typeface="Calibri" panose="020F0502020204030204" pitchFamily="34" charset="0"/>
                <a:ea typeface="Calibri" panose="020F0502020204030204" pitchFamily="34" charset="0"/>
                <a:cs typeface="Times New Roman" panose="02020603050405020304" pitchFamily="18" charset="0"/>
              </a:rPr>
              <a:t>www.issup.net</a:t>
            </a:r>
            <a:endParaRPr lang="en-US" dirty="0">
              <a:solidFill>
                <a:schemeClr val="accent5">
                  <a:lumMod val="75000"/>
                </a:schemeClr>
              </a:solidFill>
              <a:latin typeface="Calibri" panose="020F0502020204030204" pitchFamily="34" charset="0"/>
              <a:cs typeface="Times New Roman" panose="02020603050405020304" pitchFamily="18" charset="0"/>
            </a:endParaRPr>
          </a:p>
          <a:p>
            <a:pPr marL="475488" lvl="1" indent="-384048">
              <a:spcAft>
                <a:spcPts val="1200"/>
              </a:spcAft>
              <a:buFont typeface="Wingdings" panose="05000000000000000000" pitchFamily="2" charset="2"/>
              <a:buChar char=""/>
            </a:pPr>
            <a:r>
              <a:rPr lang="en-US" dirty="0">
                <a:latin typeface="Calibri" panose="020F0502020204030204" pitchFamily="34" charset="0"/>
                <a:ea typeface="Calibri" panose="020F0502020204030204" pitchFamily="34" charset="0"/>
                <a:cs typeface="Times New Roman" panose="02020603050405020304" pitchFamily="18" charset="0"/>
              </a:rPr>
              <a:t>You can earn credit for this and other courses with ISSUP</a:t>
            </a:r>
            <a:endParaRPr lang="en-US" dirty="0"/>
          </a:p>
        </p:txBody>
      </p:sp>
      <p:pic>
        <p:nvPicPr>
          <p:cNvPr id="6" name="Picture 5">
            <a:extLst>
              <a:ext uri="{FF2B5EF4-FFF2-40B4-BE49-F238E27FC236}">
                <a16:creationId xmlns:a16="http://schemas.microsoft.com/office/drawing/2014/main" id="{BB698B65-E62F-C84B-B97B-1A4A8C94AFF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5903" b="8548"/>
          <a:stretch/>
        </p:blipFill>
        <p:spPr>
          <a:xfrm>
            <a:off x="5624235" y="4514801"/>
            <a:ext cx="3288862" cy="1617641"/>
          </a:xfrm>
          <a:prstGeom prst="rect">
            <a:avLst/>
          </a:prstGeom>
          <a:ln w="6350">
            <a:solidFill>
              <a:schemeClr val="bg1">
                <a:lumMod val="50000"/>
              </a:schemeClr>
            </a:solidFill>
          </a:ln>
        </p:spPr>
      </p:pic>
      <p:pic>
        <p:nvPicPr>
          <p:cNvPr id="8" name="Picture 7">
            <a:extLst>
              <a:ext uri="{FF2B5EF4-FFF2-40B4-BE49-F238E27FC236}">
                <a16:creationId xmlns:a16="http://schemas.microsoft.com/office/drawing/2014/main" id="{9D892505-7B56-B447-909E-D2770A6D6D1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24235" y="1051559"/>
            <a:ext cx="3296632" cy="1851186"/>
          </a:xfrm>
          <a:prstGeom prst="rect">
            <a:avLst/>
          </a:prstGeom>
          <a:ln w="6350">
            <a:solidFill>
              <a:schemeClr val="bg1">
                <a:lumMod val="50000"/>
              </a:schemeClr>
            </a:solidFill>
          </a:ln>
        </p:spPr>
      </p:pic>
      <p:pic>
        <p:nvPicPr>
          <p:cNvPr id="11" name="Picture 10">
            <a:extLst>
              <a:ext uri="{FF2B5EF4-FFF2-40B4-BE49-F238E27FC236}">
                <a16:creationId xmlns:a16="http://schemas.microsoft.com/office/drawing/2014/main" id="{8D4824F3-1965-3B41-8ACD-DA90DE0EA16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26535" b="5895"/>
          <a:stretch/>
        </p:blipFill>
        <p:spPr>
          <a:xfrm>
            <a:off x="5624235" y="2968308"/>
            <a:ext cx="3288863" cy="1480930"/>
          </a:xfrm>
          <a:prstGeom prst="rect">
            <a:avLst/>
          </a:prstGeom>
          <a:ln w="6350">
            <a:solidFill>
              <a:schemeClr val="bg1">
                <a:lumMod val="50000"/>
              </a:schemeClr>
            </a:solidFill>
          </a:ln>
        </p:spPr>
      </p:pic>
    </p:spTree>
    <p:extLst>
      <p:ext uri="{BB962C8B-B14F-4D97-AF65-F5344CB8AC3E}">
        <p14:creationId xmlns:p14="http://schemas.microsoft.com/office/powerpoint/2010/main" val="11751229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a:xfrm>
            <a:off x="3543300" y="6355397"/>
            <a:ext cx="2057400" cy="365125"/>
          </a:xfrm>
          <a:prstGeom prst="rect">
            <a:avLst/>
          </a:prstGeom>
        </p:spPr>
        <p:txBody>
          <a:bodyPr/>
          <a:lstStyle/>
          <a:p>
            <a:r>
              <a:rPr lang="en-US" dirty="0"/>
              <a:t>0.</a:t>
            </a:r>
            <a:fld id="{5C5FAEC2-17E5-4FD5-B2BF-7F58C29739BE}" type="slidenum">
              <a:rPr lang="en-US" smtClean="0"/>
              <a:pPr/>
              <a:t>7</a:t>
            </a:fld>
            <a:endParaRPr lang="en-US" dirty="0"/>
          </a:p>
        </p:txBody>
      </p:sp>
      <p:sp>
        <p:nvSpPr>
          <p:cNvPr id="6" name="Content Placeholder 5">
            <a:extLst>
              <a:ext uri="{FF2B5EF4-FFF2-40B4-BE49-F238E27FC236}">
                <a16:creationId xmlns:a16="http://schemas.microsoft.com/office/drawing/2014/main" id="{C1C0D9E1-C2F4-EB48-AC89-30131F515E75}"/>
              </a:ext>
            </a:extLst>
          </p:cNvPr>
          <p:cNvSpPr>
            <a:spLocks noGrp="1"/>
          </p:cNvSpPr>
          <p:nvPr>
            <p:ph idx="1"/>
          </p:nvPr>
        </p:nvSpPr>
        <p:spPr>
          <a:xfrm>
            <a:off x="223133" y="2451716"/>
            <a:ext cx="8650521" cy="3604955"/>
          </a:xfrm>
        </p:spPr>
        <p:txBody>
          <a:bodyPr/>
          <a:lstStyle/>
          <a:p>
            <a:pPr marL="475488" lvl="1" indent="-384048">
              <a:spcAft>
                <a:spcPts val="1000"/>
              </a:spcAft>
            </a:pPr>
            <a:r>
              <a:rPr lang="en-US" dirty="0"/>
              <a:t>Global consortium of universities to promote academic programs that focus on science-based prevention and treatment</a:t>
            </a:r>
          </a:p>
          <a:p>
            <a:pPr marL="475488" lvl="1" indent="-384048">
              <a:spcAft>
                <a:spcPts val="1000"/>
              </a:spcAft>
            </a:pPr>
            <a:r>
              <a:rPr lang="en-US" dirty="0"/>
              <a:t>Collaborative forum for individuals and organizations to support and share curricula, particularly this Universal Curriculum series, and experiences in the teaching and training of prevention and treatment knowledge</a:t>
            </a:r>
          </a:p>
        </p:txBody>
      </p:sp>
      <p:pic>
        <p:nvPicPr>
          <p:cNvPr id="11" name="Picture 10">
            <a:extLst>
              <a:ext uri="{FF2B5EF4-FFF2-40B4-BE49-F238E27FC236}">
                <a16:creationId xmlns:a16="http://schemas.microsoft.com/office/drawing/2014/main" id="{F8A90A71-7146-2746-8CB6-96833C1FF4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0345" y="198509"/>
            <a:ext cx="2139480" cy="1123227"/>
          </a:xfrm>
          <a:prstGeom prst="rect">
            <a:avLst/>
          </a:prstGeom>
        </p:spPr>
      </p:pic>
      <p:sp>
        <p:nvSpPr>
          <p:cNvPr id="12" name="Title 3">
            <a:extLst>
              <a:ext uri="{FF2B5EF4-FFF2-40B4-BE49-F238E27FC236}">
                <a16:creationId xmlns:a16="http://schemas.microsoft.com/office/drawing/2014/main" id="{729D4DEB-2226-5A44-A8E7-E4E3614A1F57}"/>
              </a:ext>
            </a:extLst>
          </p:cNvPr>
          <p:cNvSpPr txBox="1">
            <a:spLocks/>
          </p:cNvSpPr>
          <p:nvPr/>
        </p:nvSpPr>
        <p:spPr>
          <a:xfrm>
            <a:off x="223132" y="1385794"/>
            <a:ext cx="8650521" cy="10018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800" b="1" kern="1200">
                <a:solidFill>
                  <a:srgbClr val="0070C0"/>
                </a:solidFill>
                <a:latin typeface="+mn-lt"/>
                <a:ea typeface="+mj-ea"/>
                <a:cs typeface="+mj-cs"/>
              </a:defRPr>
            </a:lvl1pPr>
          </a:lstStyle>
          <a:p>
            <a:r>
              <a:rPr lang="en-US" dirty="0"/>
              <a:t>ICUDDR stands for the International Consortium of Universities for Drug Demand Reduction</a:t>
            </a:r>
          </a:p>
        </p:txBody>
      </p:sp>
      <p:sp>
        <p:nvSpPr>
          <p:cNvPr id="15" name="TextBox 14">
            <a:extLst>
              <a:ext uri="{FF2B5EF4-FFF2-40B4-BE49-F238E27FC236}">
                <a16:creationId xmlns:a16="http://schemas.microsoft.com/office/drawing/2014/main" id="{6989B8BF-2D0D-F54B-84BF-9E965B6A2F5F}"/>
              </a:ext>
            </a:extLst>
          </p:cNvPr>
          <p:cNvSpPr txBox="1"/>
          <p:nvPr/>
        </p:nvSpPr>
        <p:spPr>
          <a:xfrm>
            <a:off x="8209722" y="5813087"/>
            <a:ext cx="824947" cy="369332"/>
          </a:xfrm>
          <a:prstGeom prst="rect">
            <a:avLst/>
          </a:prstGeom>
          <a:noFill/>
        </p:spPr>
        <p:txBody>
          <a:bodyPr wrap="square" rtlCol="0">
            <a:spAutoFit/>
          </a:bodyPr>
          <a:lstStyle/>
          <a:p>
            <a:r>
              <a:rPr lang="en-US" b="1" i="1" dirty="0">
                <a:solidFill>
                  <a:schemeClr val="bg1">
                    <a:lumMod val="65000"/>
                  </a:schemeClr>
                </a:solidFill>
              </a:rPr>
              <a:t>Cont</a:t>
            </a:r>
            <a:r>
              <a:rPr lang="en-US" i="1" dirty="0">
                <a:solidFill>
                  <a:schemeClr val="bg1">
                    <a:lumMod val="65000"/>
                  </a:schemeClr>
                </a:solidFill>
              </a:rPr>
              <a:t>.</a:t>
            </a:r>
          </a:p>
        </p:txBody>
      </p:sp>
    </p:spTree>
    <p:extLst>
      <p:ext uri="{BB962C8B-B14F-4D97-AF65-F5344CB8AC3E}">
        <p14:creationId xmlns:p14="http://schemas.microsoft.com/office/powerpoint/2010/main" val="38988743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32A190F-C737-F84A-8DF5-A9D87F3119C6}"/>
              </a:ext>
            </a:extLst>
          </p:cNvPr>
          <p:cNvSpPr>
            <a:spLocks noGrp="1"/>
          </p:cNvSpPr>
          <p:nvPr>
            <p:ph type="sldNum" sz="quarter" idx="12"/>
          </p:nvPr>
        </p:nvSpPr>
        <p:spPr>
          <a:xfrm>
            <a:off x="3543300" y="6355397"/>
            <a:ext cx="2057400" cy="365125"/>
          </a:xfrm>
          <a:prstGeom prst="rect">
            <a:avLst/>
          </a:prstGeom>
        </p:spPr>
        <p:txBody>
          <a:bodyPr/>
          <a:lstStyle/>
          <a:p>
            <a:r>
              <a:rPr lang="en-US" dirty="0"/>
              <a:t>0.</a:t>
            </a:r>
            <a:fld id="{F029748F-2922-455E-9D89-8CA6117ECA07}" type="slidenum">
              <a:rPr lang="en-US" smtClean="0"/>
              <a:pPr/>
              <a:t>8</a:t>
            </a:fld>
            <a:endParaRPr lang="en-US" dirty="0"/>
          </a:p>
        </p:txBody>
      </p:sp>
      <p:sp>
        <p:nvSpPr>
          <p:cNvPr id="5" name="Title 2">
            <a:extLst>
              <a:ext uri="{FF2B5EF4-FFF2-40B4-BE49-F238E27FC236}">
                <a16:creationId xmlns:a16="http://schemas.microsoft.com/office/drawing/2014/main" id="{1C8F7573-E4B7-294E-AA71-F8C9850F4DD5}"/>
              </a:ext>
            </a:extLst>
          </p:cNvPr>
          <p:cNvSpPr>
            <a:spLocks noGrp="1"/>
          </p:cNvSpPr>
          <p:nvPr>
            <p:ph type="title"/>
          </p:nvPr>
        </p:nvSpPr>
        <p:spPr>
          <a:xfrm>
            <a:off x="223134" y="187173"/>
            <a:ext cx="8650522" cy="798823"/>
          </a:xfrm>
        </p:spPr>
        <p:txBody>
          <a:bodyPr>
            <a:normAutofit fontScale="90000"/>
          </a:bodyPr>
          <a:lstStyle/>
          <a:p>
            <a:r>
              <a:rPr lang="en-US" dirty="0">
                <a:solidFill>
                  <a:schemeClr val="accent1">
                    <a:lumMod val="60000"/>
                    <a:lumOff val="40000"/>
                  </a:schemeClr>
                </a:solidFill>
              </a:rPr>
              <a:t>ICUDDR stands for the International Consortium of Universities for Drug Demand Reduction</a:t>
            </a:r>
          </a:p>
        </p:txBody>
      </p:sp>
      <p:sp>
        <p:nvSpPr>
          <p:cNvPr id="6" name="Content Placeholder 5">
            <a:extLst>
              <a:ext uri="{FF2B5EF4-FFF2-40B4-BE49-F238E27FC236}">
                <a16:creationId xmlns:a16="http://schemas.microsoft.com/office/drawing/2014/main" id="{F8CA1A48-C170-B14B-B407-3F79C718385E}"/>
              </a:ext>
            </a:extLst>
          </p:cNvPr>
          <p:cNvSpPr>
            <a:spLocks noGrp="1"/>
          </p:cNvSpPr>
          <p:nvPr>
            <p:ph idx="1"/>
          </p:nvPr>
        </p:nvSpPr>
        <p:spPr>
          <a:xfrm>
            <a:off x="223133" y="4992985"/>
            <a:ext cx="8650521" cy="957595"/>
          </a:xfrm>
        </p:spPr>
        <p:txBody>
          <a:bodyPr/>
          <a:lstStyle/>
          <a:p>
            <a:r>
              <a:rPr lang="en-US" b="0" dirty="0"/>
              <a:t>Learn about specialized addiction programs at universities worldwide at </a:t>
            </a:r>
            <a:r>
              <a:rPr lang="en-US" b="0" dirty="0">
                <a:solidFill>
                  <a:schemeClr val="accent5">
                    <a:lumMod val="75000"/>
                  </a:schemeClr>
                </a:solidFill>
              </a:rPr>
              <a:t>www.icuddr.com</a:t>
            </a:r>
          </a:p>
          <a:p>
            <a:endParaRPr lang="en-US" dirty="0"/>
          </a:p>
        </p:txBody>
      </p:sp>
      <p:grpSp>
        <p:nvGrpSpPr>
          <p:cNvPr id="17" name="Group 16">
            <a:extLst>
              <a:ext uri="{FF2B5EF4-FFF2-40B4-BE49-F238E27FC236}">
                <a16:creationId xmlns:a16="http://schemas.microsoft.com/office/drawing/2014/main" id="{FD4A521F-33BF-4D9C-9F87-D4C47C408648}"/>
              </a:ext>
            </a:extLst>
          </p:cNvPr>
          <p:cNvGrpSpPr/>
          <p:nvPr/>
        </p:nvGrpSpPr>
        <p:grpSpPr>
          <a:xfrm>
            <a:off x="262585" y="1084643"/>
            <a:ext cx="8618831" cy="3515605"/>
            <a:chOff x="310498" y="1084643"/>
            <a:chExt cx="8618831" cy="3515605"/>
          </a:xfrm>
        </p:grpSpPr>
        <p:pic>
          <p:nvPicPr>
            <p:cNvPr id="8" name="Picture 7">
              <a:extLst>
                <a:ext uri="{FF2B5EF4-FFF2-40B4-BE49-F238E27FC236}">
                  <a16:creationId xmlns:a16="http://schemas.microsoft.com/office/drawing/2014/main" id="{A6C1D23B-F130-7E4F-A719-4445E51F975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78366" y="1378733"/>
              <a:ext cx="3850963" cy="2888222"/>
            </a:xfrm>
            <a:prstGeom prst="rect">
              <a:avLst/>
            </a:prstGeom>
            <a:ln w="6350">
              <a:solidFill>
                <a:schemeClr val="bg1">
                  <a:lumMod val="50000"/>
                </a:schemeClr>
              </a:solidFill>
            </a:ln>
          </p:spPr>
        </p:pic>
        <p:pic>
          <p:nvPicPr>
            <p:cNvPr id="4" name="Picture 3">
              <a:extLst>
                <a:ext uri="{FF2B5EF4-FFF2-40B4-BE49-F238E27FC236}">
                  <a16:creationId xmlns:a16="http://schemas.microsoft.com/office/drawing/2014/main" id="{A2081E1C-5508-4880-9E40-E824DD31628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0499" y="2871767"/>
              <a:ext cx="4607663" cy="1728481"/>
            </a:xfrm>
            <a:prstGeom prst="rect">
              <a:avLst/>
            </a:prstGeom>
            <a:ln w="6350">
              <a:solidFill>
                <a:schemeClr val="bg1">
                  <a:lumMod val="50000"/>
                </a:schemeClr>
              </a:solidFill>
            </a:ln>
          </p:spPr>
        </p:pic>
        <p:pic>
          <p:nvPicPr>
            <p:cNvPr id="10" name="Picture 9">
              <a:extLst>
                <a:ext uri="{FF2B5EF4-FFF2-40B4-BE49-F238E27FC236}">
                  <a16:creationId xmlns:a16="http://schemas.microsoft.com/office/drawing/2014/main" id="{82C9A394-8935-44CB-B369-62242CF8987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0498" y="1084643"/>
              <a:ext cx="4607663" cy="1708385"/>
            </a:xfrm>
            <a:prstGeom prst="rect">
              <a:avLst/>
            </a:prstGeom>
            <a:ln w="6350">
              <a:solidFill>
                <a:schemeClr val="bg1">
                  <a:lumMod val="50000"/>
                </a:schemeClr>
              </a:solidFill>
            </a:ln>
          </p:spPr>
        </p:pic>
      </p:grpSp>
    </p:spTree>
    <p:extLst>
      <p:ext uri="{BB962C8B-B14F-4D97-AF65-F5344CB8AC3E}">
        <p14:creationId xmlns:p14="http://schemas.microsoft.com/office/powerpoint/2010/main" val="27057681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a:xfrm>
            <a:off x="3543300" y="6355397"/>
            <a:ext cx="2057400" cy="365125"/>
          </a:xfrm>
          <a:prstGeom prst="rect">
            <a:avLst/>
          </a:prstGeom>
        </p:spPr>
        <p:txBody>
          <a:bodyPr/>
          <a:lstStyle/>
          <a:p>
            <a:r>
              <a:rPr lang="en-US" dirty="0"/>
              <a:t>0.</a:t>
            </a:r>
            <a:fld id="{5C5FAEC2-17E5-4FD5-B2BF-7F58C29739BE}" type="slidenum">
              <a:rPr lang="en-US" smtClean="0"/>
              <a:t>9</a:t>
            </a:fld>
            <a:endParaRPr lang="en-US" dirty="0"/>
          </a:p>
        </p:txBody>
      </p:sp>
      <p:sp>
        <p:nvSpPr>
          <p:cNvPr id="5" name="Content Placeholder 4">
            <a:extLst>
              <a:ext uri="{FF2B5EF4-FFF2-40B4-BE49-F238E27FC236}">
                <a16:creationId xmlns:a16="http://schemas.microsoft.com/office/drawing/2014/main" id="{211DD7A7-4A1F-984B-AFEC-B4A2D1C042AE}"/>
              </a:ext>
            </a:extLst>
          </p:cNvPr>
          <p:cNvSpPr>
            <a:spLocks noGrp="1"/>
          </p:cNvSpPr>
          <p:nvPr>
            <p:ph idx="1"/>
          </p:nvPr>
        </p:nvSpPr>
        <p:spPr>
          <a:xfrm>
            <a:off x="223133" y="2501839"/>
            <a:ext cx="8650521" cy="3197066"/>
          </a:xfrm>
        </p:spPr>
        <p:txBody>
          <a:bodyPr>
            <a:normAutofit/>
          </a:bodyPr>
          <a:lstStyle/>
          <a:p>
            <a:pPr marL="475488" lvl="1" indent="-384048">
              <a:spcAft>
                <a:spcPts val="1000"/>
              </a:spcAft>
              <a:buFont typeface="Wingdings" panose="05000000000000000000" pitchFamily="2" charset="2"/>
              <a:buChar char=""/>
            </a:pPr>
            <a:r>
              <a:rPr lang="en-US" dirty="0">
                <a:ea typeface="Calibri" panose="020F0502020204030204" pitchFamily="34" charset="0"/>
                <a:cs typeface="Times New Roman" panose="02020603050405020304" pitchFamily="18" charset="0"/>
              </a:rPr>
              <a:t>The hours that you put into this training can be logged at GCCC and qualify you for exams and professional credentials</a:t>
            </a:r>
          </a:p>
          <a:p>
            <a:pPr marL="475488" lvl="1" indent="-384048">
              <a:spcAft>
                <a:spcPts val="1000"/>
              </a:spcAft>
              <a:buFont typeface="Wingdings" panose="05000000000000000000" pitchFamily="2" charset="2"/>
              <a:buChar char=""/>
            </a:pPr>
            <a:r>
              <a:rPr lang="en-US" dirty="0">
                <a:ea typeface="Times New Roman" panose="02020603050405020304" pitchFamily="18" charset="0"/>
                <a:cs typeface="Calibri" panose="020F0502020204030204" pitchFamily="34" charset="0"/>
              </a:rPr>
              <a:t>GCCC credentials will help accelerate your career by indicating your passion and commitment to high standards</a:t>
            </a:r>
            <a:endParaRPr lang="en-US" dirty="0">
              <a:ea typeface="Calibri" panose="020F0502020204030204" pitchFamily="34" charset="0"/>
              <a:cs typeface="Times New Roman" panose="02020603050405020304" pitchFamily="18" charset="0"/>
            </a:endParaRPr>
          </a:p>
        </p:txBody>
      </p:sp>
      <p:sp>
        <p:nvSpPr>
          <p:cNvPr id="6" name="Title 3">
            <a:extLst>
              <a:ext uri="{FF2B5EF4-FFF2-40B4-BE49-F238E27FC236}">
                <a16:creationId xmlns:a16="http://schemas.microsoft.com/office/drawing/2014/main" id="{22CF120C-5CA6-CA47-BFC7-FAF06E31631F}"/>
              </a:ext>
            </a:extLst>
          </p:cNvPr>
          <p:cNvSpPr txBox="1">
            <a:spLocks/>
          </p:cNvSpPr>
          <p:nvPr/>
        </p:nvSpPr>
        <p:spPr>
          <a:xfrm>
            <a:off x="223132" y="1385794"/>
            <a:ext cx="8650521" cy="10018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800" b="1" kern="1200">
                <a:solidFill>
                  <a:srgbClr val="0070C0"/>
                </a:solidFill>
                <a:latin typeface="+mn-lt"/>
                <a:ea typeface="+mj-ea"/>
                <a:cs typeface="+mj-cs"/>
              </a:defRPr>
            </a:lvl1pPr>
          </a:lstStyle>
          <a:p>
            <a:r>
              <a:rPr lang="en-US" dirty="0">
                <a:ea typeface="Calibri" panose="020F0502020204030204" pitchFamily="34" charset="0"/>
                <a:cs typeface="Times New Roman" panose="02020603050405020304" pitchFamily="18" charset="0"/>
              </a:rPr>
              <a:t>GCCC stands for the Global Centre for Credentialing and Certification of Addiction Professionals</a:t>
            </a:r>
            <a:endParaRPr lang="en-US" dirty="0"/>
          </a:p>
        </p:txBody>
      </p:sp>
      <p:pic>
        <p:nvPicPr>
          <p:cNvPr id="11" name="Picture 10">
            <a:extLst>
              <a:ext uri="{FF2B5EF4-FFF2-40B4-BE49-F238E27FC236}">
                <a16:creationId xmlns:a16="http://schemas.microsoft.com/office/drawing/2014/main" id="{0B03205F-13FA-474B-BAC9-649C5564A5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08" y="0"/>
            <a:ext cx="3249970" cy="1403987"/>
          </a:xfrm>
          <a:prstGeom prst="rect">
            <a:avLst/>
          </a:prstGeom>
        </p:spPr>
      </p:pic>
      <p:sp>
        <p:nvSpPr>
          <p:cNvPr id="12" name="TextBox 11">
            <a:extLst>
              <a:ext uri="{FF2B5EF4-FFF2-40B4-BE49-F238E27FC236}">
                <a16:creationId xmlns:a16="http://schemas.microsoft.com/office/drawing/2014/main" id="{38211464-49BD-6145-8414-DDC336502411}"/>
              </a:ext>
            </a:extLst>
          </p:cNvPr>
          <p:cNvSpPr txBox="1"/>
          <p:nvPr/>
        </p:nvSpPr>
        <p:spPr>
          <a:xfrm>
            <a:off x="8209722" y="5813087"/>
            <a:ext cx="824947" cy="369332"/>
          </a:xfrm>
          <a:prstGeom prst="rect">
            <a:avLst/>
          </a:prstGeom>
          <a:noFill/>
        </p:spPr>
        <p:txBody>
          <a:bodyPr wrap="square" rtlCol="0">
            <a:spAutoFit/>
          </a:bodyPr>
          <a:lstStyle/>
          <a:p>
            <a:r>
              <a:rPr lang="en-US" b="1" i="1" dirty="0">
                <a:solidFill>
                  <a:schemeClr val="bg1">
                    <a:lumMod val="65000"/>
                  </a:schemeClr>
                </a:solidFill>
              </a:rPr>
              <a:t>Cont</a:t>
            </a:r>
            <a:r>
              <a:rPr lang="en-US" i="1" dirty="0">
                <a:solidFill>
                  <a:schemeClr val="bg1">
                    <a:lumMod val="65000"/>
                  </a:schemeClr>
                </a:solidFill>
              </a:rPr>
              <a:t>.</a:t>
            </a:r>
          </a:p>
        </p:txBody>
      </p:sp>
    </p:spTree>
    <p:extLst>
      <p:ext uri="{BB962C8B-B14F-4D97-AF65-F5344CB8AC3E}">
        <p14:creationId xmlns:p14="http://schemas.microsoft.com/office/powerpoint/2010/main" val="4235810565"/>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D51C83300168B48B8BEC4CC41AC5A24" ma:contentTypeVersion="0" ma:contentTypeDescription="Create a new document." ma:contentTypeScope="" ma:versionID="f13741ee731499ff9999d7070f0fdf53">
  <xsd:schema xmlns:xsd="http://www.w3.org/2001/XMLSchema" xmlns:xs="http://www.w3.org/2001/XMLSchema" xmlns:p="http://schemas.microsoft.com/office/2006/metadata/properties" targetNamespace="http://schemas.microsoft.com/office/2006/metadata/properties" ma:root="true" ma:fieldsID="d413257cd9829394d17656a545d5fa4e">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7D7BDB18-2671-46D2-8EDA-FA292D423EF6}"/>
</file>

<file path=customXml/itemProps2.xml><?xml version="1.0" encoding="utf-8"?>
<ds:datastoreItem xmlns:ds="http://schemas.openxmlformats.org/officeDocument/2006/customXml" ds:itemID="{819E74EB-8D68-47E8-BC52-E030B1DE4CA6}"/>
</file>

<file path=customXml/itemProps3.xml><?xml version="1.0" encoding="utf-8"?>
<ds:datastoreItem xmlns:ds="http://schemas.openxmlformats.org/officeDocument/2006/customXml" ds:itemID="{73C7EFD7-571A-437E-A799-F378F1C3D7EE}"/>
</file>

<file path=docProps/app.xml><?xml version="1.0" encoding="utf-8"?>
<Properties xmlns="http://schemas.openxmlformats.org/officeDocument/2006/extended-properties" xmlns:vt="http://schemas.openxmlformats.org/officeDocument/2006/docPropsVTypes">
  <Template>Office Theme</Template>
  <TotalTime>3122</TotalTime>
  <Words>2810</Words>
  <Application>Microsoft Macintosh PowerPoint</Application>
  <PresentationFormat>On-screen Show (4:3)</PresentationFormat>
  <Paragraphs>327</Paragraphs>
  <Slides>17</Slides>
  <Notes>17</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17</vt:i4>
      </vt:variant>
    </vt:vector>
  </HeadingPairs>
  <TitlesOfParts>
    <vt:vector size="24" baseType="lpstr">
      <vt:lpstr>Arial</vt:lpstr>
      <vt:lpstr>Calibri</vt:lpstr>
      <vt:lpstr>Calibri Light</vt:lpstr>
      <vt:lpstr>Courier New</vt:lpstr>
      <vt:lpstr>Helvetica Neue</vt:lpstr>
      <vt:lpstr>Wingdings</vt:lpstr>
      <vt:lpstr>Office Theme</vt:lpstr>
      <vt:lpstr>PowerPoint Presentation</vt:lpstr>
      <vt:lpstr>PowerPoint Presentation</vt:lpstr>
      <vt:lpstr>How is this global community of substance use professionals expanding?</vt:lpstr>
      <vt:lpstr>Who are the members of this global community of substance use professionals? </vt:lpstr>
      <vt:lpstr>ISSUP stands for the International Society of Substance Use Professionals</vt:lpstr>
      <vt:lpstr>ISSUP stands for the International Society of Substance Use Professionals</vt:lpstr>
      <vt:lpstr>PowerPoint Presentation</vt:lpstr>
      <vt:lpstr>ICUDDR stands for the International Consortium of Universities for Drug Demand Reduction</vt:lpstr>
      <vt:lpstr>PowerPoint Presentation</vt:lpstr>
      <vt:lpstr>GCCC stands for the Global Centre for Credentialing and Certification of Addiction Professionals</vt:lpstr>
      <vt:lpstr>Who funds and supports this global community of substance use professionals? </vt:lpstr>
      <vt:lpstr>Where does this global community of substance use professionals meet? </vt:lpstr>
      <vt:lpstr>How does this global community of substance use professionals operate? </vt:lpstr>
      <vt:lpstr>What are the key international organizations which operate in the context of this larger drug control environment?</vt:lpstr>
      <vt:lpstr>How can I participate in this global community of substance use professionals? </vt:lpstr>
      <vt:lpstr>What are the benefits of being an active member of this global community of substance use professionals?   You can:</vt:lpstr>
      <vt:lpstr>CALL TO ACTION</vt:lpstr>
    </vt:vector>
  </TitlesOfParts>
  <Company>UNC Chapel Hill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Module 0</dc:title>
  <dc:creator>Jones, Hendree</dc:creator>
  <cp:lastModifiedBy>Microsoft Office User</cp:lastModifiedBy>
  <cp:revision>162</cp:revision>
  <dcterms:created xsi:type="dcterms:W3CDTF">2019-12-09T02:05:04Z</dcterms:created>
  <dcterms:modified xsi:type="dcterms:W3CDTF">2020-05-12T06:41:25Z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0x0101000D51C83300168B48B8BEC4CC41AC5A24</vt:lpwstr>
  </property>
</Properties>
</file>