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7" r:id="rId4"/>
    <p:sldId id="258" r:id="rId5"/>
    <p:sldId id="291" r:id="rId6"/>
    <p:sldId id="278" r:id="rId7"/>
    <p:sldId id="259" r:id="rId8"/>
    <p:sldId id="279" r:id="rId9"/>
    <p:sldId id="280" r:id="rId10"/>
    <p:sldId id="260" r:id="rId11"/>
    <p:sldId id="281" r:id="rId12"/>
    <p:sldId id="261" r:id="rId13"/>
    <p:sldId id="282" r:id="rId14"/>
    <p:sldId id="262" r:id="rId15"/>
    <p:sldId id="283" r:id="rId16"/>
    <p:sldId id="263" r:id="rId17"/>
    <p:sldId id="284" r:id="rId18"/>
    <p:sldId id="264" r:id="rId19"/>
    <p:sldId id="265" r:id="rId20"/>
    <p:sldId id="266" r:id="rId21"/>
    <p:sldId id="267" r:id="rId22"/>
    <p:sldId id="286" r:id="rId23"/>
    <p:sldId id="268" r:id="rId24"/>
    <p:sldId id="269" r:id="rId25"/>
    <p:sldId id="270" r:id="rId26"/>
    <p:sldId id="292" r:id="rId27"/>
    <p:sldId id="289" r:id="rId28"/>
    <p:sldId id="272" r:id="rId29"/>
    <p:sldId id="290" r:id="rId30"/>
    <p:sldId id="273" r:id="rId31"/>
    <p:sldId id="271" r:id="rId32"/>
    <p:sldId id="288" r:id="rId33"/>
    <p:sldId id="275" r:id="rId34"/>
    <p:sldId id="276"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804E980-0EF2-4A6F-8ED2-6E08C3C1B375}" type="datetimeFigureOut">
              <a:rPr lang="en-US" smtClean="0"/>
              <a:t>6/26/2021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13421A-B94F-48BE-887F-25198FC9E1CA}" type="slidenum">
              <a:rPr lang="en-US" smtClean="0"/>
              <a:t>‹#›</a:t>
            </a:fld>
            <a:endParaRPr lang="en-US"/>
          </a:p>
        </p:txBody>
      </p:sp>
    </p:spTree>
    <p:extLst>
      <p:ext uri="{BB962C8B-B14F-4D97-AF65-F5344CB8AC3E}">
        <p14:creationId xmlns:p14="http://schemas.microsoft.com/office/powerpoint/2010/main" val="1453823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04E980-0EF2-4A6F-8ED2-6E08C3C1B375}" type="datetimeFigureOut">
              <a:rPr lang="en-US" smtClean="0"/>
              <a:t>6/26/2021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13421A-B94F-48BE-887F-25198FC9E1CA}" type="slidenum">
              <a:rPr lang="en-US" smtClean="0"/>
              <a:t>‹#›</a:t>
            </a:fld>
            <a:endParaRPr lang="en-US"/>
          </a:p>
        </p:txBody>
      </p:sp>
    </p:spTree>
    <p:extLst>
      <p:ext uri="{BB962C8B-B14F-4D97-AF65-F5344CB8AC3E}">
        <p14:creationId xmlns:p14="http://schemas.microsoft.com/office/powerpoint/2010/main" val="2388098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04E980-0EF2-4A6F-8ED2-6E08C3C1B375}" type="datetimeFigureOut">
              <a:rPr lang="en-US" smtClean="0"/>
              <a:t>6/26/2021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13421A-B94F-48BE-887F-25198FC9E1CA}" type="slidenum">
              <a:rPr lang="en-US" smtClean="0"/>
              <a:t>‹#›</a:t>
            </a:fld>
            <a:endParaRPr lang="en-US"/>
          </a:p>
        </p:txBody>
      </p:sp>
    </p:spTree>
    <p:extLst>
      <p:ext uri="{BB962C8B-B14F-4D97-AF65-F5344CB8AC3E}">
        <p14:creationId xmlns:p14="http://schemas.microsoft.com/office/powerpoint/2010/main" val="170369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04E980-0EF2-4A6F-8ED2-6E08C3C1B375}" type="datetimeFigureOut">
              <a:rPr lang="en-US" smtClean="0"/>
              <a:t>6/26/2021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13421A-B94F-48BE-887F-25198FC9E1CA}" type="slidenum">
              <a:rPr lang="en-US" smtClean="0"/>
              <a:t>‹#›</a:t>
            </a:fld>
            <a:endParaRPr lang="en-US"/>
          </a:p>
        </p:txBody>
      </p:sp>
    </p:spTree>
    <p:extLst>
      <p:ext uri="{BB962C8B-B14F-4D97-AF65-F5344CB8AC3E}">
        <p14:creationId xmlns:p14="http://schemas.microsoft.com/office/powerpoint/2010/main" val="3347563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04E980-0EF2-4A6F-8ED2-6E08C3C1B375}" type="datetimeFigureOut">
              <a:rPr lang="en-US" smtClean="0"/>
              <a:t>6/26/2021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13421A-B94F-48BE-887F-25198FC9E1CA}" type="slidenum">
              <a:rPr lang="en-US" smtClean="0"/>
              <a:t>‹#›</a:t>
            </a:fld>
            <a:endParaRPr lang="en-US"/>
          </a:p>
        </p:txBody>
      </p:sp>
    </p:spTree>
    <p:extLst>
      <p:ext uri="{BB962C8B-B14F-4D97-AF65-F5344CB8AC3E}">
        <p14:creationId xmlns:p14="http://schemas.microsoft.com/office/powerpoint/2010/main" val="1558323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804E980-0EF2-4A6F-8ED2-6E08C3C1B375}" type="datetimeFigureOut">
              <a:rPr lang="en-US" smtClean="0"/>
              <a:t>6/26/2021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13421A-B94F-48BE-887F-25198FC9E1CA}" type="slidenum">
              <a:rPr lang="en-US" smtClean="0"/>
              <a:t>‹#›</a:t>
            </a:fld>
            <a:endParaRPr lang="en-US"/>
          </a:p>
        </p:txBody>
      </p:sp>
    </p:spTree>
    <p:extLst>
      <p:ext uri="{BB962C8B-B14F-4D97-AF65-F5344CB8AC3E}">
        <p14:creationId xmlns:p14="http://schemas.microsoft.com/office/powerpoint/2010/main" val="3319662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804E980-0EF2-4A6F-8ED2-6E08C3C1B375}" type="datetimeFigureOut">
              <a:rPr lang="en-US" smtClean="0"/>
              <a:t>6/26/2021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13421A-B94F-48BE-887F-25198FC9E1CA}" type="slidenum">
              <a:rPr lang="en-US" smtClean="0"/>
              <a:t>‹#›</a:t>
            </a:fld>
            <a:endParaRPr lang="en-US"/>
          </a:p>
        </p:txBody>
      </p:sp>
    </p:spTree>
    <p:extLst>
      <p:ext uri="{BB962C8B-B14F-4D97-AF65-F5344CB8AC3E}">
        <p14:creationId xmlns:p14="http://schemas.microsoft.com/office/powerpoint/2010/main" val="290169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804E980-0EF2-4A6F-8ED2-6E08C3C1B375}" type="datetimeFigureOut">
              <a:rPr lang="en-US" smtClean="0"/>
              <a:t>6/26/2021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13421A-B94F-48BE-887F-25198FC9E1CA}" type="slidenum">
              <a:rPr lang="en-US" smtClean="0"/>
              <a:t>‹#›</a:t>
            </a:fld>
            <a:endParaRPr lang="en-US"/>
          </a:p>
        </p:txBody>
      </p:sp>
    </p:spTree>
    <p:extLst>
      <p:ext uri="{BB962C8B-B14F-4D97-AF65-F5344CB8AC3E}">
        <p14:creationId xmlns:p14="http://schemas.microsoft.com/office/powerpoint/2010/main" val="567277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04E980-0EF2-4A6F-8ED2-6E08C3C1B375}" type="datetimeFigureOut">
              <a:rPr lang="en-US" smtClean="0"/>
              <a:t>6/26/2021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13421A-B94F-48BE-887F-25198FC9E1CA}" type="slidenum">
              <a:rPr lang="en-US" smtClean="0"/>
              <a:t>‹#›</a:t>
            </a:fld>
            <a:endParaRPr lang="en-US"/>
          </a:p>
        </p:txBody>
      </p:sp>
    </p:spTree>
    <p:extLst>
      <p:ext uri="{BB962C8B-B14F-4D97-AF65-F5344CB8AC3E}">
        <p14:creationId xmlns:p14="http://schemas.microsoft.com/office/powerpoint/2010/main" val="3814817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04E980-0EF2-4A6F-8ED2-6E08C3C1B375}" type="datetimeFigureOut">
              <a:rPr lang="en-US" smtClean="0"/>
              <a:t>6/26/2021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13421A-B94F-48BE-887F-25198FC9E1CA}" type="slidenum">
              <a:rPr lang="en-US" smtClean="0"/>
              <a:t>‹#›</a:t>
            </a:fld>
            <a:endParaRPr lang="en-US"/>
          </a:p>
        </p:txBody>
      </p:sp>
    </p:spTree>
    <p:extLst>
      <p:ext uri="{BB962C8B-B14F-4D97-AF65-F5344CB8AC3E}">
        <p14:creationId xmlns:p14="http://schemas.microsoft.com/office/powerpoint/2010/main" val="1281661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04E980-0EF2-4A6F-8ED2-6E08C3C1B375}" type="datetimeFigureOut">
              <a:rPr lang="en-US" smtClean="0"/>
              <a:t>6/26/2021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13421A-B94F-48BE-887F-25198FC9E1CA}" type="slidenum">
              <a:rPr lang="en-US" smtClean="0"/>
              <a:t>‹#›</a:t>
            </a:fld>
            <a:endParaRPr lang="en-US"/>
          </a:p>
        </p:txBody>
      </p:sp>
    </p:spTree>
    <p:extLst>
      <p:ext uri="{BB962C8B-B14F-4D97-AF65-F5344CB8AC3E}">
        <p14:creationId xmlns:p14="http://schemas.microsoft.com/office/powerpoint/2010/main" val="3104156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04E980-0EF2-4A6F-8ED2-6E08C3C1B375}" type="datetimeFigureOut">
              <a:rPr lang="en-US" smtClean="0"/>
              <a:t>6/26/2021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13421A-B94F-48BE-887F-25198FC9E1CA}" type="slidenum">
              <a:rPr lang="en-US" smtClean="0"/>
              <a:t>‹#›</a:t>
            </a:fld>
            <a:endParaRPr lang="en-US"/>
          </a:p>
        </p:txBody>
      </p:sp>
    </p:spTree>
    <p:extLst>
      <p:ext uri="{BB962C8B-B14F-4D97-AF65-F5344CB8AC3E}">
        <p14:creationId xmlns:p14="http://schemas.microsoft.com/office/powerpoint/2010/main" val="31055850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فارمکو تراپی یا تداوی دوایی برای پیشگیری از عود اعتیاد</a:t>
            </a:r>
            <a:endParaRPr lang="en-US" dirty="0"/>
          </a:p>
        </p:txBody>
      </p:sp>
    </p:spTree>
    <p:extLst>
      <p:ext uri="{BB962C8B-B14F-4D97-AF65-F5344CB8AC3E}">
        <p14:creationId xmlns:p14="http://schemas.microsoft.com/office/powerpoint/2010/main" val="8409229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7036"/>
            <a:ext cx="10515600" cy="5989927"/>
          </a:xfrm>
        </p:spPr>
        <p:txBody>
          <a:bodyPr>
            <a:normAutofit/>
          </a:bodyPr>
          <a:lstStyle/>
          <a:p>
            <a:pPr algn="r" rtl="1"/>
            <a:r>
              <a:rPr lang="fa-IR" sz="5400" dirty="0" smtClean="0"/>
              <a:t>شرایط محیطی که می توانند باعث ایجاد ولع یا اشتیاق مصرف شوند می تواند از عواملی تشکیل شود که به طور رسمی با سو استفاده مواد مخدر یا الکل ، تجربه استرس یا حتی تجربه موفقیت در ارتباط بوده اند. </a:t>
            </a:r>
          </a:p>
          <a:p>
            <a:pPr algn="r" rtl="1"/>
            <a:endParaRPr lang="en-US" dirty="0"/>
          </a:p>
        </p:txBody>
      </p:sp>
    </p:spTree>
    <p:extLst>
      <p:ext uri="{BB962C8B-B14F-4D97-AF65-F5344CB8AC3E}">
        <p14:creationId xmlns:p14="http://schemas.microsoft.com/office/powerpoint/2010/main" val="2231525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32509"/>
            <a:ext cx="10515600" cy="5844454"/>
          </a:xfrm>
        </p:spPr>
        <p:txBody>
          <a:bodyPr/>
          <a:lstStyle/>
          <a:p>
            <a:pPr algn="r" rtl="1"/>
            <a:r>
              <a:rPr lang="fa-IR" sz="5400" dirty="0"/>
              <a:t>حالات احساسی که می توانند اشتیاق ایجاد کنند می </a:t>
            </a:r>
            <a:r>
              <a:rPr lang="fa-IR" sz="5400" dirty="0" smtClean="0"/>
              <a:t>تواند </a:t>
            </a:r>
            <a:r>
              <a:rPr lang="fa-IR" sz="5400" dirty="0"/>
              <a:t>شامل احساسات منفی مانند مشکلات افسردگی یا اضطراب یا حتی احساسات مثبت مانند </a:t>
            </a:r>
            <a:r>
              <a:rPr lang="fa-IR" sz="5400" dirty="0" smtClean="0"/>
              <a:t>خوشی </a:t>
            </a:r>
            <a:r>
              <a:rPr lang="fa-IR" sz="5400" dirty="0"/>
              <a:t>یا احساس موفقیت باشند.</a:t>
            </a:r>
          </a:p>
          <a:p>
            <a:pPr marL="0" indent="0" algn="r" rtl="1">
              <a:buNone/>
            </a:pPr>
            <a:endParaRPr lang="en-US" dirty="0"/>
          </a:p>
        </p:txBody>
      </p:sp>
    </p:spTree>
    <p:extLst>
      <p:ext uri="{BB962C8B-B14F-4D97-AF65-F5344CB8AC3E}">
        <p14:creationId xmlns:p14="http://schemas.microsoft.com/office/powerpoint/2010/main" val="22072834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0515600" cy="6176963"/>
          </a:xfrm>
        </p:spPr>
        <p:txBody>
          <a:bodyPr>
            <a:normAutofit/>
          </a:bodyPr>
          <a:lstStyle/>
          <a:p>
            <a:pPr algn="r" rtl="1"/>
            <a:r>
              <a:rPr lang="fa-IR" sz="5400" dirty="0" smtClean="0"/>
              <a:t>ا شتیاق غالباً بیانگر خاطرات بسیار واضح و احساسی است که با تأثیرات مطلوبی که یک فرد از مواد مخدر انتخابی به دست آورده بود همراه است. این خاطرات زنده تقویت کننده های قدرتمندی هستند که به ادامه استفاده از مواد کمک می کنند.</a:t>
            </a:r>
          </a:p>
          <a:p>
            <a:pPr algn="r" rtl="1"/>
            <a:endParaRPr lang="fa-IR" sz="4800" dirty="0" smtClean="0"/>
          </a:p>
          <a:p>
            <a:pPr algn="r" rtl="1"/>
            <a:endParaRPr lang="en-US" dirty="0"/>
          </a:p>
        </p:txBody>
      </p:sp>
    </p:spTree>
    <p:extLst>
      <p:ext uri="{BB962C8B-B14F-4D97-AF65-F5344CB8AC3E}">
        <p14:creationId xmlns:p14="http://schemas.microsoft.com/office/powerpoint/2010/main" val="606596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94855"/>
            <a:ext cx="10515600" cy="5782108"/>
          </a:xfrm>
        </p:spPr>
        <p:txBody>
          <a:bodyPr/>
          <a:lstStyle/>
          <a:p>
            <a:pPr algn="r" rtl="1"/>
            <a:r>
              <a:rPr lang="fa-IR" sz="5400" dirty="0"/>
              <a:t>بیشتر افراد در دوره بهبودی متوجه می شوند که حتی پس از سالها پرهیز از مواد ، گاه گاهی کرونگ یا اشتیاق را تجربه خواهند کرد. با این حال ، برای بیشتر افراد ، اشتیاق در مراحل اولیه بهبودی شدیدترین است و شدت آنها با گذشت زمان کاهش می یابد.</a:t>
            </a:r>
          </a:p>
          <a:p>
            <a:pPr marL="0" indent="0" algn="r" rtl="1">
              <a:buNone/>
            </a:pPr>
            <a:endParaRPr lang="en-US" dirty="0"/>
          </a:p>
        </p:txBody>
      </p:sp>
    </p:spTree>
    <p:extLst>
      <p:ext uri="{BB962C8B-B14F-4D97-AF65-F5344CB8AC3E}">
        <p14:creationId xmlns:p14="http://schemas.microsoft.com/office/powerpoint/2010/main" val="34371326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0382" y="287770"/>
            <a:ext cx="10515600" cy="6570230"/>
          </a:xfrm>
        </p:spPr>
        <p:txBody>
          <a:bodyPr>
            <a:noAutofit/>
          </a:bodyPr>
          <a:lstStyle/>
          <a:p>
            <a:pPr algn="r" rtl="1"/>
            <a:r>
              <a:rPr lang="fa-IR" sz="5400" dirty="0" smtClean="0"/>
              <a:t>وضعیت ها یا حالاتیکه که مسول ایجاد اشتیاق هستند اغلب به عنوان نشانه ها یا تریگر ها شناخته میشوند زیرا این حالات منجر به تجربه بعضی خاطرات، احساسات</a:t>
            </a:r>
            <a:r>
              <a:rPr lang="en-US" sz="5400" dirty="0" smtClean="0"/>
              <a:t> </a:t>
            </a:r>
            <a:r>
              <a:rPr lang="fa-IR" sz="5400" dirty="0" smtClean="0"/>
              <a:t>ذهنی، احساسات جسمی میشود که با مصرف قبلی مواد مخدر در ارتباط بوده است. </a:t>
            </a:r>
          </a:p>
        </p:txBody>
      </p:sp>
    </p:spTree>
    <p:extLst>
      <p:ext uri="{BB962C8B-B14F-4D97-AF65-F5344CB8AC3E}">
        <p14:creationId xmlns:p14="http://schemas.microsoft.com/office/powerpoint/2010/main" val="13013454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32509"/>
            <a:ext cx="10515600" cy="5844454"/>
          </a:xfrm>
        </p:spPr>
        <p:txBody>
          <a:bodyPr/>
          <a:lstStyle/>
          <a:p>
            <a:pPr algn="r" rtl="1"/>
            <a:r>
              <a:rPr lang="fa-IR" sz="5400" dirty="0"/>
              <a:t>غالباً ، این خاطرات ماهیت احشایی یا حشوی دارند ، به گونه ای که شخص در واقع تجربه ذهنی این را دارد که احساس می کند این  مواد به چه روشی باعث ایجاد احساس در برخلاف تلاش منطقی برای متقاعد کردن خود به استفاده از این دارو شده است. </a:t>
            </a:r>
          </a:p>
          <a:p>
            <a:pPr marL="0" indent="0" algn="r" rtl="1">
              <a:buNone/>
            </a:pPr>
            <a:endParaRPr lang="en-US" dirty="0"/>
          </a:p>
        </p:txBody>
      </p:sp>
    </p:spTree>
    <p:extLst>
      <p:ext uri="{BB962C8B-B14F-4D97-AF65-F5344CB8AC3E}">
        <p14:creationId xmlns:p14="http://schemas.microsoft.com/office/powerpoint/2010/main" val="1271324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0515600" cy="6176963"/>
          </a:xfrm>
        </p:spPr>
        <p:txBody>
          <a:bodyPr>
            <a:normAutofit/>
          </a:bodyPr>
          <a:lstStyle/>
          <a:p>
            <a:pPr algn="r" rtl="1"/>
            <a:r>
              <a:rPr lang="fa-IR" sz="5400" dirty="0" smtClean="0"/>
              <a:t>این اشتیاق استفاده مواد را بسیار قدرتمند می کند و اغلب نتیجه آن چیزی است که از نظر ذهنی به عنوان اجبار به استفاده از مواد مورد علاقه فرد در مقابل برخی بحث های منطقی ، عقلانی و داخلی تجربه می شود.</a:t>
            </a:r>
          </a:p>
        </p:txBody>
      </p:sp>
    </p:spTree>
    <p:extLst>
      <p:ext uri="{BB962C8B-B14F-4D97-AF65-F5344CB8AC3E}">
        <p14:creationId xmlns:p14="http://schemas.microsoft.com/office/powerpoint/2010/main" val="12156330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11727"/>
            <a:ext cx="10515600" cy="5865236"/>
          </a:xfrm>
        </p:spPr>
        <p:txBody>
          <a:bodyPr/>
          <a:lstStyle/>
          <a:p>
            <a:pPr algn="r" rtl="1"/>
            <a:r>
              <a:rPr lang="fa-IR" sz="5400" dirty="0"/>
              <a:t>بحث داخلی غالباً پس از تجربه ولع رخ می دهد و شخص تصمیم می گیرد که آیا باید به آن عمل کرد یا خیر. </a:t>
            </a:r>
            <a:endParaRPr lang="fa-IR" sz="5400" dirty="0" smtClean="0"/>
          </a:p>
          <a:p>
            <a:pPr algn="r" rtl="1"/>
            <a:r>
              <a:rPr lang="fa-IR" sz="5400" dirty="0" smtClean="0"/>
              <a:t>غالباً </a:t>
            </a:r>
            <a:r>
              <a:rPr lang="fa-IR" sz="5400" dirty="0"/>
              <a:t>افرادی که در وضعیت کرونگ قرار میگیرند احساس می کنند مجبور به بازگشت به رفتار رسمی(قبلی) خود هستند و کنترل خود را از دست داده اند.</a:t>
            </a:r>
          </a:p>
          <a:p>
            <a:pPr marL="0" indent="0" algn="r" rtl="1">
              <a:buNone/>
            </a:pPr>
            <a:endParaRPr lang="en-US" dirty="0"/>
          </a:p>
        </p:txBody>
      </p:sp>
    </p:spTree>
    <p:extLst>
      <p:ext uri="{BB962C8B-B14F-4D97-AF65-F5344CB8AC3E}">
        <p14:creationId xmlns:p14="http://schemas.microsoft.com/office/powerpoint/2010/main" val="11410357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49382"/>
            <a:ext cx="10515600" cy="5927581"/>
          </a:xfrm>
        </p:spPr>
        <p:txBody>
          <a:bodyPr>
            <a:normAutofit fontScale="92500"/>
          </a:bodyPr>
          <a:lstStyle/>
          <a:p>
            <a:pPr marL="0" indent="0" algn="r" rtl="1">
              <a:buNone/>
            </a:pPr>
            <a:r>
              <a:rPr lang="fa-IR" sz="4800" dirty="0" smtClean="0"/>
              <a:t>تریگر ها و عود</a:t>
            </a:r>
          </a:p>
          <a:p>
            <a:pPr algn="r" rtl="1"/>
            <a:r>
              <a:rPr lang="fa-IR" sz="4800" dirty="0" smtClean="0"/>
              <a:t>تریگر های که سبب تحریک کرونگ برای استفاده از الکهول و یا مواد مخدر میشود به اشکال مختلفی در می آیند. اینها میتواند نظر به تجربه شخصی فرد مشخص و خاص باشد(مثلاٌ اشخاص خاص یا محلات خاصی که فرد در گذشته از مواد مورد علاقه موادیکه به آن معتاد بوده بصورت عادت استفاده میکرده)، یا اینها میتواند در ماهیت بسیار کلی بوده و بالای یک تعداد زیادی افراد در بهبودی تاثیر میکند(مثل تجربه سترس روانی).</a:t>
            </a:r>
          </a:p>
          <a:p>
            <a:pPr marL="0" indent="0" algn="r" rtl="1">
              <a:buNone/>
            </a:pPr>
            <a:endParaRPr lang="en-US" dirty="0"/>
          </a:p>
        </p:txBody>
      </p:sp>
    </p:spTree>
    <p:extLst>
      <p:ext uri="{BB962C8B-B14F-4D97-AF65-F5344CB8AC3E}">
        <p14:creationId xmlns:p14="http://schemas.microsoft.com/office/powerpoint/2010/main" val="6508979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7036"/>
            <a:ext cx="10515600" cy="5989927"/>
          </a:xfrm>
        </p:spPr>
        <p:txBody>
          <a:bodyPr>
            <a:noAutofit/>
          </a:bodyPr>
          <a:lstStyle/>
          <a:p>
            <a:pPr algn="r" rtl="1"/>
            <a:r>
              <a:rPr lang="fa-IR" sz="5400" dirty="0" smtClean="0"/>
              <a:t>تریگر ها با وقایع نیوروکیمیکل در دماغ فرد همراه است که از نظر ذهنی به عنوان اصرار قوی برای آغاز استفاده از مواد مورد علاقه تجربه میشوند.</a:t>
            </a:r>
          </a:p>
          <a:p>
            <a:pPr algn="r" rtl="1"/>
            <a:r>
              <a:rPr lang="fa-IR" sz="5400" dirty="0" smtClean="0"/>
              <a:t> ارتباطات ذهنی و فیزیولوژیکی بی شماری وجود دارد که در صورت قرار گرفتن در معرض محرک یا تریگر محیطی یا عاطفی رخ می دهد.</a:t>
            </a:r>
            <a:endParaRPr lang="en-US" sz="5400" dirty="0"/>
          </a:p>
        </p:txBody>
      </p:sp>
    </p:spTree>
    <p:extLst>
      <p:ext uri="{BB962C8B-B14F-4D97-AF65-F5344CB8AC3E}">
        <p14:creationId xmlns:p14="http://schemas.microsoft.com/office/powerpoint/2010/main" val="2456409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77982"/>
            <a:ext cx="10515600" cy="5698981"/>
          </a:xfrm>
        </p:spPr>
        <p:txBody>
          <a:bodyPr>
            <a:noAutofit/>
          </a:bodyPr>
          <a:lstStyle/>
          <a:p>
            <a:pPr algn="r" rtl="1"/>
            <a:r>
              <a:rPr lang="fa-IR" sz="5400" dirty="0"/>
              <a:t>مشکل عمده ای که داکتران در تداوی مریضان اختلالات استفاده از مواد مخدر به آن مواجه هستند ریلپس یا عود است. </a:t>
            </a:r>
            <a:endParaRPr lang="en-US" sz="5400" dirty="0"/>
          </a:p>
        </p:txBody>
      </p:sp>
    </p:spTree>
    <p:extLst>
      <p:ext uri="{BB962C8B-B14F-4D97-AF65-F5344CB8AC3E}">
        <p14:creationId xmlns:p14="http://schemas.microsoft.com/office/powerpoint/2010/main" val="9676775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0515600" cy="6176963"/>
          </a:xfrm>
        </p:spPr>
        <p:txBody>
          <a:bodyPr>
            <a:noAutofit/>
          </a:bodyPr>
          <a:lstStyle/>
          <a:p>
            <a:pPr algn="r" rtl="1"/>
            <a:r>
              <a:rPr lang="fa-IR" sz="5400" dirty="0" smtClean="0"/>
              <a:t>ثابت شده که تغییرات فزیولوژیکی زیاد هنگامی رخ میدهد که تریگر یا محرک سبب کرونگ یا اشتیاق میگردد ، مثل افزایش در فشار خون، افزایش ضربان قلب، و افزایش در فعالیت غدوات عرقی. </a:t>
            </a:r>
          </a:p>
        </p:txBody>
      </p:sp>
    </p:spTree>
    <p:extLst>
      <p:ext uri="{BB962C8B-B14F-4D97-AF65-F5344CB8AC3E}">
        <p14:creationId xmlns:p14="http://schemas.microsoft.com/office/powerpoint/2010/main" val="19050401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0515600" cy="6858000"/>
          </a:xfrm>
        </p:spPr>
        <p:txBody>
          <a:bodyPr>
            <a:normAutofit/>
          </a:bodyPr>
          <a:lstStyle/>
          <a:p>
            <a:pPr algn="r" rtl="1"/>
            <a:r>
              <a:rPr lang="fa-IR" sz="5400" dirty="0" smtClean="0"/>
              <a:t>تریگر ها ممکن بصورت دوامدار اشاره کرونگ باشد یا هم در توانایی تولید کرونگ بسیار متناقض باشد. </a:t>
            </a:r>
          </a:p>
        </p:txBody>
      </p:sp>
    </p:spTree>
    <p:extLst>
      <p:ext uri="{BB962C8B-B14F-4D97-AF65-F5344CB8AC3E}">
        <p14:creationId xmlns:p14="http://schemas.microsoft.com/office/powerpoint/2010/main" val="12251341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32509"/>
            <a:ext cx="10515600" cy="5844454"/>
          </a:xfrm>
        </p:spPr>
        <p:txBody>
          <a:bodyPr/>
          <a:lstStyle/>
          <a:p>
            <a:pPr lvl="0" algn="r" rtl="1"/>
            <a:r>
              <a:rPr lang="fa-IR" sz="5400" dirty="0">
                <a:solidFill>
                  <a:prstClr val="black"/>
                </a:solidFill>
              </a:rPr>
              <a:t>علاوه برین، به خاطریکه اشارات میتواند در وضعیت های مختلف رخ دهد و اغلب ناسازگار و غیر قابل پیش بینی میباشد، بسیاری افرادی که عود مینمایند درک اینرا دارند که تریگر " </a:t>
            </a:r>
            <a:r>
              <a:rPr lang="fa-IR" sz="5400" dirty="0" smtClean="0">
                <a:solidFill>
                  <a:prstClr val="black"/>
                </a:solidFill>
              </a:rPr>
              <a:t>غیر قابل پیش بینی و متعجب کننده" است و </a:t>
            </a:r>
            <a:r>
              <a:rPr lang="fa-IR" sz="5400" dirty="0">
                <a:solidFill>
                  <a:prstClr val="black"/>
                </a:solidFill>
              </a:rPr>
              <a:t>با لپس و عود بسیار گیچ و متحیر میشوند. </a:t>
            </a:r>
          </a:p>
          <a:p>
            <a:pPr algn="r" rtl="1"/>
            <a:endParaRPr lang="en-US" dirty="0"/>
          </a:p>
        </p:txBody>
      </p:sp>
    </p:spTree>
    <p:extLst>
      <p:ext uri="{BB962C8B-B14F-4D97-AF65-F5344CB8AC3E}">
        <p14:creationId xmlns:p14="http://schemas.microsoft.com/office/powerpoint/2010/main" val="41188421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0515600" cy="6858000"/>
          </a:xfrm>
        </p:spPr>
        <p:txBody>
          <a:bodyPr/>
          <a:lstStyle/>
          <a:p>
            <a:pPr algn="r" rtl="1"/>
            <a:r>
              <a:rPr lang="fa-IR" sz="4800" dirty="0" smtClean="0"/>
              <a:t>تلاش برای شناسایی و کنترول و مهار کردن تریگر ها یا اشارات مربوط به استفاده از مواد مخدر یک بخش عمده وقایه از عود میباشد.</a:t>
            </a:r>
          </a:p>
          <a:p>
            <a:pPr algn="r" rtl="1"/>
            <a:r>
              <a:rPr lang="fa-IR" sz="4800" dirty="0" smtClean="0"/>
              <a:t> اگر چه همه کسانی که در بهبودی قرار دارند یک زمانی کرونگ را تجربه خواهند کرد بنابرین بسیار مهم است که هر نوع تریگر خاص را که فرد ممکن تجربه کند  شناسایی نموده و همچنان یک راهکار یا ستراتیژی برای مقابله به آنرا ایجاد کند.</a:t>
            </a:r>
          </a:p>
          <a:p>
            <a:pPr algn="r" rtl="1"/>
            <a:endParaRPr lang="en-US" dirty="0"/>
          </a:p>
        </p:txBody>
      </p:sp>
    </p:spTree>
    <p:extLst>
      <p:ext uri="{BB962C8B-B14F-4D97-AF65-F5344CB8AC3E}">
        <p14:creationId xmlns:p14="http://schemas.microsoft.com/office/powerpoint/2010/main" val="13309382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رسیدگی به کرونگ و تریگر ها</a:t>
            </a:r>
            <a:br>
              <a:rPr lang="fa-IR" dirty="0" smtClean="0"/>
            </a:br>
            <a:endParaRPr lang="en-US" dirty="0"/>
          </a:p>
        </p:txBody>
      </p:sp>
      <p:sp>
        <p:nvSpPr>
          <p:cNvPr id="3" name="Content Placeholder 2"/>
          <p:cNvSpPr>
            <a:spLocks noGrp="1"/>
          </p:cNvSpPr>
          <p:nvPr>
            <p:ph idx="1"/>
          </p:nvPr>
        </p:nvSpPr>
        <p:spPr/>
        <p:txBody>
          <a:bodyPr/>
          <a:lstStyle/>
          <a:p>
            <a:pPr algn="r" rtl="1"/>
            <a:r>
              <a:rPr lang="fa-IR" sz="4800" dirty="0" smtClean="0"/>
              <a:t>تداوی وقایه از عود میتواند بر دو روش برای رسیدگی به کرونگ متکی باشد. این راهکار ها شامل استفاده از ادویه یا مداخلات رفتاری است.</a:t>
            </a:r>
          </a:p>
          <a:p>
            <a:pPr algn="r" rtl="1"/>
            <a:endParaRPr lang="en-US" dirty="0"/>
          </a:p>
        </p:txBody>
      </p:sp>
    </p:spTree>
    <p:extLst>
      <p:ext uri="{BB962C8B-B14F-4D97-AF65-F5344CB8AC3E}">
        <p14:creationId xmlns:p14="http://schemas.microsoft.com/office/powerpoint/2010/main" val="21652694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ادویه برای رفع کرونگ: </a:t>
            </a:r>
            <a:endParaRPr lang="en-US" dirty="0"/>
          </a:p>
        </p:txBody>
      </p:sp>
      <p:sp>
        <p:nvSpPr>
          <p:cNvPr id="3" name="Content Placeholder 2"/>
          <p:cNvSpPr>
            <a:spLocks noGrp="1"/>
          </p:cNvSpPr>
          <p:nvPr>
            <p:ph idx="1"/>
          </p:nvPr>
        </p:nvSpPr>
        <p:spPr/>
        <p:txBody>
          <a:bodyPr/>
          <a:lstStyle/>
          <a:p>
            <a:pPr algn="r" rtl="1"/>
            <a:r>
              <a:rPr lang="fa-IR" sz="4800" dirty="0" smtClean="0"/>
              <a:t>دوا هایی زیادی وجود دارد که میتوان برای رفع کرونگ برای افراد که در بهبودی قرار دارند استفاده کرد.</a:t>
            </a:r>
          </a:p>
          <a:p>
            <a:pPr algn="r" rtl="1"/>
            <a:r>
              <a:rPr lang="fa-IR" sz="4800" dirty="0" smtClean="0"/>
              <a:t>نلوترگسان (نام تجارتی</a:t>
            </a:r>
            <a:r>
              <a:rPr lang="en-US" sz="4800" dirty="0" err="1" smtClean="0"/>
              <a:t>ReVia</a:t>
            </a:r>
            <a:r>
              <a:rPr lang="en-US" sz="4800" dirty="0" smtClean="0"/>
              <a:t> </a:t>
            </a:r>
            <a:r>
              <a:rPr lang="fa-IR" sz="4800" dirty="0" smtClean="0"/>
              <a:t>) اصلا برای رفع کرونگ در اوپویید ها استفاده میشد اما میتوان برای دیگر مواد مثل الکهول نیز استفاده کرد. </a:t>
            </a:r>
          </a:p>
          <a:p>
            <a:pPr algn="r" rtl="1"/>
            <a:endParaRPr lang="en-US" dirty="0"/>
          </a:p>
        </p:txBody>
      </p:sp>
    </p:spTree>
    <p:extLst>
      <p:ext uri="{BB962C8B-B14F-4D97-AF65-F5344CB8AC3E}">
        <p14:creationId xmlns:p14="http://schemas.microsoft.com/office/powerpoint/2010/main" val="1251173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37882"/>
            <a:ext cx="10515600" cy="5639081"/>
          </a:xfrm>
        </p:spPr>
        <p:txBody>
          <a:bodyPr>
            <a:normAutofit/>
          </a:bodyPr>
          <a:lstStyle/>
          <a:p>
            <a:pPr algn="r" rtl="1"/>
            <a:r>
              <a:rPr lang="en-US" sz="5400" dirty="0" err="1" smtClean="0"/>
              <a:t>Vivitrol</a:t>
            </a:r>
            <a:r>
              <a:rPr lang="en-US" sz="5400" dirty="0" smtClean="0"/>
              <a:t> </a:t>
            </a:r>
            <a:r>
              <a:rPr lang="fa-IR" sz="5400" dirty="0" smtClean="0"/>
              <a:t>شکل زرقی نلوترگسان است که ماه یک مراتبه زرق میشود دوام تاثیر طولانی دارد برای رفع کرونگ الکهول استفاده میشود.</a:t>
            </a:r>
            <a:endParaRPr lang="en-US" sz="5400" dirty="0"/>
          </a:p>
        </p:txBody>
      </p:sp>
    </p:spTree>
    <p:extLst>
      <p:ext uri="{BB962C8B-B14F-4D97-AF65-F5344CB8AC3E}">
        <p14:creationId xmlns:p14="http://schemas.microsoft.com/office/powerpoint/2010/main" val="26773685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28600"/>
            <a:ext cx="10515600" cy="5948363"/>
          </a:xfrm>
        </p:spPr>
        <p:txBody>
          <a:bodyPr>
            <a:normAutofit/>
          </a:bodyPr>
          <a:lstStyle/>
          <a:p>
            <a:pPr marL="0" lvl="0" algn="r" rtl="1">
              <a:lnSpc>
                <a:spcPct val="107000"/>
              </a:lnSpc>
              <a:spcBef>
                <a:spcPts val="0"/>
              </a:spcBef>
              <a:spcAft>
                <a:spcPts val="800"/>
              </a:spcAft>
            </a:pPr>
            <a:r>
              <a:rPr lang="en-US" sz="5000" dirty="0" err="1" smtClean="0">
                <a:solidFill>
                  <a:prstClr val="black"/>
                </a:solidFill>
                <a:latin typeface="Calibri" panose="020F0502020204030204" pitchFamily="34" charset="0"/>
                <a:ea typeface="Calibri" panose="020F0502020204030204" pitchFamily="34" charset="0"/>
                <a:cs typeface="Arial" panose="020B0604020202020204" pitchFamily="34" charset="0"/>
              </a:rPr>
              <a:t>Acamprosate</a:t>
            </a:r>
            <a:r>
              <a:rPr lang="fa-IR" sz="5000" dirty="0" smtClean="0">
                <a:solidFill>
                  <a:prstClr val="black"/>
                </a:solidFill>
                <a:latin typeface="Calibri" panose="020F0502020204030204" pitchFamily="34" charset="0"/>
                <a:ea typeface="Calibri" panose="020F0502020204030204" pitchFamily="34" charset="0"/>
              </a:rPr>
              <a:t> </a:t>
            </a:r>
            <a:r>
              <a:rPr lang="fa-IR" sz="5000" dirty="0">
                <a:solidFill>
                  <a:prstClr val="black"/>
                </a:solidFill>
                <a:latin typeface="Calibri" panose="020F0502020204030204" pitchFamily="34" charset="0"/>
                <a:ea typeface="Calibri" panose="020F0502020204030204" pitchFamily="34" charset="0"/>
              </a:rPr>
              <a:t>(نام تجارتی </a:t>
            </a:r>
            <a:r>
              <a:rPr lang="en-US" sz="5000" dirty="0" err="1" smtClean="0">
                <a:solidFill>
                  <a:prstClr val="black"/>
                </a:solidFill>
                <a:latin typeface="Calibri" panose="020F0502020204030204" pitchFamily="34" charset="0"/>
                <a:ea typeface="Calibri" panose="020F0502020204030204" pitchFamily="34" charset="0"/>
                <a:cs typeface="Arial" panose="020B0604020202020204" pitchFamily="34" charset="0"/>
              </a:rPr>
              <a:t>Ca</a:t>
            </a:r>
            <a:r>
              <a:rPr lang="en-US" sz="5000" dirty="0" err="1">
                <a:solidFill>
                  <a:prstClr val="black"/>
                </a:solidFill>
                <a:latin typeface="Calibri" panose="020F0502020204030204" pitchFamily="34" charset="0"/>
                <a:ea typeface="Calibri" panose="020F0502020204030204" pitchFamily="34" charset="0"/>
                <a:cs typeface="Arial" panose="020B0604020202020204" pitchFamily="34" charset="0"/>
              </a:rPr>
              <a:t>m</a:t>
            </a:r>
            <a:r>
              <a:rPr lang="en-US" sz="5000" dirty="0" err="1" smtClean="0">
                <a:solidFill>
                  <a:prstClr val="black"/>
                </a:solidFill>
                <a:latin typeface="Calibri" panose="020F0502020204030204" pitchFamily="34" charset="0"/>
                <a:ea typeface="Calibri" panose="020F0502020204030204" pitchFamily="34" charset="0"/>
                <a:cs typeface="Arial" panose="020B0604020202020204" pitchFamily="34" charset="0"/>
              </a:rPr>
              <a:t>pral</a:t>
            </a:r>
            <a:r>
              <a:rPr lang="fa-IR" sz="5000" dirty="0">
                <a:solidFill>
                  <a:prstClr val="black"/>
                </a:solidFill>
                <a:latin typeface="Calibri" panose="020F0502020204030204" pitchFamily="34" charset="0"/>
                <a:ea typeface="Calibri" panose="020F0502020204030204" pitchFamily="34" charset="0"/>
              </a:rPr>
              <a:t>) یک ادویه ضد اختلاج است که میتواند برای رفع کرونگ استفاده شود که </a:t>
            </a:r>
            <a:r>
              <a:rPr lang="fa-IR" sz="5000" dirty="0" smtClean="0">
                <a:solidFill>
                  <a:prstClr val="black"/>
                </a:solidFill>
                <a:latin typeface="Calibri" panose="020F0502020204030204" pitchFamily="34" charset="0"/>
                <a:ea typeface="Calibri" panose="020F0502020204030204" pitchFamily="34" charset="0"/>
              </a:rPr>
              <a:t>منجر </a:t>
            </a:r>
            <a:r>
              <a:rPr lang="fa-IR" sz="5000" dirty="0">
                <a:solidFill>
                  <a:prstClr val="black"/>
                </a:solidFill>
                <a:latin typeface="Calibri" panose="020F0502020204030204" pitchFamily="34" charset="0"/>
                <a:ea typeface="Calibri" panose="020F0502020204030204" pitchFamily="34" charset="0"/>
              </a:rPr>
              <a:t>به مشکلات بی خوابی ، بی قراری ، افسردگی یا اضطراب می شود. </a:t>
            </a:r>
            <a:endParaRPr lang="en-US" sz="5000" dirty="0">
              <a:solidFill>
                <a:prstClr val="black"/>
              </a:solidFill>
            </a:endParaRPr>
          </a:p>
          <a:p>
            <a:pPr algn="r" rtl="1"/>
            <a:endParaRPr lang="en-US" dirty="0"/>
          </a:p>
        </p:txBody>
      </p:sp>
    </p:spTree>
    <p:extLst>
      <p:ext uri="{BB962C8B-B14F-4D97-AF65-F5344CB8AC3E}">
        <p14:creationId xmlns:p14="http://schemas.microsoft.com/office/powerpoint/2010/main" val="29506272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07818"/>
            <a:ext cx="10515600" cy="5969145"/>
          </a:xfrm>
        </p:spPr>
        <p:txBody>
          <a:bodyPr>
            <a:noAutofit/>
          </a:bodyPr>
          <a:lstStyle/>
          <a:p>
            <a:pPr marL="0" marR="0" algn="r" rtl="1">
              <a:lnSpc>
                <a:spcPct val="107000"/>
              </a:lnSpc>
              <a:spcBef>
                <a:spcPts val="0"/>
              </a:spcBef>
              <a:spcAft>
                <a:spcPts val="800"/>
              </a:spcAft>
            </a:pPr>
            <a:r>
              <a:rPr lang="en-US" sz="5400" dirty="0" err="1" smtClean="0">
                <a:effectLst/>
                <a:latin typeface="Calibri" panose="020F0502020204030204" pitchFamily="34" charset="0"/>
                <a:ea typeface="Calibri" panose="020F0502020204030204" pitchFamily="34" charset="0"/>
                <a:cs typeface="Arial" panose="020B0604020202020204" pitchFamily="34" charset="0"/>
              </a:rPr>
              <a:t>Topiramate</a:t>
            </a:r>
            <a:r>
              <a:rPr lang="fa-IR" sz="5400" dirty="0">
                <a:latin typeface="Calibri" panose="020F0502020204030204" pitchFamily="34" charset="0"/>
                <a:ea typeface="Calibri" panose="020F0502020204030204" pitchFamily="34" charset="0"/>
              </a:rPr>
              <a:t>(نام تجارتی </a:t>
            </a:r>
            <a:r>
              <a:rPr lang="en-US" sz="5400" dirty="0" smtClean="0">
                <a:effectLst/>
                <a:latin typeface="Calibri" panose="020F0502020204030204" pitchFamily="34" charset="0"/>
                <a:ea typeface="Calibri" panose="020F0502020204030204" pitchFamily="34" charset="0"/>
                <a:cs typeface="Arial" panose="020B0604020202020204" pitchFamily="34" charset="0"/>
              </a:rPr>
              <a:t>Topamax</a:t>
            </a:r>
            <a:r>
              <a:rPr lang="fa-IR" sz="5400" dirty="0">
                <a:latin typeface="Calibri" panose="020F0502020204030204" pitchFamily="34" charset="0"/>
                <a:ea typeface="Calibri" panose="020F0502020204030204" pitchFamily="34" charset="0"/>
              </a:rPr>
              <a:t>) یک دوای ضد </a:t>
            </a:r>
            <a:r>
              <a:rPr lang="fa-IR" sz="5400" dirty="0" smtClean="0">
                <a:latin typeface="Calibri" panose="020F0502020204030204" pitchFamily="34" charset="0"/>
                <a:ea typeface="Calibri" panose="020F0502020204030204" pitchFamily="34" charset="0"/>
              </a:rPr>
              <a:t>اختلاج </a:t>
            </a:r>
            <a:r>
              <a:rPr lang="fa-IR" sz="5400" dirty="0">
                <a:latin typeface="Calibri" panose="020F0502020204030204" pitchFamily="34" charset="0"/>
                <a:ea typeface="Calibri" panose="020F0502020204030204" pitchFamily="34" charset="0"/>
              </a:rPr>
              <a:t>است برای رفع کرونگ برای کسانیکه از کوکین یا الکهول استفاده میکنند استفاده </a:t>
            </a:r>
            <a:r>
              <a:rPr lang="fa-IR" sz="5400" dirty="0" smtClean="0">
                <a:latin typeface="Calibri" panose="020F0502020204030204" pitchFamily="34" charset="0"/>
                <a:ea typeface="Calibri" panose="020F0502020204030204" pitchFamily="34" charset="0"/>
              </a:rPr>
              <a:t>میشود</a:t>
            </a:r>
            <a:r>
              <a:rPr lang="fa-IR" sz="5400" dirty="0">
                <a:latin typeface="Calibri" panose="020F0502020204030204" pitchFamily="34" charset="0"/>
                <a:ea typeface="Calibri" panose="020F0502020204030204" pitchFamily="34" charset="0"/>
              </a:rPr>
              <a:t>. </a:t>
            </a:r>
            <a:endParaRPr lang="en-US" sz="5400" dirty="0" smtClean="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933248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23455"/>
            <a:ext cx="10515600" cy="5553508"/>
          </a:xfrm>
        </p:spPr>
        <p:txBody>
          <a:bodyPr/>
          <a:lstStyle/>
          <a:p>
            <a:pPr marL="0" lvl="0" algn="r" rtl="1">
              <a:lnSpc>
                <a:spcPct val="107000"/>
              </a:lnSpc>
              <a:spcBef>
                <a:spcPts val="0"/>
              </a:spcBef>
              <a:spcAft>
                <a:spcPts val="800"/>
              </a:spcAft>
            </a:pPr>
            <a:r>
              <a:rPr lang="en-US" sz="5400" dirty="0">
                <a:solidFill>
                  <a:prstClr val="black"/>
                </a:solidFill>
                <a:latin typeface="Calibri" panose="020F0502020204030204" pitchFamily="34" charset="0"/>
                <a:ea typeface="Calibri" panose="020F0502020204030204" pitchFamily="34" charset="0"/>
                <a:cs typeface="Arial" panose="020B0604020202020204" pitchFamily="34" charset="0"/>
              </a:rPr>
              <a:t>Baclofen</a:t>
            </a:r>
            <a:r>
              <a:rPr lang="fa-IR" sz="5400" dirty="0">
                <a:solidFill>
                  <a:prstClr val="black"/>
                </a:solidFill>
                <a:latin typeface="Calibri" panose="020F0502020204030204" pitchFamily="34" charset="0"/>
                <a:ea typeface="Calibri" panose="020F0502020204030204" pitchFamily="34" charset="0"/>
              </a:rPr>
              <a:t>(نام تجارتی </a:t>
            </a:r>
            <a:r>
              <a:rPr lang="en-US" sz="5400" dirty="0" err="1">
                <a:solidFill>
                  <a:prstClr val="black"/>
                </a:solidFill>
                <a:latin typeface="Calibri" panose="020F0502020204030204" pitchFamily="34" charset="0"/>
                <a:ea typeface="Calibri" panose="020F0502020204030204" pitchFamily="34" charset="0"/>
                <a:cs typeface="Arial" panose="020B0604020202020204" pitchFamily="34" charset="0"/>
              </a:rPr>
              <a:t>Gablofen</a:t>
            </a:r>
            <a:r>
              <a:rPr lang="fa-IR" sz="5400" dirty="0">
                <a:solidFill>
                  <a:prstClr val="black"/>
                </a:solidFill>
                <a:latin typeface="Calibri" panose="020F0502020204030204" pitchFamily="34" charset="0"/>
                <a:ea typeface="Calibri" panose="020F0502020204030204" pitchFamily="34" charset="0"/>
              </a:rPr>
              <a:t>) یک دوای استرخا دهنده عضلی است که میتواند برای کنترول کردن کرونگ الکهول استفاده شود. </a:t>
            </a:r>
            <a:endParaRPr lang="en-US" sz="54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algn="r" rtl="1"/>
            <a:endParaRPr lang="en-US" dirty="0"/>
          </a:p>
        </p:txBody>
      </p:sp>
    </p:spTree>
    <p:extLst>
      <p:ext uri="{BB962C8B-B14F-4D97-AF65-F5344CB8AC3E}">
        <p14:creationId xmlns:p14="http://schemas.microsoft.com/office/powerpoint/2010/main" val="865750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sz="5400" dirty="0" smtClean="0"/>
              <a:t>اما ما باید لپس و ریلپس را معنی کنیم. لپس </a:t>
            </a:r>
            <a:r>
              <a:rPr lang="fa-IR" sz="5400" dirty="0"/>
              <a:t>به بازگشت کوتاه به رفتار قبلی فرد و سپس به اصلاح خود اشاره دارد ، در حالی که عود به بازگشت به الگوی رفتاری پس از یک دوره پرهیز اشاره دارد.</a:t>
            </a:r>
          </a:p>
          <a:p>
            <a:pPr algn="r" rtl="1"/>
            <a:endParaRPr lang="en-US" dirty="0"/>
          </a:p>
        </p:txBody>
      </p:sp>
    </p:spTree>
    <p:extLst>
      <p:ext uri="{BB962C8B-B14F-4D97-AF65-F5344CB8AC3E}">
        <p14:creationId xmlns:p14="http://schemas.microsoft.com/office/powerpoint/2010/main" val="2120879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49382"/>
            <a:ext cx="10515600" cy="5927581"/>
          </a:xfrm>
        </p:spPr>
        <p:txBody>
          <a:bodyPr>
            <a:noAutofit/>
          </a:bodyPr>
          <a:lstStyle/>
          <a:p>
            <a:pPr algn="r" rtl="1"/>
            <a:r>
              <a:rPr lang="fa-IR" sz="5400" dirty="0" smtClean="0"/>
              <a:t>علاوه برین، ادویه ضد </a:t>
            </a:r>
            <a:r>
              <a:rPr lang="en-US" sz="5400" dirty="0" smtClean="0"/>
              <a:t>(</a:t>
            </a:r>
            <a:r>
              <a:rPr lang="en-US" sz="5400" dirty="0" err="1" smtClean="0"/>
              <a:t>Antabuse</a:t>
            </a:r>
            <a:r>
              <a:rPr lang="en-US" sz="5400" dirty="0" smtClean="0"/>
              <a:t>) (</a:t>
            </a:r>
            <a:r>
              <a:rPr lang="en-US" sz="5400" dirty="0" err="1" smtClean="0"/>
              <a:t>disulfiram</a:t>
            </a:r>
            <a:r>
              <a:rPr lang="en-US" sz="5400" dirty="0" smtClean="0"/>
              <a:t>) </a:t>
            </a:r>
            <a:r>
              <a:rPr lang="fa-IR" sz="5400" dirty="0" smtClean="0"/>
              <a:t>ممکن کرونگ را در افرادیکه الکهول مینوشند و از این دوا استفاده میکنند کاهش دهد زیرا زمانیکه با الکهول یکجا استفاده شود سبب احساس ناخوشایند فزیکی، دلبدی و استفراغ میشود.</a:t>
            </a:r>
          </a:p>
          <a:p>
            <a:pPr algn="r" rtl="1"/>
            <a:endParaRPr lang="en-US" sz="3200" dirty="0"/>
          </a:p>
        </p:txBody>
      </p:sp>
    </p:spTree>
    <p:extLst>
      <p:ext uri="{BB962C8B-B14F-4D97-AF65-F5344CB8AC3E}">
        <p14:creationId xmlns:p14="http://schemas.microsoft.com/office/powerpoint/2010/main" val="7251332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7036"/>
            <a:ext cx="10515600" cy="5989927"/>
          </a:xfrm>
        </p:spPr>
        <p:txBody>
          <a:bodyPr>
            <a:normAutofit/>
          </a:bodyPr>
          <a:lstStyle/>
          <a:p>
            <a:pPr algn="r" rtl="1"/>
            <a:endParaRPr lang="fa-IR" dirty="0" smtClean="0"/>
          </a:p>
          <a:p>
            <a:pPr marL="0" marR="0" algn="r" rtl="1">
              <a:lnSpc>
                <a:spcPct val="107000"/>
              </a:lnSpc>
              <a:spcBef>
                <a:spcPts val="0"/>
              </a:spcBef>
              <a:spcAft>
                <a:spcPts val="800"/>
              </a:spcAft>
            </a:pPr>
            <a:r>
              <a:rPr lang="fa-IR" sz="5400" dirty="0">
                <a:latin typeface="Calibri" panose="020F0502020204030204" pitchFamily="34" charset="0"/>
                <a:ea typeface="Calibri" panose="020F0502020204030204" pitchFamily="34" charset="0"/>
              </a:rPr>
              <a:t>دیگر ادویه </a:t>
            </a:r>
            <a:r>
              <a:rPr lang="fa-IR" sz="5400" dirty="0" smtClean="0">
                <a:latin typeface="Calibri" panose="020F0502020204030204" pitchFamily="34" charset="0"/>
                <a:ea typeface="Calibri" panose="020F0502020204030204" pitchFamily="34" charset="0"/>
              </a:rPr>
              <a:t>جاگزین </a:t>
            </a:r>
            <a:r>
              <a:rPr lang="fa-IR" sz="5400" dirty="0">
                <a:latin typeface="Calibri" panose="020F0502020204030204" pitchFamily="34" charset="0"/>
                <a:ea typeface="Calibri" panose="020F0502020204030204" pitchFamily="34" charset="0"/>
              </a:rPr>
              <a:t>برای اوپویید مثل </a:t>
            </a:r>
            <a:r>
              <a:rPr lang="fa-IR" sz="5400" dirty="0" smtClean="0">
                <a:latin typeface="Calibri" panose="020F0502020204030204" pitchFamily="34" charset="0"/>
                <a:ea typeface="Calibri" panose="020F0502020204030204" pitchFamily="34" charset="0"/>
              </a:rPr>
              <a:t>میتادون</a:t>
            </a:r>
            <a:r>
              <a:rPr lang="en-US" sz="5400" dirty="0" smtClean="0">
                <a:latin typeface="Calibri" panose="020F0502020204030204" pitchFamily="34" charset="0"/>
                <a:ea typeface="Calibri" panose="020F0502020204030204" pitchFamily="34" charset="0"/>
              </a:rPr>
              <a:t>(full agonist of opioid)</a:t>
            </a:r>
            <a:r>
              <a:rPr lang="fa-IR" sz="5400" dirty="0" smtClean="0">
                <a:latin typeface="Calibri" panose="020F0502020204030204" pitchFamily="34" charset="0"/>
                <a:ea typeface="Calibri" panose="020F0502020204030204" pitchFamily="34" charset="0"/>
              </a:rPr>
              <a:t> </a:t>
            </a:r>
            <a:r>
              <a:rPr lang="fa-IR" sz="5400" dirty="0">
                <a:latin typeface="Calibri" panose="020F0502020204030204" pitchFamily="34" charset="0"/>
                <a:ea typeface="Calibri" panose="020F0502020204030204" pitchFamily="34" charset="0"/>
              </a:rPr>
              <a:t>یا </a:t>
            </a:r>
            <a:r>
              <a:rPr lang="fa-IR" sz="5400" dirty="0" smtClean="0">
                <a:latin typeface="Calibri" panose="020F0502020204030204" pitchFamily="34" charset="0"/>
                <a:ea typeface="Calibri" panose="020F0502020204030204" pitchFamily="34" charset="0"/>
              </a:rPr>
              <a:t>سبوکسان</a:t>
            </a:r>
            <a:r>
              <a:rPr lang="en-US" sz="5400" dirty="0" smtClean="0">
                <a:latin typeface="Calibri" panose="020F0502020204030204" pitchFamily="34" charset="0"/>
                <a:ea typeface="Calibri" panose="020F0502020204030204" pitchFamily="34" charset="0"/>
              </a:rPr>
              <a:t>(Buprenorphine)</a:t>
            </a:r>
            <a:r>
              <a:rPr lang="fa-IR" sz="5400" dirty="0" smtClean="0">
                <a:latin typeface="Calibri" panose="020F0502020204030204" pitchFamily="34" charset="0"/>
                <a:ea typeface="Calibri" panose="020F0502020204030204" pitchFamily="34" charset="0"/>
              </a:rPr>
              <a:t> </a:t>
            </a:r>
            <a:r>
              <a:rPr lang="en-US" sz="5400" dirty="0" smtClean="0">
                <a:latin typeface="Calibri" panose="020F0502020204030204" pitchFamily="34" charset="0"/>
                <a:ea typeface="Calibri" panose="020F0502020204030204" pitchFamily="34" charset="0"/>
              </a:rPr>
              <a:t>(partial agonist of </a:t>
            </a:r>
            <a:r>
              <a:rPr lang="en-US" sz="5400" dirty="0" smtClean="0">
                <a:latin typeface="Calibri" panose="020F0502020204030204" pitchFamily="34" charset="0"/>
                <a:ea typeface="Calibri" panose="020F0502020204030204" pitchFamily="34" charset="0"/>
              </a:rPr>
              <a:t>Opioid)</a:t>
            </a:r>
            <a:r>
              <a:rPr lang="fa-IR" sz="5400" dirty="0" smtClean="0">
                <a:latin typeface="Calibri" panose="020F0502020204030204" pitchFamily="34" charset="0"/>
                <a:ea typeface="Calibri" panose="020F0502020204030204" pitchFamily="34" charset="0"/>
              </a:rPr>
              <a:t>میتواند </a:t>
            </a:r>
            <a:r>
              <a:rPr lang="fa-IR" sz="5400" dirty="0">
                <a:latin typeface="Calibri" panose="020F0502020204030204" pitchFamily="34" charset="0"/>
                <a:ea typeface="Calibri" panose="020F0502020204030204" pitchFamily="34" charset="0"/>
              </a:rPr>
              <a:t>برای کنترول کرونگ برای اوپویید کمک کند. </a:t>
            </a:r>
            <a:r>
              <a:rPr lang="en-US" sz="5400" dirty="0" smtClean="0">
                <a:latin typeface="Calibri" panose="020F0502020204030204" pitchFamily="34" charset="0"/>
                <a:ea typeface="Calibri" panose="020F0502020204030204" pitchFamily="34" charset="0"/>
              </a:rPr>
              <a:t>(antagonist of Opioid)</a:t>
            </a:r>
            <a:r>
              <a:rPr lang="en-US" sz="5400" dirty="0" err="1" smtClean="0">
                <a:latin typeface="Calibri" panose="020F0502020204030204" pitchFamily="34" charset="0"/>
                <a:ea typeface="Calibri" panose="020F0502020204030204" pitchFamily="34" charset="0"/>
              </a:rPr>
              <a:t>Naltraxone</a:t>
            </a:r>
            <a:endParaRPr lang="en-US" sz="5400" dirty="0" smtClean="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998153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61109"/>
            <a:ext cx="10515600" cy="5615854"/>
          </a:xfrm>
        </p:spPr>
        <p:txBody>
          <a:bodyPr/>
          <a:lstStyle/>
          <a:p>
            <a:pPr lvl="0" algn="r" rtl="1"/>
            <a:r>
              <a:rPr lang="fa-IR" sz="5400" dirty="0">
                <a:solidFill>
                  <a:prstClr val="black"/>
                </a:solidFill>
              </a:rPr>
              <a:t>ادویه نمیتواند کرونگ را برطرف سازد آنها تنها میتوانند کرونگ مربوط به این نشانه ها را کاهش دهند. مداخلات رفتاری میتواند  هر دو کرونگ و تریگر ها را برطرف کند.</a:t>
            </a:r>
          </a:p>
          <a:p>
            <a:pPr marL="0" indent="0" algn="r" rtl="1">
              <a:buNone/>
            </a:pPr>
            <a:endParaRPr lang="en-US" dirty="0"/>
          </a:p>
        </p:txBody>
      </p:sp>
    </p:spTree>
    <p:extLst>
      <p:ext uri="{BB962C8B-B14F-4D97-AF65-F5344CB8AC3E}">
        <p14:creationId xmlns:p14="http://schemas.microsoft.com/office/powerpoint/2010/main" val="32347038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fa-IR" sz="6000" dirty="0" smtClean="0"/>
              <a:t>نتیجه گیری</a:t>
            </a:r>
            <a:r>
              <a:rPr lang="fa-IR" dirty="0" smtClean="0"/>
              <a:t/>
            </a:r>
            <a:br>
              <a:rPr lang="fa-IR" dirty="0" smtClean="0"/>
            </a:br>
            <a:endParaRPr lang="en-US" dirty="0"/>
          </a:p>
        </p:txBody>
      </p:sp>
      <p:sp>
        <p:nvSpPr>
          <p:cNvPr id="3" name="Content Placeholder 2"/>
          <p:cNvSpPr>
            <a:spLocks noGrp="1"/>
          </p:cNvSpPr>
          <p:nvPr>
            <p:ph idx="1"/>
          </p:nvPr>
        </p:nvSpPr>
        <p:spPr/>
        <p:txBody>
          <a:bodyPr>
            <a:noAutofit/>
          </a:bodyPr>
          <a:lstStyle/>
          <a:p>
            <a:pPr algn="r" rtl="1"/>
            <a:r>
              <a:rPr lang="fa-IR" sz="5400" dirty="0" smtClean="0"/>
              <a:t>تداوی وقایه از عود میتواند شامل استفاده از ادویه، مداخلات رفتاری، یا ترکیبی از هر دو باشد. </a:t>
            </a:r>
          </a:p>
        </p:txBody>
      </p:sp>
    </p:spTree>
    <p:extLst>
      <p:ext uri="{BB962C8B-B14F-4D97-AF65-F5344CB8AC3E}">
        <p14:creationId xmlns:p14="http://schemas.microsoft.com/office/powerpoint/2010/main" val="36812981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11727"/>
            <a:ext cx="10515600" cy="5865236"/>
          </a:xfrm>
        </p:spPr>
        <p:txBody>
          <a:bodyPr>
            <a:normAutofit lnSpcReduction="10000"/>
          </a:bodyPr>
          <a:lstStyle/>
          <a:p>
            <a:pPr algn="r" rtl="1"/>
            <a:r>
              <a:rPr lang="fa-IR" sz="5400" dirty="0" smtClean="0"/>
              <a:t>ادویه میتواند بصورت مستقیم در زمینه اشتیاق جسمی مقابله کند، در حالیکه مداخلات رفتاری میتواند با کرونگ مقابله کند فرد را برای مقابله با تریگر های که میتواند کرونگ یا اشتیاق را تحریک کند آماده نموده و یک برنامه را برای مقابله با تریگر ها و ستریسزا های معمول که در زمان بهبودی ایجاد میشود ارائه دهد. </a:t>
            </a:r>
          </a:p>
          <a:p>
            <a:pPr marL="0" indent="0" algn="r" rtl="1">
              <a:buNone/>
            </a:pPr>
            <a:endParaRPr lang="en-US" dirty="0"/>
          </a:p>
        </p:txBody>
      </p:sp>
    </p:spTree>
    <p:extLst>
      <p:ext uri="{BB962C8B-B14F-4D97-AF65-F5344CB8AC3E}">
        <p14:creationId xmlns:p14="http://schemas.microsoft.com/office/powerpoint/2010/main" val="1208615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6255"/>
            <a:ext cx="10515600" cy="6010708"/>
          </a:xfrm>
        </p:spPr>
        <p:txBody>
          <a:bodyPr>
            <a:normAutofit/>
          </a:bodyPr>
          <a:lstStyle/>
          <a:p>
            <a:pPr algn="r" rtl="1"/>
            <a:r>
              <a:rPr lang="fa-IR" sz="5400" dirty="0" smtClean="0"/>
              <a:t>بسیاری افراد در بهبودی اغلب لپس را با ریلپس اشتباه میگیرند. </a:t>
            </a:r>
          </a:p>
          <a:p>
            <a:pPr algn="r" rtl="1"/>
            <a:r>
              <a:rPr lang="fa-IR" sz="5400" dirty="0" smtClean="0"/>
              <a:t>در حالیکه لپس باید به عنوان علایم  در نظر گرفته شود که نیاز به تنظیم  برنامه بهبودی دارد، در حالیکه ریلپس یک مسئله بسیار جدی تر است. </a:t>
            </a:r>
          </a:p>
        </p:txBody>
      </p:sp>
    </p:spTree>
    <p:extLst>
      <p:ext uri="{BB962C8B-B14F-4D97-AF65-F5344CB8AC3E}">
        <p14:creationId xmlns:p14="http://schemas.microsoft.com/office/powerpoint/2010/main" val="1243991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82388"/>
            <a:ext cx="10515600" cy="5894575"/>
          </a:xfrm>
        </p:spPr>
        <p:txBody>
          <a:bodyPr/>
          <a:lstStyle/>
          <a:p>
            <a:pPr algn="r" rtl="1"/>
            <a:r>
              <a:rPr lang="fa-IR" sz="5400" dirty="0"/>
              <a:t>اعتیاد یک اختلال مزمن است که نیاز به تداوی طولانی مدت دارد، و در سالهای اخیر ادویه تولید شده است که به مزایای مداخلات روانی - اجتماعی برای پیشگیری از عود افزوده است. این ادویه در کل کرونگ یا اشتیاق به مواد مخدر را کاهش داده و عود را برای استفاده اجباری از مواد کاهش میدهد.</a:t>
            </a:r>
          </a:p>
          <a:p>
            <a:pPr marL="0" indent="0" algn="r" rtl="1">
              <a:buNone/>
            </a:pPr>
            <a:endParaRPr lang="en-US" dirty="0"/>
          </a:p>
        </p:txBody>
      </p:sp>
    </p:spTree>
    <p:extLst>
      <p:ext uri="{BB962C8B-B14F-4D97-AF65-F5344CB8AC3E}">
        <p14:creationId xmlns:p14="http://schemas.microsoft.com/office/powerpoint/2010/main" val="4242869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53291"/>
            <a:ext cx="10515600" cy="5823672"/>
          </a:xfrm>
        </p:spPr>
        <p:txBody>
          <a:bodyPr/>
          <a:lstStyle/>
          <a:p>
            <a:pPr algn="r" rtl="1"/>
            <a:r>
              <a:rPr lang="fa-IR" sz="5400" dirty="0"/>
              <a:t>افرادیکه از اختلالات مصرف مواد بهبود می یابند باید برنامه های را ایجاد کنند تا از لپس و ریلپس جلوگیری کند.  </a:t>
            </a:r>
          </a:p>
          <a:p>
            <a:pPr algn="r" rtl="1"/>
            <a:r>
              <a:rPr lang="fa-IR" sz="5400" dirty="0"/>
              <a:t>هر اقدامیکه برای ایجاد چنین برنامه هایی صورت میگیرد باید متمرکز  در مورد درک مسایل اصلی که سبب لپس یا ریلپس در افراد میگردد باشد.</a:t>
            </a:r>
          </a:p>
          <a:p>
            <a:pPr marL="0" indent="0" algn="r" rtl="1">
              <a:buNone/>
            </a:pPr>
            <a:endParaRPr lang="en-US" dirty="0"/>
          </a:p>
        </p:txBody>
      </p:sp>
    </p:spTree>
    <p:extLst>
      <p:ext uri="{BB962C8B-B14F-4D97-AF65-F5344CB8AC3E}">
        <p14:creationId xmlns:p14="http://schemas.microsoft.com/office/powerpoint/2010/main" val="2549171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1353800" cy="6587836"/>
          </a:xfrm>
        </p:spPr>
        <p:txBody>
          <a:bodyPr>
            <a:noAutofit/>
          </a:bodyPr>
          <a:lstStyle/>
          <a:p>
            <a:pPr algn="r" rtl="1"/>
            <a:r>
              <a:rPr lang="fa-IR" sz="5400" dirty="0" smtClean="0"/>
              <a:t>مهمترین مانع مرتبط در یک بهبود نا موفق یا ناکام اختلالات استفاده از مواد گرایش یا تمایل به کرونگ(میل شدید) برای استفاده مواد مخدر یا الکهول است. </a:t>
            </a:r>
          </a:p>
        </p:txBody>
      </p:sp>
    </p:spTree>
    <p:extLst>
      <p:ext uri="{BB962C8B-B14F-4D97-AF65-F5344CB8AC3E}">
        <p14:creationId xmlns:p14="http://schemas.microsoft.com/office/powerpoint/2010/main" val="1401547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32509"/>
            <a:ext cx="10515600" cy="5844454"/>
          </a:xfrm>
        </p:spPr>
        <p:txBody>
          <a:bodyPr>
            <a:normAutofit/>
          </a:bodyPr>
          <a:lstStyle/>
          <a:p>
            <a:pPr algn="r" rtl="1"/>
            <a:r>
              <a:rPr lang="fa-IR" sz="5400" dirty="0"/>
              <a:t>کرونگ یا ولع </a:t>
            </a:r>
            <a:r>
              <a:rPr lang="fa-IR" sz="5400" dirty="0" smtClean="0"/>
              <a:t>استفاده </a:t>
            </a:r>
            <a:r>
              <a:rPr lang="fa-IR" sz="5400" dirty="0"/>
              <a:t>نشان دهنده الگوی پاسخ برنامه ریزی شده در افراد است که در نتیجه شرایط محیط یا تغییر در خلق و خو یا حالت عاطفی رخ می دهد و منجر به تمایل به بازگشت به رفتارهای قبلی می شود. </a:t>
            </a:r>
          </a:p>
          <a:p>
            <a:pPr marL="0" indent="0" algn="r" rtl="1">
              <a:buNone/>
            </a:pPr>
            <a:endParaRPr lang="en-US" dirty="0"/>
          </a:p>
        </p:txBody>
      </p:sp>
    </p:spTree>
    <p:extLst>
      <p:ext uri="{BB962C8B-B14F-4D97-AF65-F5344CB8AC3E}">
        <p14:creationId xmlns:p14="http://schemas.microsoft.com/office/powerpoint/2010/main" val="16800326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32509"/>
            <a:ext cx="10515600" cy="5844454"/>
          </a:xfrm>
        </p:spPr>
        <p:txBody>
          <a:bodyPr/>
          <a:lstStyle/>
          <a:p>
            <a:pPr algn="r" rtl="1"/>
            <a:r>
              <a:rPr lang="fa-IR" sz="5400" dirty="0" smtClean="0"/>
              <a:t>به </a:t>
            </a:r>
            <a:r>
              <a:rPr lang="fa-IR" sz="5400" dirty="0"/>
              <a:t>نظر می رسد که غالباً کرونگ </a:t>
            </a:r>
            <a:r>
              <a:rPr lang="fa-IR" sz="5400" dirty="0" smtClean="0"/>
              <a:t>بصورت غیر قابل پیش بینی به </a:t>
            </a:r>
            <a:r>
              <a:rPr lang="fa-IR" sz="5400" dirty="0"/>
              <a:t>وجود </a:t>
            </a:r>
            <a:r>
              <a:rPr lang="fa-IR" sz="5400" dirty="0" smtClean="0"/>
              <a:t>می </a:t>
            </a:r>
            <a:r>
              <a:rPr lang="fa-IR" sz="5400" dirty="0"/>
              <a:t>آیند ، اما به احتمال زیاد ناشی از برخی شرایط در محیط یا برخی احساسات است. </a:t>
            </a:r>
          </a:p>
          <a:p>
            <a:pPr algn="r" rtl="1"/>
            <a:endParaRPr lang="en-US" dirty="0"/>
          </a:p>
        </p:txBody>
      </p:sp>
    </p:spTree>
    <p:extLst>
      <p:ext uri="{BB962C8B-B14F-4D97-AF65-F5344CB8AC3E}">
        <p14:creationId xmlns:p14="http://schemas.microsoft.com/office/powerpoint/2010/main" val="26881392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737</TotalTime>
  <Words>1379</Words>
  <Application>Microsoft Office PowerPoint</Application>
  <PresentationFormat>Widescreen</PresentationFormat>
  <Paragraphs>45</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Calibri Light</vt:lpstr>
      <vt:lpstr>Times New Roman</vt:lpstr>
      <vt:lpstr>Office Theme</vt:lpstr>
      <vt:lpstr>فارمکو تراپی یا تداوی دوایی برای پیشگیری از عود اعتیاد</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رسیدگی به کرونگ و تریگر ها </vt:lpstr>
      <vt:lpstr>ادویه برای رفع کرونگ: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نتیجه گیری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تداوی پیشگیری از عود برای اعتیاد</dc:title>
  <dc:creator>Dr. Farida</dc:creator>
  <cp:lastModifiedBy>Dr. Farida</cp:lastModifiedBy>
  <cp:revision>49</cp:revision>
  <dcterms:created xsi:type="dcterms:W3CDTF">2021-06-22T04:46:09Z</dcterms:created>
  <dcterms:modified xsi:type="dcterms:W3CDTF">2021-06-26T06:25:44Z</dcterms:modified>
</cp:coreProperties>
</file>