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K Grotesk Light" charset="1" panose="00000400000000000000"/>
      <p:regular r:id="rId10"/>
    </p:embeddedFont>
    <p:embeddedFont>
      <p:font typeface="HK Grotesk Light Bold" charset="1" panose="00000500000000000000"/>
      <p:regular r:id="rId11"/>
    </p:embeddedFont>
    <p:embeddedFont>
      <p:font typeface="HK Grotesk Light Italics" charset="1" panose="00000400000000000000"/>
      <p:regular r:id="rId12"/>
    </p:embeddedFont>
    <p:embeddedFont>
      <p:font typeface="HK Grotesk Light Bold Italics" charset="1" panose="00000500000000000000"/>
      <p:regular r:id="rId13"/>
    </p:embeddedFont>
    <p:embeddedFont>
      <p:font typeface="HK Grotesk Medium" charset="1" panose="00000600000000000000"/>
      <p:regular r:id="rId14"/>
    </p:embeddedFont>
    <p:embeddedFont>
      <p:font typeface="HK Grotesk Medium Bold" charset="1" panose="00000700000000000000"/>
      <p:regular r:id="rId15"/>
    </p:embeddedFont>
    <p:embeddedFont>
      <p:font typeface="HK Grotesk Medium Italics" charset="1" panose="00000600000000000000"/>
      <p:regular r:id="rId16"/>
    </p:embeddedFont>
    <p:embeddedFont>
      <p:font typeface="HK Grotesk Medium Bold Italics" charset="1" panose="000007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jpeg" Type="http://schemas.openxmlformats.org/officeDocument/2006/relationships/image"/><Relationship Id="rId11" Target="../media/image20.jpeg" Type="http://schemas.openxmlformats.org/officeDocument/2006/relationships/image"/><Relationship Id="rId12" Target="../media/image21.jpeg" Type="http://schemas.openxmlformats.org/officeDocument/2006/relationships/image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Relationship Id="rId6" Target="../media/image15.jpeg" Type="http://schemas.openxmlformats.org/officeDocument/2006/relationships/image"/><Relationship Id="rId7" Target="../media/image16.jpeg" Type="http://schemas.openxmlformats.org/officeDocument/2006/relationships/image"/><Relationship Id="rId8" Target="../media/image17.jpeg" Type="http://schemas.openxmlformats.org/officeDocument/2006/relationships/image"/><Relationship Id="rId9" Target="../media/image1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370642" y="858690"/>
            <a:ext cx="8626512" cy="8569620"/>
            <a:chOff x="0" y="0"/>
            <a:chExt cx="11502015" cy="11426160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589813"/>
              <a:ext cx="11502015" cy="7750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>
                  <a:solidFill>
                    <a:srgbClr val="000000"/>
                  </a:solidFill>
                  <a:latin typeface="HK Grotesk Medium Bold"/>
                </a:rPr>
                <a:t>Forming a Student Professional Network</a:t>
              </a:r>
            </a:p>
            <a:p>
              <a:pPr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HK Grotesk Medium Bold"/>
                </a:rPr>
                <a:t>A Case Study Czech Republic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-66675"/>
              <a:ext cx="11502015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D64761"/>
                  </a:solidFill>
                  <a:latin typeface="HK Grotesk Medium"/>
                </a:rPr>
                <a:t>ICUDDR &amp; ISSUP WEBINAR 15/6/2021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0282102"/>
              <a:ext cx="11502015" cy="11440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HK Grotesk Medium"/>
                </a:rPr>
                <a:t>Anna Volfová</a:t>
              </a:r>
            </a:p>
            <a:p>
              <a:pPr>
                <a:lnSpc>
                  <a:spcPts val="3500"/>
                </a:lnSpc>
              </a:pPr>
              <a:r>
                <a:rPr lang="en-US" sz="2499">
                  <a:solidFill>
                    <a:srgbClr val="000000"/>
                  </a:solidFill>
                  <a:latin typeface="HK Grotesk Medium"/>
                </a:rPr>
                <a:t>Department of Addictology, Charles University, Prague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49112" y="3071352"/>
            <a:ext cx="4767719" cy="635695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449112" y="858690"/>
            <a:ext cx="3619769" cy="17374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>
            <a:alphaModFix amt="49000"/>
          </a:blip>
          <a:srcRect l="0" t="6729" r="3570" b="1190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5750447"/>
            <a:ext cx="8115300" cy="3507853"/>
            <a:chOff x="0" y="0"/>
            <a:chExt cx="10820400" cy="467713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9525"/>
              <a:ext cx="10820400" cy="183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0800"/>
                </a:lnSpc>
              </a:pPr>
              <a:r>
                <a:rPr lang="en-US" sz="9000">
                  <a:solidFill>
                    <a:srgbClr val="000000"/>
                  </a:solidFill>
                  <a:latin typeface="HK Grotesk Medium Bold"/>
                </a:rPr>
                <a:t>Thank you!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393254"/>
              <a:ext cx="10820400" cy="22838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HK Grotesk Medium"/>
                </a:rPr>
                <a:t>anna.volfova@lf1.cuni.cz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HK Grotesk Medium"/>
                </a:rPr>
                <a:t>www.facebook.com/addictology.cz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HK Grotesk Medium"/>
                </a:rPr>
                <a:t>www.addictology.net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544" t="9544" r="0" b="0"/>
          <a:stretch>
            <a:fillRect/>
          </a:stretch>
        </p:blipFill>
        <p:spPr>
          <a:xfrm flipH="false" flipV="false" rot="0">
            <a:off x="909849" y="321375"/>
            <a:ext cx="15260491" cy="893692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402435" y="1771650"/>
            <a:ext cx="6253405" cy="674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>
                <a:solidFill>
                  <a:srgbClr val="000000"/>
                </a:solidFill>
                <a:latin typeface="HK Grotesk Medium Bold"/>
              </a:rPr>
              <a:t>How students can work together to form a professional network?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8888" y="1756512"/>
            <a:ext cx="4630073" cy="4455590"/>
            <a:chOff x="0" y="0"/>
            <a:chExt cx="6173430" cy="594078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0"/>
              <a:ext cx="6173430" cy="4629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7360"/>
                </a:lnSpc>
              </a:pPr>
              <a:r>
                <a:rPr lang="en-US" sz="22800">
                  <a:solidFill>
                    <a:srgbClr val="E23649"/>
                  </a:solidFill>
                  <a:latin typeface="HK Grotesk Medium Bold"/>
                </a:rPr>
                <a:t>6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5193604"/>
              <a:ext cx="6173430" cy="747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HK Grotesk Medium Bold"/>
                </a:rPr>
                <a:t>Take-home messages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7403516" y="-4762"/>
            <a:ext cx="10884484" cy="10287000"/>
          </a:xfrm>
          <a:prstGeom prst="rect">
            <a:avLst/>
          </a:prstGeom>
          <a:solidFill>
            <a:srgbClr val="E23649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9228567" y="1699362"/>
            <a:ext cx="7184166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Developing and supporting a student network is worth it!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28567" y="2979227"/>
            <a:ext cx="7182773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You will always find a few students motivated to do big things!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28567" y="4259092"/>
            <a:ext cx="7182773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You will always find teachers to support good things!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228567" y="5538958"/>
            <a:ext cx="7410361" cy="436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A good example of a student network is in Czechia :)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27174" y="6818823"/>
            <a:ext cx="7182773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The quality of a program grows with the activity of students!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29960" y="8098688"/>
            <a:ext cx="7182773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The motivation to publish grows when social support via a student network works!</a:t>
            </a:r>
          </a:p>
        </p:txBody>
      </p:sp>
      <p:sp>
        <p:nvSpPr>
          <p:cNvPr name="AutoShape 12" id="12"/>
          <p:cNvSpPr/>
          <p:nvPr/>
        </p:nvSpPr>
        <p:spPr>
          <a:xfrm rot="0">
            <a:off x="9228567" y="2579007"/>
            <a:ext cx="7184166" cy="0"/>
          </a:xfrm>
          <a:prstGeom prst="line">
            <a:avLst/>
          </a:prstGeom>
          <a:ln cap="rnd" w="9525">
            <a:solidFill>
              <a:srgbClr val="FFFFFF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rot="0">
            <a:off x="9228567" y="3858872"/>
            <a:ext cx="7184166" cy="0"/>
          </a:xfrm>
          <a:prstGeom prst="line">
            <a:avLst/>
          </a:prstGeom>
          <a:ln cap="rnd" w="9525">
            <a:solidFill>
              <a:srgbClr val="FFFFFF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0">
            <a:off x="9238092" y="5133975"/>
            <a:ext cx="7184166" cy="0"/>
          </a:xfrm>
          <a:prstGeom prst="line">
            <a:avLst/>
          </a:prstGeom>
          <a:ln cap="rnd" w="9525">
            <a:solidFill>
              <a:srgbClr val="FFFFFF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rot="0">
            <a:off x="9227174" y="6418603"/>
            <a:ext cx="7184166" cy="0"/>
          </a:xfrm>
          <a:prstGeom prst="line">
            <a:avLst/>
          </a:prstGeom>
          <a:ln cap="rnd" w="9525">
            <a:solidFill>
              <a:srgbClr val="FFFFFF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rot="0">
            <a:off x="9228567" y="7698468"/>
            <a:ext cx="7184166" cy="0"/>
          </a:xfrm>
          <a:prstGeom prst="line">
            <a:avLst/>
          </a:prstGeom>
          <a:ln cap="rnd" w="9525">
            <a:solidFill>
              <a:srgbClr val="FFFFFF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02435" y="1895475"/>
            <a:ext cx="6253405" cy="648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200"/>
              </a:lnSpc>
            </a:pPr>
            <a:r>
              <a:rPr lang="en-US" sz="8500">
                <a:solidFill>
                  <a:srgbClr val="E23649"/>
                </a:solidFill>
                <a:latin typeface="HK Grotesk Medium Bold"/>
              </a:rPr>
              <a:t>Czech</a:t>
            </a:r>
          </a:p>
          <a:p>
            <a:pPr>
              <a:lnSpc>
                <a:spcPts val="10200"/>
              </a:lnSpc>
            </a:pPr>
            <a:r>
              <a:rPr lang="en-US" sz="8500">
                <a:solidFill>
                  <a:srgbClr val="E23649"/>
                </a:solidFill>
                <a:latin typeface="HK Grotesk Medium Bold"/>
              </a:rPr>
              <a:t>Association of</a:t>
            </a:r>
          </a:p>
          <a:p>
            <a:pPr>
              <a:lnSpc>
                <a:spcPts val="10200"/>
              </a:lnSpc>
            </a:pPr>
            <a:r>
              <a:rPr lang="en-US" sz="8500">
                <a:solidFill>
                  <a:srgbClr val="E23649"/>
                </a:solidFill>
                <a:latin typeface="HK Grotesk Medium Bold"/>
              </a:rPr>
              <a:t>Addictology</a:t>
            </a:r>
          </a:p>
          <a:p>
            <a:pPr>
              <a:lnSpc>
                <a:spcPts val="10200"/>
              </a:lnSpc>
            </a:pPr>
            <a:r>
              <a:rPr lang="en-US" sz="8500">
                <a:solidFill>
                  <a:srgbClr val="E23649"/>
                </a:solidFill>
                <a:latin typeface="HK Grotesk Medium Bold"/>
              </a:rPr>
              <a:t>Students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655840" y="2651728"/>
            <a:ext cx="10382385" cy="49835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882111" y="0"/>
            <a:ext cx="10405889" cy="10287000"/>
          </a:xfrm>
          <a:prstGeom prst="rect">
            <a:avLst/>
          </a:prstGeom>
          <a:solidFill>
            <a:srgbClr val="E23649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149818" y="1331385"/>
            <a:ext cx="5605234" cy="3536428"/>
            <a:chOff x="0" y="0"/>
            <a:chExt cx="7473646" cy="471523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7473646" cy="366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>
                  <a:solidFill>
                    <a:srgbClr val="000000"/>
                  </a:solidFill>
                  <a:latin typeface="HK Grotesk Medium Bold"/>
                </a:rPr>
                <a:t>March 2015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968054"/>
              <a:ext cx="7473646" cy="747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E23649"/>
                  </a:solidFill>
                  <a:latin typeface="HK Grotesk Medium"/>
                </a:rPr>
                <a:t>WHAT HAPPENED?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357520" y="1331385"/>
            <a:ext cx="6672546" cy="886777"/>
            <a:chOff x="0" y="0"/>
            <a:chExt cx="8896727" cy="118237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0"/>
              <a:ext cx="8896727" cy="58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79"/>
                </a:lnSpc>
              </a:pPr>
              <a:r>
                <a:rPr lang="en-US" sz="2900">
                  <a:solidFill>
                    <a:srgbClr val="FFFFFF"/>
                  </a:solidFill>
                  <a:latin typeface="HK Grotesk Medium Bold"/>
                </a:rPr>
                <a:t>A FEW ENTHUSIAST STUDENTS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764117"/>
              <a:ext cx="8896727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HK Grotesk Light"/>
                </a:rPr>
                <a:t>Studying their second year bachelor´s degree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357520" y="4277519"/>
            <a:ext cx="6672546" cy="1220152"/>
            <a:chOff x="0" y="0"/>
            <a:chExt cx="8896727" cy="162687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0"/>
              <a:ext cx="8896727" cy="58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79"/>
                </a:lnSpc>
              </a:pPr>
              <a:r>
                <a:rPr lang="en-US" sz="2900">
                  <a:solidFill>
                    <a:srgbClr val="FFFFFF"/>
                  </a:solidFill>
                  <a:latin typeface="HK Grotesk Medium Bold"/>
                </a:rPr>
                <a:t>A SUPPORTING SUPERVISOR/TEACHER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64117"/>
              <a:ext cx="8896727" cy="862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HK Grotesk Light"/>
                </a:rPr>
                <a:t>With a vision, seeing the power of student networking, giving advice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357520" y="7223652"/>
            <a:ext cx="6672546" cy="1696402"/>
            <a:chOff x="0" y="0"/>
            <a:chExt cx="8896727" cy="226187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9525"/>
              <a:ext cx="8896727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Medium Bold"/>
                </a:rPr>
                <a:t>ENERGY TO GO THROUGH THE FORMAL PROCESS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399117"/>
              <a:ext cx="8896727" cy="862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HK Grotesk Light"/>
                </a:rPr>
                <a:t>Registering the student network as a regular non-profit body with its legal subjectivity</a:t>
              </a:r>
            </a:p>
          </p:txBody>
        </p:sp>
      </p:grpSp>
      <p:sp>
        <p:nvSpPr>
          <p:cNvPr name="AutoShape 15" id="15"/>
          <p:cNvSpPr/>
          <p:nvPr/>
        </p:nvSpPr>
        <p:spPr>
          <a:xfrm rot="0">
            <a:off x="9140046" y="3628841"/>
            <a:ext cx="7890019" cy="0"/>
          </a:xfrm>
          <a:prstGeom prst="line">
            <a:avLst/>
          </a:prstGeom>
          <a:ln cap="rnd" w="9525">
            <a:solidFill>
              <a:srgbClr val="FFFFFF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rot="0">
            <a:off x="9140046" y="6574974"/>
            <a:ext cx="7890019" cy="0"/>
          </a:xfrm>
          <a:prstGeom prst="line">
            <a:avLst/>
          </a:prstGeom>
          <a:ln cap="rnd" w="9525">
            <a:solidFill>
              <a:srgbClr val="FFFFFF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03989" y="7223652"/>
            <a:ext cx="551296" cy="537263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40046" y="4277519"/>
            <a:ext cx="679182" cy="611264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11828" y="1331385"/>
            <a:ext cx="535617" cy="550635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28700" y="6282065"/>
            <a:ext cx="6200489" cy="29762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1623551" y="4317206"/>
            <a:ext cx="16664449" cy="0"/>
          </a:xfrm>
          <a:prstGeom prst="line">
            <a:avLst/>
          </a:prstGeom>
          <a:ln cap="rnd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504489" y="4202906"/>
            <a:ext cx="238125" cy="238125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649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4795376" y="4202906"/>
            <a:ext cx="238125" cy="238125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649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086264" y="4202906"/>
            <a:ext cx="238125" cy="238125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64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377151" y="4202906"/>
            <a:ext cx="238125" cy="238125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64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668039" y="4202906"/>
            <a:ext cx="238125" cy="238125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649"/>
            </a:solidFill>
          </p:spPr>
        </p: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2">
            <a:alphaModFix amt="31999"/>
          </a:blip>
          <a:srcRect l="0" t="0" r="0" b="0"/>
          <a:stretch>
            <a:fillRect/>
          </a:stretch>
        </p:blipFill>
        <p:spPr>
          <a:xfrm flipH="false" flipV="false" rot="0">
            <a:off x="13167730" y="0"/>
            <a:ext cx="4668475" cy="6224634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504489" y="1753978"/>
            <a:ext cx="13621673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HK Grotesk Medium Bold"/>
              </a:rPr>
              <a:t>The main </a:t>
            </a:r>
            <a:r>
              <a:rPr lang="en-US" sz="7000">
                <a:solidFill>
                  <a:srgbClr val="E23649"/>
                </a:solidFill>
                <a:latin typeface="HK Grotesk Medium Bold"/>
              </a:rPr>
              <a:t>benefits</a:t>
            </a:r>
            <a:r>
              <a:rPr lang="en-US" sz="7000">
                <a:solidFill>
                  <a:srgbClr val="000000"/>
                </a:solidFill>
                <a:latin typeface="HK Grotesk Medium Bold"/>
              </a:rPr>
              <a:t> identified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504489" y="5552809"/>
            <a:ext cx="2115473" cy="3732212"/>
            <a:chOff x="0" y="0"/>
            <a:chExt cx="2820630" cy="497628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9525"/>
              <a:ext cx="2820630" cy="619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E23649"/>
                  </a:solidFill>
                  <a:latin typeface="HK Grotesk Medium Bold"/>
                </a:rPr>
                <a:t>1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811742"/>
              <a:ext cx="2820630" cy="11535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HK Grotesk Medium"/>
                </a:rPr>
                <a:t>Strengthening competencies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2176992"/>
              <a:ext cx="2820630" cy="2799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HK Grotesk Light"/>
                </a:rPr>
                <a:t>organising hundreds of events and sessions, communication, leadership, cooperation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795376" y="5552809"/>
            <a:ext cx="2115473" cy="3027362"/>
            <a:chOff x="0" y="0"/>
            <a:chExt cx="2820630" cy="4036483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-9525"/>
              <a:ext cx="2820630" cy="619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E23649"/>
                  </a:solidFill>
                  <a:latin typeface="HK Grotesk Medium Bold"/>
                </a:rPr>
                <a:t>2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811742"/>
              <a:ext cx="2820630" cy="11535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HK Grotesk Medium"/>
                </a:rPr>
                <a:t>Building relationships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2176992"/>
              <a:ext cx="2820630" cy="18594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HK Grotesk Light"/>
                </a:rPr>
                <a:t>in the field, with classmates, other students, with the institution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086264" y="5552809"/>
            <a:ext cx="2320302" cy="4084637"/>
            <a:chOff x="0" y="0"/>
            <a:chExt cx="3093737" cy="5446183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-9525"/>
              <a:ext cx="3093737" cy="619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E23649"/>
                  </a:solidFill>
                  <a:latin typeface="HK Grotesk Medium Bold"/>
                </a:rPr>
                <a:t>3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811742"/>
              <a:ext cx="3093737" cy="11535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HK Grotesk Medium"/>
                </a:rPr>
                <a:t>Interdisciplinary cooperation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2176992"/>
              <a:ext cx="3093737" cy="3269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HK Grotesk Light"/>
                </a:rPr>
                <a:t>together events, mutual learning, fullfilling the plurality principle, broadening knowledge, making a good basis for future work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1377151" y="5552809"/>
            <a:ext cx="2115473" cy="2674937"/>
            <a:chOff x="0" y="0"/>
            <a:chExt cx="2820630" cy="3566583"/>
          </a:xfrm>
        </p:grpSpPr>
        <p:sp>
          <p:nvSpPr>
            <p:cNvPr name="TextBox 28" id="28"/>
            <p:cNvSpPr txBox="true"/>
            <p:nvPr/>
          </p:nvSpPr>
          <p:spPr>
            <a:xfrm rot="0">
              <a:off x="0" y="-9525"/>
              <a:ext cx="2820630" cy="619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E23649"/>
                  </a:solidFill>
                  <a:latin typeface="HK Grotesk Medium Bold"/>
                </a:rPr>
                <a:t>4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811742"/>
              <a:ext cx="2820630" cy="11535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HK Grotesk Medium"/>
                </a:rPr>
                <a:t>Quality improvement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2176992"/>
              <a:ext cx="2820630" cy="1389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HK Grotesk Light"/>
                </a:rPr>
                <a:t>study programs, teaching techniques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4668039" y="5552809"/>
            <a:ext cx="2115473" cy="3379787"/>
            <a:chOff x="0" y="0"/>
            <a:chExt cx="2820630" cy="4506383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0" y="-9525"/>
              <a:ext cx="2820630" cy="619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E23649"/>
                  </a:solidFill>
                  <a:latin typeface="HK Grotesk Medium Bold"/>
                </a:rPr>
                <a:t>5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0" y="811742"/>
              <a:ext cx="2820630" cy="11535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HK Grotesk Medium"/>
                </a:rPr>
                <a:t>Creating opportunities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2176992"/>
              <a:ext cx="2820630" cy="23293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HK Grotesk Light"/>
                </a:rPr>
                <a:t>job opportunities, experience makers, conference contributions, mobility support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288247" y="1940353"/>
            <a:ext cx="5535024" cy="415126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052655" y="0"/>
            <a:ext cx="4388245" cy="585099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099310" y="3042909"/>
            <a:ext cx="7046213" cy="528466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-1037200" y="3432105"/>
            <a:ext cx="6759400" cy="450626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048922" y="5379970"/>
            <a:ext cx="7095078" cy="532130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7089609" y="5959313"/>
            <a:ext cx="7436914" cy="495794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7417635" y="-469272"/>
            <a:ext cx="6727888" cy="448525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3811624" y="-257366"/>
            <a:ext cx="5162778" cy="344185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3833760" y="2990316"/>
            <a:ext cx="5140642" cy="771096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-288247" y="-165755"/>
            <a:ext cx="4674337" cy="3116225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-104425" y="7707601"/>
            <a:ext cx="4490515" cy="29936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5326626" y="5138738"/>
            <a:ext cx="7634748" cy="0"/>
          </a:xfrm>
          <a:prstGeom prst="line">
            <a:avLst/>
          </a:prstGeom>
          <a:ln cap="rnd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533064" y="1985696"/>
            <a:ext cx="6077873" cy="5520270"/>
            <a:chOff x="0" y="0"/>
            <a:chExt cx="8103830" cy="736036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8103830" cy="6105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>
                  <a:solidFill>
                    <a:srgbClr val="E23649"/>
                  </a:solidFill>
                  <a:latin typeface="HK Grotesk Medium Bold"/>
                </a:rPr>
                <a:t>How students can work together to form a professional network?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6797327"/>
              <a:ext cx="8103830" cy="5630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677064" y="1985696"/>
            <a:ext cx="6077873" cy="6434670"/>
            <a:chOff x="0" y="0"/>
            <a:chExt cx="8103830" cy="857956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9525"/>
              <a:ext cx="8103830" cy="7324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>
                  <a:solidFill>
                    <a:srgbClr val="000000"/>
                  </a:solidFill>
                  <a:latin typeface="HK Grotesk Medium Bold"/>
                </a:rPr>
                <a:t>How can teachers work together to support students in their progessional growth?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8016527"/>
              <a:ext cx="8103830" cy="5630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00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430703" y="1321860"/>
            <a:ext cx="76388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E23649"/>
                </a:solidFill>
                <a:latin typeface="HK Grotesk Medium Bold"/>
              </a:rPr>
              <a:t>01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0" y="0"/>
            <a:ext cx="7882111" cy="10287000"/>
          </a:xfrm>
          <a:prstGeom prst="rect">
            <a:avLst/>
          </a:prstGeom>
          <a:solidFill>
            <a:srgbClr val="E23649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149818" y="1331385"/>
            <a:ext cx="5582475" cy="2164828"/>
            <a:chOff x="0" y="0"/>
            <a:chExt cx="7443300" cy="288643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9525"/>
              <a:ext cx="7443300" cy="183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>
                  <a:solidFill>
                    <a:srgbClr val="FFFFFF"/>
                  </a:solidFill>
                  <a:latin typeface="HK Grotesk Medium Bold"/>
                </a:rPr>
                <a:t>To sum up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39254"/>
              <a:ext cx="7443300" cy="747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HK Grotesk Medium"/>
                </a:rPr>
                <a:t>What to keep in mind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802602" y="1331385"/>
            <a:ext cx="6136167" cy="1836737"/>
            <a:chOff x="0" y="0"/>
            <a:chExt cx="8181556" cy="244898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9525"/>
              <a:ext cx="8181556" cy="183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HK Grotesk Medium Bold"/>
                </a:rPr>
                <a:t>YOU WILL ALWAYS FIND A FEW STUDENTS MOTIVATED TO DO BIG THINGS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999192"/>
              <a:ext cx="8181556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HK Grotesk Light"/>
                </a:rPr>
                <a:t>Seek them!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806335" y="4277519"/>
            <a:ext cx="6132434" cy="1836737"/>
            <a:chOff x="0" y="0"/>
            <a:chExt cx="8176579" cy="244898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9525"/>
              <a:ext cx="8176579" cy="183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HK Grotesk Medium Bold"/>
                </a:rPr>
                <a:t>YOU WILL ALWAYS FIND TEACHERS TO SUPPORT GOOD THINGS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999192"/>
              <a:ext cx="8176579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HK Grotesk Light"/>
                </a:rPr>
                <a:t>It´s worth the time!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806335" y="7223652"/>
            <a:ext cx="6132434" cy="1836737"/>
            <a:chOff x="0" y="0"/>
            <a:chExt cx="8176579" cy="2448983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8176579" cy="183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HK Grotesk Medium Bold"/>
                </a:rPr>
                <a:t>THE QUALITY OF THE FIELD GROWS WITH THE ACTIVITY OF STUDENTS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999192"/>
              <a:ext cx="8176579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HK Grotesk Light"/>
                </a:rPr>
                <a:t>Go for it!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9430703" y="4267994"/>
            <a:ext cx="76388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E23649"/>
                </a:solidFill>
                <a:latin typeface="HK Grotesk Medium Bold"/>
              </a:rPr>
              <a:t>02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30703" y="7214127"/>
            <a:ext cx="763884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E23649"/>
                </a:solidFill>
                <a:latin typeface="HK Grotesk Medium Bold"/>
              </a:rPr>
              <a:t>03</a:t>
            </a:r>
          </a:p>
        </p:txBody>
      </p:sp>
      <p:sp>
        <p:nvSpPr>
          <p:cNvPr name="AutoShape 18" id="18"/>
          <p:cNvSpPr/>
          <p:nvPr/>
        </p:nvSpPr>
        <p:spPr>
          <a:xfrm rot="0">
            <a:off x="9430703" y="3665671"/>
            <a:ext cx="7508066" cy="0"/>
          </a:xfrm>
          <a:prstGeom prst="line">
            <a:avLst/>
          </a:prstGeom>
          <a:ln cap="rnd" w="9525">
            <a:solidFill>
              <a:srgbClr val="000000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 rot="0">
            <a:off x="9430703" y="6611804"/>
            <a:ext cx="7508066" cy="0"/>
          </a:xfrm>
          <a:prstGeom prst="line">
            <a:avLst/>
          </a:prstGeom>
          <a:ln cap="rnd" w="9525">
            <a:solidFill>
              <a:srgbClr val="000000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DAEhZLvqG50</dc:identifier>
  <dcterms:modified xsi:type="dcterms:W3CDTF">2011-08-01T06:04:30Z</dcterms:modified>
  <cp:revision>1</cp:revision>
  <dc:title>forming a student professional network</dc:title>
</cp:coreProperties>
</file>