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0" r:id="rId5"/>
    <p:sldId id="271" r:id="rId6"/>
    <p:sldId id="273" r:id="rId7"/>
    <p:sldId id="269" r:id="rId8"/>
    <p:sldId id="260" r:id="rId9"/>
    <p:sldId id="265" r:id="rId10"/>
    <p:sldId id="266" r:id="rId11"/>
    <p:sldId id="272" r:id="rId12"/>
    <p:sldId id="274" r:id="rId13"/>
    <p:sldId id="275" r:id="rId14"/>
    <p:sldId id="261" r:id="rId15"/>
    <p:sldId id="263" r:id="rId16"/>
    <p:sldId id="268" r:id="rId17"/>
    <p:sldId id="26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0B9CD-9D19-4E48-A698-DE4688EC91C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1636EEE0-3089-494D-845F-D5EF258E2180}">
      <dgm:prSet/>
      <dgm:spPr/>
      <dgm:t>
        <a:bodyPr/>
        <a:lstStyle/>
        <a:p>
          <a:r>
            <a:rPr lang="id-ID"/>
            <a:t>Synthetic Cathinone : 4-metklorokatinona (4-CMC) / Blue Safir</a:t>
          </a:r>
          <a:endParaRPr lang="en-GB"/>
        </a:p>
      </dgm:t>
    </dgm:pt>
    <dgm:pt modelId="{2AF897DB-059D-486E-A0A6-0EB09A334D63}" type="parTrans" cxnId="{CF3FCD08-C967-466E-856E-621DD4BAFC90}">
      <dgm:prSet/>
      <dgm:spPr/>
      <dgm:t>
        <a:bodyPr/>
        <a:lstStyle/>
        <a:p>
          <a:endParaRPr lang="en-GB"/>
        </a:p>
      </dgm:t>
    </dgm:pt>
    <dgm:pt modelId="{C1297618-FCE9-4290-9EC9-1BDEEEFDCAAC}" type="sibTrans" cxnId="{CF3FCD08-C967-466E-856E-621DD4BAFC90}">
      <dgm:prSet/>
      <dgm:spPr/>
      <dgm:t>
        <a:bodyPr/>
        <a:lstStyle/>
        <a:p>
          <a:endParaRPr lang="en-GB"/>
        </a:p>
      </dgm:t>
    </dgm:pt>
    <dgm:pt modelId="{D7653575-219C-4A63-A6CD-49377ED8A912}">
      <dgm:prSet/>
      <dgm:spPr/>
      <dgm:t>
        <a:bodyPr/>
        <a:lstStyle/>
        <a:p>
          <a:r>
            <a:rPr lang="id-ID"/>
            <a:t>Synthetic Cannabinoid: 5-fluoro-ADB; 5-fluoro-MDMB-PICA; FUB-AMB</a:t>
          </a:r>
          <a:endParaRPr lang="en-GB"/>
        </a:p>
      </dgm:t>
    </dgm:pt>
    <dgm:pt modelId="{032EB7D6-C624-4452-A339-88C70E0926B9}" type="parTrans" cxnId="{C1EACC87-97F2-421B-8F7A-EFC67F59A0CD}">
      <dgm:prSet/>
      <dgm:spPr/>
      <dgm:t>
        <a:bodyPr/>
        <a:lstStyle/>
        <a:p>
          <a:endParaRPr lang="en-GB"/>
        </a:p>
      </dgm:t>
    </dgm:pt>
    <dgm:pt modelId="{92F8267C-E913-4557-8315-5AB1DDCF5995}" type="sibTrans" cxnId="{C1EACC87-97F2-421B-8F7A-EFC67F59A0CD}">
      <dgm:prSet/>
      <dgm:spPr/>
      <dgm:t>
        <a:bodyPr/>
        <a:lstStyle/>
        <a:p>
          <a:endParaRPr lang="en-GB"/>
        </a:p>
      </dgm:t>
    </dgm:pt>
    <dgm:pt modelId="{2FC7A1AB-B36B-4364-8137-4661CDFE47EA}">
      <dgm:prSet/>
      <dgm:spPr/>
      <dgm:t>
        <a:bodyPr/>
        <a:lstStyle/>
        <a:p>
          <a:r>
            <a:rPr lang="id-ID"/>
            <a:t>Cannabis: THC; CBD</a:t>
          </a:r>
          <a:endParaRPr lang="en-GB"/>
        </a:p>
      </dgm:t>
    </dgm:pt>
    <dgm:pt modelId="{50019EA6-C71F-40D5-9B2A-7FFAE893E482}" type="parTrans" cxnId="{265CFE71-239B-4073-A137-EE0CB8C6749A}">
      <dgm:prSet/>
      <dgm:spPr/>
      <dgm:t>
        <a:bodyPr/>
        <a:lstStyle/>
        <a:p>
          <a:endParaRPr lang="en-GB"/>
        </a:p>
      </dgm:t>
    </dgm:pt>
    <dgm:pt modelId="{942977F4-2218-43DE-8EEA-1E51A5734043}" type="sibTrans" cxnId="{265CFE71-239B-4073-A137-EE0CB8C6749A}">
      <dgm:prSet/>
      <dgm:spPr/>
      <dgm:t>
        <a:bodyPr/>
        <a:lstStyle/>
        <a:p>
          <a:endParaRPr lang="en-GB"/>
        </a:p>
      </dgm:t>
    </dgm:pt>
    <dgm:pt modelId="{D2727E2C-58EF-4233-B2D5-D9C43D81A7F9}">
      <dgm:prSet/>
      <dgm:spPr/>
      <dgm:t>
        <a:bodyPr/>
        <a:lstStyle/>
        <a:p>
          <a:r>
            <a:rPr lang="id-ID"/>
            <a:t>Amphetamine Type Stimulant: MDMA / Liquid Illusion; Methamphetamine</a:t>
          </a:r>
          <a:endParaRPr lang="en-GB"/>
        </a:p>
      </dgm:t>
    </dgm:pt>
    <dgm:pt modelId="{01B1D029-8412-4C6B-9C8F-B88FFFE3A707}" type="parTrans" cxnId="{BB8F02B6-2265-4F40-816C-D09898F7032C}">
      <dgm:prSet/>
      <dgm:spPr/>
      <dgm:t>
        <a:bodyPr/>
        <a:lstStyle/>
        <a:p>
          <a:endParaRPr lang="en-GB"/>
        </a:p>
      </dgm:t>
    </dgm:pt>
    <dgm:pt modelId="{1B45C90C-5B9D-44C9-9D51-E8131EE1EA89}" type="sibTrans" cxnId="{BB8F02B6-2265-4F40-816C-D09898F7032C}">
      <dgm:prSet/>
      <dgm:spPr/>
      <dgm:t>
        <a:bodyPr/>
        <a:lstStyle/>
        <a:p>
          <a:endParaRPr lang="en-GB"/>
        </a:p>
      </dgm:t>
    </dgm:pt>
    <dgm:pt modelId="{A5365C40-59C3-4B81-BC9A-81067277E44C}" type="pres">
      <dgm:prSet presAssocID="{8C10B9CD-9D19-4E48-A698-DE4688EC91C9}" presName="linear" presStyleCnt="0">
        <dgm:presLayoutVars>
          <dgm:animLvl val="lvl"/>
          <dgm:resizeHandles val="exact"/>
        </dgm:presLayoutVars>
      </dgm:prSet>
      <dgm:spPr/>
    </dgm:pt>
    <dgm:pt modelId="{023F07B7-2AB5-4D45-BD28-391235704FEC}" type="pres">
      <dgm:prSet presAssocID="{1636EEE0-3089-494D-845F-D5EF258E21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2A699B-66EB-4D02-89EA-7A991112E681}" type="pres">
      <dgm:prSet presAssocID="{C1297618-FCE9-4290-9EC9-1BDEEEFDCAAC}" presName="spacer" presStyleCnt="0"/>
      <dgm:spPr/>
    </dgm:pt>
    <dgm:pt modelId="{81A8B278-1F53-4428-82FF-1096F547E450}" type="pres">
      <dgm:prSet presAssocID="{D7653575-219C-4A63-A6CD-49377ED8A9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AA73CB-7365-4E69-A71C-E65146EE8DB4}" type="pres">
      <dgm:prSet presAssocID="{92F8267C-E913-4557-8315-5AB1DDCF5995}" presName="spacer" presStyleCnt="0"/>
      <dgm:spPr/>
    </dgm:pt>
    <dgm:pt modelId="{4AA041DF-E194-4D60-81E3-4209B5DF88B1}" type="pres">
      <dgm:prSet presAssocID="{2FC7A1AB-B36B-4364-8137-4661CDFE47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060130-DB73-4B86-BF4C-92E045C5F1B5}" type="pres">
      <dgm:prSet presAssocID="{942977F4-2218-43DE-8EEA-1E51A5734043}" presName="spacer" presStyleCnt="0"/>
      <dgm:spPr/>
    </dgm:pt>
    <dgm:pt modelId="{C428E7F5-6D4A-4004-887B-0B19A96CB413}" type="pres">
      <dgm:prSet presAssocID="{D2727E2C-58EF-4233-B2D5-D9C43D81A7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3FCD08-C967-466E-856E-621DD4BAFC90}" srcId="{8C10B9CD-9D19-4E48-A698-DE4688EC91C9}" destId="{1636EEE0-3089-494D-845F-D5EF258E2180}" srcOrd="0" destOrd="0" parTransId="{2AF897DB-059D-486E-A0A6-0EB09A334D63}" sibTransId="{C1297618-FCE9-4290-9EC9-1BDEEEFDCAAC}"/>
    <dgm:cxn modelId="{933B7A45-04D5-446A-BC6E-35E3C6D4ED67}" type="presOf" srcId="{D7653575-219C-4A63-A6CD-49377ED8A912}" destId="{81A8B278-1F53-4428-82FF-1096F547E450}" srcOrd="0" destOrd="0" presId="urn:microsoft.com/office/officeart/2005/8/layout/vList2"/>
    <dgm:cxn modelId="{ABB91769-C111-4D27-958A-0316F73A81B9}" type="presOf" srcId="{2FC7A1AB-B36B-4364-8137-4661CDFE47EA}" destId="{4AA041DF-E194-4D60-81E3-4209B5DF88B1}" srcOrd="0" destOrd="0" presId="urn:microsoft.com/office/officeart/2005/8/layout/vList2"/>
    <dgm:cxn modelId="{57D9136E-48AE-4CAF-ABE8-D3F729AD4E68}" type="presOf" srcId="{1636EEE0-3089-494D-845F-D5EF258E2180}" destId="{023F07B7-2AB5-4D45-BD28-391235704FEC}" srcOrd="0" destOrd="0" presId="urn:microsoft.com/office/officeart/2005/8/layout/vList2"/>
    <dgm:cxn modelId="{265CFE71-239B-4073-A137-EE0CB8C6749A}" srcId="{8C10B9CD-9D19-4E48-A698-DE4688EC91C9}" destId="{2FC7A1AB-B36B-4364-8137-4661CDFE47EA}" srcOrd="2" destOrd="0" parTransId="{50019EA6-C71F-40D5-9B2A-7FFAE893E482}" sibTransId="{942977F4-2218-43DE-8EEA-1E51A5734043}"/>
    <dgm:cxn modelId="{C1EACC87-97F2-421B-8F7A-EFC67F59A0CD}" srcId="{8C10B9CD-9D19-4E48-A698-DE4688EC91C9}" destId="{D7653575-219C-4A63-A6CD-49377ED8A912}" srcOrd="1" destOrd="0" parTransId="{032EB7D6-C624-4452-A339-88C70E0926B9}" sibTransId="{92F8267C-E913-4557-8315-5AB1DDCF5995}"/>
    <dgm:cxn modelId="{2039D2AC-59AE-4DC3-8A83-4631EFF5ABD4}" type="presOf" srcId="{D2727E2C-58EF-4233-B2D5-D9C43D81A7F9}" destId="{C428E7F5-6D4A-4004-887B-0B19A96CB413}" srcOrd="0" destOrd="0" presId="urn:microsoft.com/office/officeart/2005/8/layout/vList2"/>
    <dgm:cxn modelId="{7A6E97B0-A68B-4720-B940-6F29484FAACD}" type="presOf" srcId="{8C10B9CD-9D19-4E48-A698-DE4688EC91C9}" destId="{A5365C40-59C3-4B81-BC9A-81067277E44C}" srcOrd="0" destOrd="0" presId="urn:microsoft.com/office/officeart/2005/8/layout/vList2"/>
    <dgm:cxn modelId="{BB8F02B6-2265-4F40-816C-D09898F7032C}" srcId="{8C10B9CD-9D19-4E48-A698-DE4688EC91C9}" destId="{D2727E2C-58EF-4233-B2D5-D9C43D81A7F9}" srcOrd="3" destOrd="0" parTransId="{01B1D029-8412-4C6B-9C8F-B88FFFE3A707}" sibTransId="{1B45C90C-5B9D-44C9-9D51-E8131EE1EA89}"/>
    <dgm:cxn modelId="{5C6C5F37-D018-421B-9F9D-5AA92E054583}" type="presParOf" srcId="{A5365C40-59C3-4B81-BC9A-81067277E44C}" destId="{023F07B7-2AB5-4D45-BD28-391235704FEC}" srcOrd="0" destOrd="0" presId="urn:microsoft.com/office/officeart/2005/8/layout/vList2"/>
    <dgm:cxn modelId="{773D72A6-B5FF-4D5A-B358-EF196D2207A8}" type="presParOf" srcId="{A5365C40-59C3-4B81-BC9A-81067277E44C}" destId="{662A699B-66EB-4D02-89EA-7A991112E681}" srcOrd="1" destOrd="0" presId="urn:microsoft.com/office/officeart/2005/8/layout/vList2"/>
    <dgm:cxn modelId="{D522FBC0-E049-4790-9A03-D676F470AA04}" type="presParOf" srcId="{A5365C40-59C3-4B81-BC9A-81067277E44C}" destId="{81A8B278-1F53-4428-82FF-1096F547E450}" srcOrd="2" destOrd="0" presId="urn:microsoft.com/office/officeart/2005/8/layout/vList2"/>
    <dgm:cxn modelId="{18597338-3AD4-4D2A-B16A-527F1F3EC35E}" type="presParOf" srcId="{A5365C40-59C3-4B81-BC9A-81067277E44C}" destId="{8DAA73CB-7365-4E69-A71C-E65146EE8DB4}" srcOrd="3" destOrd="0" presId="urn:microsoft.com/office/officeart/2005/8/layout/vList2"/>
    <dgm:cxn modelId="{CF0FCFCF-52DD-427D-84E7-4504E04264A6}" type="presParOf" srcId="{A5365C40-59C3-4B81-BC9A-81067277E44C}" destId="{4AA041DF-E194-4D60-81E3-4209B5DF88B1}" srcOrd="4" destOrd="0" presId="urn:microsoft.com/office/officeart/2005/8/layout/vList2"/>
    <dgm:cxn modelId="{89A87979-A1D4-4A91-B815-98877ECB0C88}" type="presParOf" srcId="{A5365C40-59C3-4B81-BC9A-81067277E44C}" destId="{F3060130-DB73-4B86-BF4C-92E045C5F1B5}" srcOrd="5" destOrd="0" presId="urn:microsoft.com/office/officeart/2005/8/layout/vList2"/>
    <dgm:cxn modelId="{8F2366FC-DAC4-4C32-B1E7-89583BF80ED7}" type="presParOf" srcId="{A5365C40-59C3-4B81-BC9A-81067277E44C}" destId="{C428E7F5-6D4A-4004-887B-0B19A96CB4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F07B7-2AB5-4D45-BD28-391235704FEC}">
      <dsp:nvSpPr>
        <dsp:cNvPr id="0" name=""/>
        <dsp:cNvSpPr/>
      </dsp:nvSpPr>
      <dsp:spPr>
        <a:xfrm>
          <a:off x="0" y="821879"/>
          <a:ext cx="12004431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/>
            <a:t>Synthetic Cathinone : 4-metklorokatinona (4-CMC) / Blue Safir</a:t>
          </a:r>
          <a:endParaRPr lang="en-GB" sz="2800" kern="1200"/>
        </a:p>
      </dsp:txBody>
      <dsp:txXfrm>
        <a:off x="32784" y="854663"/>
        <a:ext cx="11938863" cy="606012"/>
      </dsp:txXfrm>
    </dsp:sp>
    <dsp:sp modelId="{81A8B278-1F53-4428-82FF-1096F547E450}">
      <dsp:nvSpPr>
        <dsp:cNvPr id="0" name=""/>
        <dsp:cNvSpPr/>
      </dsp:nvSpPr>
      <dsp:spPr>
        <a:xfrm>
          <a:off x="0" y="1574100"/>
          <a:ext cx="12004431" cy="671580"/>
        </a:xfrm>
        <a:prstGeom prst="roundRect">
          <a:avLst/>
        </a:prstGeom>
        <a:solidFill>
          <a:schemeClr val="accent4">
            <a:hueOff val="6741097"/>
            <a:satOff val="-12821"/>
            <a:lumOff val="-614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/>
            <a:t>Synthetic Cannabinoid: 5-fluoro-ADB; 5-fluoro-MDMB-PICA; FUB-AMB</a:t>
          </a:r>
          <a:endParaRPr lang="en-GB" sz="2800" kern="1200"/>
        </a:p>
      </dsp:txBody>
      <dsp:txXfrm>
        <a:off x="32784" y="1606884"/>
        <a:ext cx="11938863" cy="606012"/>
      </dsp:txXfrm>
    </dsp:sp>
    <dsp:sp modelId="{4AA041DF-E194-4D60-81E3-4209B5DF88B1}">
      <dsp:nvSpPr>
        <dsp:cNvPr id="0" name=""/>
        <dsp:cNvSpPr/>
      </dsp:nvSpPr>
      <dsp:spPr>
        <a:xfrm>
          <a:off x="0" y="2326320"/>
          <a:ext cx="12004431" cy="671580"/>
        </a:xfrm>
        <a:prstGeom prst="roundRect">
          <a:avLst/>
        </a:prstGeom>
        <a:solidFill>
          <a:schemeClr val="accent4">
            <a:hueOff val="13482195"/>
            <a:satOff val="-25642"/>
            <a:lumOff val="-1228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/>
            <a:t>Cannabis: THC; CBD</a:t>
          </a:r>
          <a:endParaRPr lang="en-GB" sz="2800" kern="1200"/>
        </a:p>
      </dsp:txBody>
      <dsp:txXfrm>
        <a:off x="32784" y="2359104"/>
        <a:ext cx="11938863" cy="606012"/>
      </dsp:txXfrm>
    </dsp:sp>
    <dsp:sp modelId="{C428E7F5-6D4A-4004-887B-0B19A96CB413}">
      <dsp:nvSpPr>
        <dsp:cNvPr id="0" name=""/>
        <dsp:cNvSpPr/>
      </dsp:nvSpPr>
      <dsp:spPr>
        <a:xfrm>
          <a:off x="0" y="3078540"/>
          <a:ext cx="12004431" cy="671580"/>
        </a:xfrm>
        <a:prstGeom prst="roundRect">
          <a:avLst/>
        </a:prstGeom>
        <a:solidFill>
          <a:schemeClr val="accent4">
            <a:hueOff val="20223292"/>
            <a:satOff val="-38463"/>
            <a:lumOff val="-184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/>
            <a:t>Amphetamine Type Stimulant: MDMA / Liquid Illusion; Methamphetamine</a:t>
          </a:r>
          <a:endParaRPr lang="en-GB" sz="2800" kern="1200"/>
        </a:p>
      </dsp:txBody>
      <dsp:txXfrm>
        <a:off x="32784" y="3111324"/>
        <a:ext cx="11938863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180E-533B-4A32-A699-4A102B041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BE76C-2EE7-47FE-901D-1DB4201C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17E9-94AD-475D-8EED-D2710C74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4F4B-E9AF-4619-8028-424E9FCA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13EA-853B-440D-BADF-F79A2E0B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973A-A3F9-47BE-A450-9BE5D838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75458-48BF-4E6F-9675-074C253EB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CD0F-55AE-41BF-8241-66A4C7C1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F9A80-0B78-4FFF-822F-2B8DB9E9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A529D-FD9F-4631-B3C3-F04731DD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966BC-4F0A-4394-BEBA-66511A5DC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3CE7E-00C3-4B3B-9415-75B4024E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59EA-3398-4CB2-803A-FDF3732B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BD0D-B369-47E4-B5B5-D0BEBC6D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A764-4253-4E87-AADE-47E19B64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1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622755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62396"/>
            <a:ext cx="9144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089595"/>
            <a:ext cx="9144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5/19/2021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9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5/19/2021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1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755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932519"/>
            <a:ext cx="9144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4084265"/>
            <a:ext cx="9144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5/19/2021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1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09" y="152400"/>
            <a:ext cx="9753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70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5/19/2021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0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09" y="152400"/>
            <a:ext cx="9753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709" y="1524001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709" y="2413001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9" y="1524001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9" y="2413001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5/19/2021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8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5/19/2021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8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5/19/2021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0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6096001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00202"/>
            <a:ext cx="34544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5/19/2021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0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6811-5E39-41B6-B3A0-82E4DB03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7E08-D152-4C36-999A-C0DCCF3C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3E35-294C-4D3F-96EA-C59FF9C0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4ACC2-2E94-4DE1-A2E4-FBFBFF57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3A91-CFA4-4793-A90C-60045F06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47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9205" y="1600200"/>
            <a:ext cx="6705596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600200"/>
            <a:ext cx="28448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5/19/2021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5/19/2021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9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5642" y="233796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1" y="5395518"/>
            <a:ext cx="12192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1150515"/>
            <a:ext cx="1828800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50515"/>
            <a:ext cx="82296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5/19/2021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6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BA83-41E6-433C-91F5-13B2596B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01667-26A2-4E0B-8270-A0727AFA1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98E6F-71B7-48D0-911B-996CE9B8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A93C-660D-4586-8B14-8FF92877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D37D8-9A7C-45CF-93B7-A2E433AB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5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E8C9-4B8D-415D-A709-ACEEC1C8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EB741-7DAD-40F8-AC33-E79A7A746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35548-D0CC-4DD7-999E-F386AFE79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352F-D942-4E2D-BD46-0A27FD9F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79997-75A3-42AF-A7AE-0E6FA84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B93ED-40BC-4996-B319-2F2B990F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1FB3-CF8A-40EA-B961-D91249EE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327B0-9798-4715-9086-B8C4F0E4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DE3FF-EBD3-4579-A6F6-55B719F2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BCD66-20D4-454F-AA38-4D00D645D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3E5E4-4E05-4C81-A969-E89E54CB4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9F948-E194-447A-B915-D5A03808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12BA9-EFBA-48F7-9703-219CC707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31FE9-FA7A-41A9-9B66-7B8AC455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2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034A-5B69-4446-AFC6-BFE947D3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FD1A8-1752-4E82-8C81-9D129BB1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4FBD2-4E2C-4CE0-A49F-556081BF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9B950-F58D-466C-B7DD-3960960A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6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81F2E-A32B-461D-B477-9E6A5014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0DDDD-4523-41C0-A4DC-1CE05E4E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A8245-A8A2-4340-9096-20D803B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5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5D2C-C741-4D49-AEE6-F89D83A1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1897-197D-472E-9610-B0D27DBA8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A40FA-BDAD-4B77-BF99-9C2D032E6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2CD0C-94C2-4888-9A74-BD743C7E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F4456-55F7-42D7-B5FB-B228A936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28CDF-5FCA-42B7-A76C-9BEB8737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7F75-3C0D-4605-B94D-3F47A442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08473-6FE1-4BB3-B228-FCE66BD03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0CA3-1C2A-402B-8A77-6BDA3A4B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9369B-A6AF-4DDE-9C13-5EE27EAC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12BEB-2E3A-4358-9C8D-3FFDF57D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C9098-CC9E-4642-944B-E48C8739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4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7035F-2CE8-4D3C-B85C-5E024D71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82B03-CB78-4E7E-B219-CDF1F91FD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DA02-647B-4938-9C1D-CC654616D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974D-4FFB-4FD5-A715-B7990022C97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5D9D-D8D4-44DF-BE42-E83FF6BB2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02C3-76F2-40C5-8C31-E6A88E68A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D09A-7FDC-4F6F-9F5C-8EF418A53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9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2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152400"/>
            <a:ext cx="97536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600200"/>
            <a:ext cx="97536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6448425"/>
            <a:ext cx="829056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448425"/>
            <a:ext cx="14224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5/19/2021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48425"/>
            <a:ext cx="812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5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C2FA-0FB0-41D6-8C20-19978F093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433"/>
            <a:ext cx="9144000" cy="2387600"/>
          </a:xfrm>
        </p:spPr>
        <p:txBody>
          <a:bodyPr/>
          <a:lstStyle/>
          <a:p>
            <a:r>
              <a:rPr lang="en-GB" b="1" dirty="0"/>
              <a:t>The Potential Harm of Electronic Cigarette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73EA9-DE3D-4259-8928-032D6270B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7563"/>
            <a:ext cx="9144000" cy="2387600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/>
              <a:t>Hari Nugroho, MD, MSc</a:t>
            </a:r>
            <a:endParaRPr lang="en-GB" sz="2800" b="1" dirty="0"/>
          </a:p>
          <a:p>
            <a:r>
              <a:rPr lang="en-GB" dirty="0"/>
              <a:t>Addiction Medicine Physician</a:t>
            </a:r>
          </a:p>
          <a:p>
            <a:r>
              <a:rPr lang="en-GB" sz="2300" dirty="0"/>
              <a:t>harinugroho@gmail.com</a:t>
            </a:r>
            <a:endParaRPr lang="en-GB" dirty="0"/>
          </a:p>
          <a:p>
            <a:endParaRPr lang="id-ID" dirty="0"/>
          </a:p>
          <a:p>
            <a:r>
              <a:rPr lang="en-GB" dirty="0"/>
              <a:t>Green Crescent Indonesia</a:t>
            </a:r>
          </a:p>
          <a:p>
            <a:r>
              <a:rPr lang="en-GB" dirty="0"/>
              <a:t>Institute of Mental Health Addiction and Neuroscience Jakarta</a:t>
            </a:r>
          </a:p>
          <a:p>
            <a:r>
              <a:rPr lang="en-GB" dirty="0"/>
              <a:t>National Narcotics Board the Republic of Indonesia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6507A-4113-4B93-BD0B-6D03D2A2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2" y="100903"/>
            <a:ext cx="869408" cy="137737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48149BB-1A1C-4C80-A4ED-211CD9912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02" y="30563"/>
            <a:ext cx="1524716" cy="15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4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FE83B-7367-4FA2-B1DB-FE877242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id-ID">
                <a:solidFill>
                  <a:srgbClr val="FFFFFF"/>
                </a:solidFill>
              </a:rPr>
              <a:t>E-Cigs to consume THC/CBD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1D7C4-77D5-4C7D-816F-5183DCFFF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5" b="-1"/>
          <a:stretch/>
        </p:blipFill>
        <p:spPr>
          <a:xfrm>
            <a:off x="1704582" y="2339342"/>
            <a:ext cx="2532172" cy="300101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B51B49-E545-4FCB-84EC-0E24484BC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7" r="6849" b="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00F9D6-9F97-49F4-BDFD-D6BE64D0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Smaller clouds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Smells like weed, with some fruity aromas mixed in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D4BB7-9938-4808-B8BD-87A746349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2" y="4438152"/>
            <a:ext cx="2373337" cy="23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1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6DE-CB5C-47D4-A62A-9199DDF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EVALI : SIDE EFFECT OF VAPING DRUGS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1C21-0E97-42C9-9193-9F5761605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EVALI : Electronic </a:t>
            </a:r>
            <a:r>
              <a:rPr lang="id-ID" dirty="0" err="1"/>
              <a:t>cigarette</a:t>
            </a:r>
            <a:r>
              <a:rPr lang="id-ID" dirty="0"/>
              <a:t> , </a:t>
            </a:r>
            <a:r>
              <a:rPr lang="id-ID" dirty="0" err="1"/>
              <a:t>or</a:t>
            </a:r>
            <a:r>
              <a:rPr lang="id-ID" dirty="0"/>
              <a:t> </a:t>
            </a:r>
            <a:r>
              <a:rPr lang="id-ID" dirty="0" err="1"/>
              <a:t>Vaping</a:t>
            </a:r>
            <a:r>
              <a:rPr lang="id-ID" dirty="0"/>
              <a:t> </a:t>
            </a:r>
            <a:r>
              <a:rPr lang="id-ID" dirty="0" err="1"/>
              <a:t>product</a:t>
            </a:r>
            <a:r>
              <a:rPr lang="id-ID" dirty="0"/>
              <a:t> </a:t>
            </a:r>
            <a:r>
              <a:rPr lang="id-ID" dirty="0" err="1"/>
              <a:t>use</a:t>
            </a:r>
            <a:r>
              <a:rPr lang="id-ID" dirty="0"/>
              <a:t> </a:t>
            </a:r>
            <a:r>
              <a:rPr lang="id-ID" dirty="0" err="1"/>
              <a:t>Associated</a:t>
            </a:r>
            <a:r>
              <a:rPr lang="id-ID" dirty="0"/>
              <a:t> Lung </a:t>
            </a:r>
            <a:r>
              <a:rPr lang="id-ID" dirty="0" err="1"/>
              <a:t>Injury</a:t>
            </a:r>
            <a:endParaRPr lang="id-ID" dirty="0"/>
          </a:p>
          <a:p>
            <a:r>
              <a:rPr lang="id-ID" dirty="0" err="1"/>
              <a:t>Bronchoalveolar</a:t>
            </a:r>
            <a:r>
              <a:rPr lang="id-ID" dirty="0"/>
              <a:t> </a:t>
            </a:r>
            <a:r>
              <a:rPr lang="id-ID" dirty="0" err="1"/>
              <a:t>lavage</a:t>
            </a:r>
            <a:r>
              <a:rPr lang="id-ID" dirty="0"/>
              <a:t> (BAL) </a:t>
            </a:r>
            <a:r>
              <a:rPr lang="id-ID" dirty="0" err="1"/>
              <a:t>fluid</a:t>
            </a:r>
            <a:r>
              <a:rPr lang="id-ID" dirty="0"/>
              <a:t> :</a:t>
            </a:r>
          </a:p>
          <a:p>
            <a:pPr marL="795337" indent="-457200">
              <a:buFont typeface="Wingdings" panose="05000000000000000000" pitchFamily="2" charset="2"/>
              <a:buChar char="v"/>
            </a:pPr>
            <a:r>
              <a:rPr lang="id-ID" dirty="0"/>
              <a:t>Vitamin E </a:t>
            </a:r>
            <a:r>
              <a:rPr lang="id-ID" dirty="0" err="1"/>
              <a:t>acetate</a:t>
            </a:r>
            <a:r>
              <a:rPr lang="id-ID" dirty="0"/>
              <a:t> (48 </a:t>
            </a:r>
            <a:r>
              <a:rPr lang="id-ID" dirty="0" err="1"/>
              <a:t>of</a:t>
            </a:r>
            <a:r>
              <a:rPr lang="id-ID" dirty="0"/>
              <a:t> 51 </a:t>
            </a:r>
            <a:r>
              <a:rPr lang="id-ID" dirty="0" err="1"/>
              <a:t>cases</a:t>
            </a:r>
            <a:r>
              <a:rPr lang="id-ID" dirty="0"/>
              <a:t> [94%])</a:t>
            </a:r>
          </a:p>
          <a:p>
            <a:pPr marL="795337" indent="-457200">
              <a:buFont typeface="Wingdings" panose="05000000000000000000" pitchFamily="2" charset="2"/>
              <a:buChar char="v"/>
            </a:pPr>
            <a:r>
              <a:rPr lang="id-ID" dirty="0"/>
              <a:t>THC </a:t>
            </a:r>
            <a:r>
              <a:rPr lang="id-ID" dirty="0" err="1"/>
              <a:t>detected</a:t>
            </a:r>
            <a:r>
              <a:rPr lang="id-ID" dirty="0"/>
              <a:t> </a:t>
            </a:r>
            <a:r>
              <a:rPr lang="id-ID" dirty="0" err="1"/>
              <a:t>or</a:t>
            </a:r>
            <a:r>
              <a:rPr lang="id-ID" dirty="0"/>
              <a:t> </a:t>
            </a:r>
            <a:r>
              <a:rPr lang="id-ID" dirty="0" err="1"/>
              <a:t>reported</a:t>
            </a:r>
            <a:r>
              <a:rPr lang="id-ID" dirty="0"/>
              <a:t> </a:t>
            </a:r>
            <a:r>
              <a:rPr lang="id-ID" dirty="0" err="1"/>
              <a:t>vaping</a:t>
            </a:r>
            <a:r>
              <a:rPr lang="id-ID" dirty="0"/>
              <a:t> THC </a:t>
            </a:r>
            <a:r>
              <a:rPr lang="id-ID" dirty="0" err="1"/>
              <a:t>product</a:t>
            </a:r>
            <a:r>
              <a:rPr lang="id-ID" dirty="0"/>
              <a:t> (47 </a:t>
            </a:r>
            <a:r>
              <a:rPr lang="id-ID" dirty="0" err="1"/>
              <a:t>of</a:t>
            </a:r>
            <a:r>
              <a:rPr lang="id-ID" dirty="0"/>
              <a:t> 51 </a:t>
            </a:r>
            <a:r>
              <a:rPr lang="id-ID" dirty="0" err="1"/>
              <a:t>cases</a:t>
            </a:r>
            <a:r>
              <a:rPr lang="id-ID" dirty="0"/>
              <a:t> [94%])</a:t>
            </a:r>
          </a:p>
          <a:p>
            <a:pPr marL="795337" indent="-457200">
              <a:buFont typeface="Wingdings" panose="05000000000000000000" pitchFamily="2" charset="2"/>
              <a:buChar char="v"/>
            </a:pPr>
            <a:r>
              <a:rPr lang="id-ID" dirty="0"/>
              <a:t>Vitamin E </a:t>
            </a:r>
            <a:r>
              <a:rPr lang="id-ID" dirty="0" err="1"/>
              <a:t>acetate</a:t>
            </a:r>
            <a:r>
              <a:rPr lang="id-ID" dirty="0"/>
              <a:t> as </a:t>
            </a:r>
            <a:r>
              <a:rPr lang="id-ID" dirty="0" err="1"/>
              <a:t>additive</a:t>
            </a:r>
            <a:r>
              <a:rPr lang="id-ID" dirty="0"/>
              <a:t> </a:t>
            </a:r>
            <a:r>
              <a:rPr lang="id-ID" dirty="0" err="1"/>
              <a:t>substance</a:t>
            </a:r>
            <a:r>
              <a:rPr lang="id-ID" dirty="0"/>
              <a:t> </a:t>
            </a:r>
            <a:r>
              <a:rPr lang="id-ID" dirty="0" err="1"/>
              <a:t>for</a:t>
            </a:r>
            <a:r>
              <a:rPr lang="id-ID" dirty="0"/>
              <a:t> THC </a:t>
            </a:r>
            <a:r>
              <a:rPr lang="id-ID" dirty="0" err="1"/>
              <a:t>liquid</a:t>
            </a:r>
            <a:endParaRPr lang="id-ID" dirty="0"/>
          </a:p>
          <a:p>
            <a:pPr marL="338137" indent="0">
              <a:buNone/>
            </a:pPr>
            <a:endParaRPr lang="id-ID" dirty="0"/>
          </a:p>
          <a:p>
            <a:pPr marL="225425" indent="-225425"/>
            <a:r>
              <a:rPr lang="id-ID" dirty="0" err="1"/>
              <a:t>Another</a:t>
            </a:r>
            <a:r>
              <a:rPr lang="id-ID" dirty="0"/>
              <a:t> </a:t>
            </a:r>
            <a:r>
              <a:rPr lang="id-ID" dirty="0" err="1"/>
              <a:t>concern</a:t>
            </a:r>
            <a:r>
              <a:rPr lang="id-ID" dirty="0"/>
              <a:t> : </a:t>
            </a:r>
            <a:r>
              <a:rPr lang="id-ID" dirty="0" err="1"/>
              <a:t>liquid</a:t>
            </a:r>
            <a:r>
              <a:rPr lang="id-ID" dirty="0"/>
              <a:t> CBD </a:t>
            </a:r>
            <a:r>
              <a:rPr lang="id-ID" dirty="0" err="1"/>
              <a:t>analysis</a:t>
            </a:r>
            <a:r>
              <a:rPr lang="id-ID" dirty="0"/>
              <a:t> </a:t>
            </a:r>
            <a:r>
              <a:rPr lang="en-GB" dirty="0"/>
              <a:t>contain</a:t>
            </a:r>
            <a:r>
              <a:rPr lang="id-ID" dirty="0"/>
              <a:t>s 5 </a:t>
            </a:r>
            <a:r>
              <a:rPr lang="id-ID" dirty="0" err="1"/>
              <a:t>Fluoro</a:t>
            </a:r>
            <a:r>
              <a:rPr lang="id-ID" dirty="0"/>
              <a:t> MDMB-PINACA (5F-ADB) dan </a:t>
            </a:r>
            <a:r>
              <a:rPr lang="id-ID" dirty="0" err="1"/>
              <a:t>Dextrometorphan</a:t>
            </a:r>
            <a:endParaRPr lang="en-GB" dirty="0"/>
          </a:p>
          <a:p>
            <a:pPr marL="225425" indent="-225425"/>
            <a:endParaRPr lang="id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FD8B4-97A9-4719-8790-F8C4FC79582D}"/>
              </a:ext>
            </a:extLst>
          </p:cNvPr>
          <p:cNvSpPr txBox="1"/>
          <p:nvPr/>
        </p:nvSpPr>
        <p:spPr>
          <a:xfrm>
            <a:off x="2180492" y="6211669"/>
            <a:ext cx="92846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Benjamin C. Blount</a:t>
            </a:r>
            <a:r>
              <a:rPr lang="id-ID" sz="1400" dirty="0"/>
              <a:t> </a:t>
            </a:r>
            <a:r>
              <a:rPr lang="id-ID" sz="1400" dirty="0" err="1"/>
              <a:t>et</a:t>
            </a:r>
            <a:r>
              <a:rPr lang="id-ID" sz="1400" dirty="0"/>
              <a:t> </a:t>
            </a:r>
            <a:r>
              <a:rPr lang="id-ID" sz="1400" dirty="0" err="1"/>
              <a:t>al</a:t>
            </a:r>
            <a:r>
              <a:rPr lang="id-ID" sz="1400" dirty="0"/>
              <a:t> (2020) </a:t>
            </a:r>
            <a:r>
              <a:rPr lang="pt-BR" sz="1400" dirty="0"/>
              <a:t>N Engl J Med 2020; 382:697-705</a:t>
            </a:r>
            <a:r>
              <a:rPr lang="id-ID" sz="1400" dirty="0"/>
              <a:t> </a:t>
            </a:r>
            <a:r>
              <a:rPr lang="pt-BR" sz="1400" dirty="0"/>
              <a:t>DOI: 10.1056/NEJMoa1916433</a:t>
            </a:r>
            <a:endParaRPr lang="id-ID" sz="1400" dirty="0"/>
          </a:p>
          <a:p>
            <a:pPr algn="r"/>
            <a:r>
              <a:rPr lang="id-ID" sz="1400" dirty="0" err="1"/>
              <a:t>Poklis</a:t>
            </a:r>
            <a:r>
              <a:rPr lang="id-ID" sz="1400" dirty="0"/>
              <a:t>, J.L.; </a:t>
            </a:r>
            <a:r>
              <a:rPr lang="id-ID" sz="1400" dirty="0" err="1"/>
              <a:t>Mulder</a:t>
            </a:r>
            <a:r>
              <a:rPr lang="id-ID" sz="1400" dirty="0"/>
              <a:t>. H.A.; &amp; Peace, M.R., 2019   https://doi.org/10.1016/j.forsciint.2018.10.019 </a:t>
            </a:r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1593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E2A2-82E5-46DD-9410-717B77C9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Indonesia </a:t>
            </a:r>
            <a:r>
              <a:rPr lang="id-ID" dirty="0" err="1"/>
              <a:t>situation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electronic</a:t>
            </a:r>
            <a:r>
              <a:rPr lang="id-ID" dirty="0"/>
              <a:t> </a:t>
            </a:r>
            <a:r>
              <a:rPr lang="id-ID" dirty="0" err="1"/>
              <a:t>cigarette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2046-62AA-4FB5-9589-02A3350D1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err="1"/>
              <a:t>There</a:t>
            </a:r>
            <a:r>
              <a:rPr lang="id-ID" dirty="0"/>
              <a:t> </a:t>
            </a:r>
            <a:r>
              <a:rPr lang="id-ID" dirty="0" err="1"/>
              <a:t>is</a:t>
            </a:r>
            <a:r>
              <a:rPr lang="id-ID" dirty="0"/>
              <a:t> </a:t>
            </a:r>
            <a:r>
              <a:rPr lang="id-ID" dirty="0" err="1"/>
              <a:t>no</a:t>
            </a:r>
            <a:r>
              <a:rPr lang="id-ID" dirty="0"/>
              <a:t> </a:t>
            </a:r>
            <a:r>
              <a:rPr lang="id-ID" dirty="0" err="1"/>
              <a:t>certain</a:t>
            </a:r>
            <a:r>
              <a:rPr lang="id-ID" dirty="0"/>
              <a:t> </a:t>
            </a:r>
            <a:r>
              <a:rPr lang="id-ID" dirty="0" err="1"/>
              <a:t>regulations</a:t>
            </a:r>
            <a:r>
              <a:rPr lang="id-ID" dirty="0"/>
              <a:t> </a:t>
            </a:r>
            <a:r>
              <a:rPr lang="id-ID" dirty="0" err="1"/>
              <a:t>about</a:t>
            </a:r>
            <a:r>
              <a:rPr lang="id-ID" dirty="0"/>
              <a:t> </a:t>
            </a:r>
            <a:r>
              <a:rPr lang="id-ID" dirty="0" err="1"/>
              <a:t>electronic</a:t>
            </a:r>
            <a:r>
              <a:rPr lang="id-ID" dirty="0"/>
              <a:t> </a:t>
            </a:r>
            <a:r>
              <a:rPr lang="id-ID" dirty="0" err="1"/>
              <a:t>cigarette</a:t>
            </a:r>
            <a:endParaRPr lang="id-ID" dirty="0"/>
          </a:p>
          <a:p>
            <a:endParaRPr lang="id-ID" dirty="0"/>
          </a:p>
          <a:p>
            <a:r>
              <a:rPr lang="id-ID" dirty="0" err="1"/>
              <a:t>Vaping</a:t>
            </a:r>
            <a:r>
              <a:rPr lang="id-ID" dirty="0"/>
              <a:t> </a:t>
            </a:r>
            <a:r>
              <a:rPr lang="id-ID" dirty="0" err="1"/>
              <a:t>drugs</a:t>
            </a:r>
            <a:r>
              <a:rPr lang="id-ID" dirty="0"/>
              <a:t> </a:t>
            </a:r>
            <a:r>
              <a:rPr lang="id-ID" dirty="0" err="1"/>
              <a:t>become</a:t>
            </a:r>
            <a:r>
              <a:rPr lang="id-ID" dirty="0"/>
              <a:t> popular, SINTE </a:t>
            </a:r>
            <a:r>
              <a:rPr lang="id-ID" dirty="0" err="1"/>
              <a:t>is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street</a:t>
            </a:r>
            <a:r>
              <a:rPr lang="id-ID" dirty="0"/>
              <a:t> </a:t>
            </a:r>
            <a:r>
              <a:rPr lang="id-ID" dirty="0" err="1"/>
              <a:t>name</a:t>
            </a:r>
            <a:r>
              <a:rPr lang="id-ID" dirty="0"/>
              <a:t> 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 err="1"/>
              <a:t>Some</a:t>
            </a:r>
            <a:r>
              <a:rPr lang="id-ID" dirty="0"/>
              <a:t> </a:t>
            </a:r>
            <a:r>
              <a:rPr lang="id-ID" dirty="0" err="1"/>
              <a:t>drugs</a:t>
            </a:r>
            <a:r>
              <a:rPr lang="id-ID" dirty="0"/>
              <a:t> </a:t>
            </a:r>
            <a:r>
              <a:rPr lang="id-ID" dirty="0" err="1"/>
              <a:t>particularly</a:t>
            </a:r>
            <a:r>
              <a:rPr lang="id-ID" dirty="0"/>
              <a:t> NPS are </a:t>
            </a:r>
            <a:r>
              <a:rPr lang="id-ID" dirty="0" err="1"/>
              <a:t>detected</a:t>
            </a:r>
            <a:r>
              <a:rPr lang="id-ID" dirty="0"/>
              <a:t> in </a:t>
            </a:r>
            <a:r>
              <a:rPr lang="id-ID" dirty="0" err="1"/>
              <a:t>the</a:t>
            </a:r>
            <a:r>
              <a:rPr lang="id-ID" dirty="0"/>
              <a:t> e-</a:t>
            </a:r>
            <a:r>
              <a:rPr lang="id-ID" dirty="0" err="1"/>
              <a:t>cigarette</a:t>
            </a:r>
            <a:r>
              <a:rPr lang="id-ID" dirty="0"/>
              <a:t> </a:t>
            </a:r>
            <a:r>
              <a:rPr lang="id-ID" dirty="0" err="1"/>
              <a:t>liquid</a:t>
            </a:r>
            <a:endParaRPr lang="id-ID" dirty="0"/>
          </a:p>
          <a:p>
            <a:endParaRPr lang="id-ID" dirty="0"/>
          </a:p>
          <a:p>
            <a:r>
              <a:rPr lang="id-ID" dirty="0" err="1"/>
              <a:t>Bought</a:t>
            </a:r>
            <a:r>
              <a:rPr lang="id-ID" dirty="0"/>
              <a:t> </a:t>
            </a:r>
            <a:r>
              <a:rPr lang="id-ID" dirty="0" err="1"/>
              <a:t>from</a:t>
            </a:r>
            <a:r>
              <a:rPr lang="id-ID" dirty="0"/>
              <a:t> </a:t>
            </a:r>
            <a:r>
              <a:rPr lang="id-ID" dirty="0" err="1"/>
              <a:t>online</a:t>
            </a:r>
            <a:r>
              <a:rPr lang="id-ID" dirty="0"/>
              <a:t> </a:t>
            </a:r>
            <a:r>
              <a:rPr lang="id-ID" dirty="0" err="1"/>
              <a:t>markeplace</a:t>
            </a:r>
            <a:r>
              <a:rPr lang="id-ID" dirty="0"/>
              <a:t> </a:t>
            </a:r>
            <a:r>
              <a:rPr lang="id-ID" dirty="0" err="1"/>
              <a:t>or</a:t>
            </a:r>
            <a:r>
              <a:rPr lang="id-ID" dirty="0"/>
              <a:t> </a:t>
            </a:r>
            <a:r>
              <a:rPr lang="id-ID" dirty="0" err="1"/>
              <a:t>social</a:t>
            </a:r>
            <a:r>
              <a:rPr lang="id-ID" dirty="0"/>
              <a:t> media </a:t>
            </a:r>
          </a:p>
          <a:p>
            <a:endParaRPr lang="id-ID" dirty="0"/>
          </a:p>
          <a:p>
            <a:r>
              <a:rPr lang="id-ID" dirty="0" err="1"/>
              <a:t>Common</a:t>
            </a:r>
            <a:r>
              <a:rPr lang="id-ID" dirty="0"/>
              <a:t> </a:t>
            </a:r>
            <a:r>
              <a:rPr lang="id-ID" dirty="0" err="1"/>
              <a:t>reason</a:t>
            </a:r>
            <a:r>
              <a:rPr lang="id-ID" dirty="0"/>
              <a:t> :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avoid</a:t>
            </a:r>
            <a:r>
              <a:rPr lang="id-ID" dirty="0"/>
              <a:t> </a:t>
            </a:r>
            <a:r>
              <a:rPr lang="id-ID" dirty="0" err="1"/>
              <a:t>detection</a:t>
            </a:r>
            <a:r>
              <a:rPr lang="id-ID" dirty="0"/>
              <a:t>, </a:t>
            </a:r>
            <a:r>
              <a:rPr lang="id-ID" dirty="0" err="1"/>
              <a:t>odorless</a:t>
            </a:r>
            <a:r>
              <a:rPr lang="id-ID" dirty="0"/>
              <a:t>, </a:t>
            </a:r>
            <a:r>
              <a:rPr lang="id-ID" dirty="0" err="1"/>
              <a:t>difficult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get</a:t>
            </a:r>
            <a:r>
              <a:rPr lang="id-ID" dirty="0"/>
              <a:t> </a:t>
            </a:r>
            <a:r>
              <a:rPr lang="id-ID" dirty="0" err="1"/>
              <a:t>cannabis</a:t>
            </a:r>
            <a:r>
              <a:rPr lang="id-ID" dirty="0"/>
              <a:t>, </a:t>
            </a:r>
            <a:r>
              <a:rPr lang="id-ID" dirty="0" err="1"/>
              <a:t>friends</a:t>
            </a:r>
            <a:r>
              <a:rPr lang="id-ID" dirty="0"/>
              <a:t> </a:t>
            </a:r>
            <a:r>
              <a:rPr lang="id-ID" dirty="0" err="1"/>
              <a:t>also</a:t>
            </a:r>
            <a:r>
              <a:rPr lang="id-ID" dirty="0"/>
              <a:t> </a:t>
            </a:r>
            <a:r>
              <a:rPr lang="id-ID" dirty="0" err="1"/>
              <a:t>use</a:t>
            </a:r>
            <a:r>
              <a:rPr lang="id-ID" dirty="0"/>
              <a:t> </a:t>
            </a:r>
            <a:r>
              <a:rPr lang="id-ID" dirty="0" err="1"/>
              <a:t>sinte</a:t>
            </a:r>
            <a:r>
              <a:rPr lang="id-ID" dirty="0"/>
              <a:t>.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 err="1"/>
              <a:t>Side</a:t>
            </a:r>
            <a:r>
              <a:rPr lang="id-ID" dirty="0"/>
              <a:t> </a:t>
            </a:r>
            <a:r>
              <a:rPr lang="id-ID" dirty="0" err="1"/>
              <a:t>effect</a:t>
            </a:r>
            <a:r>
              <a:rPr lang="id-ID" dirty="0"/>
              <a:t> : </a:t>
            </a:r>
            <a:r>
              <a:rPr lang="id-ID" dirty="0" err="1"/>
              <a:t>Strong</a:t>
            </a:r>
            <a:r>
              <a:rPr lang="id-ID" dirty="0"/>
              <a:t> </a:t>
            </a:r>
            <a:r>
              <a:rPr lang="id-ID" dirty="0" err="1"/>
              <a:t>hallucination</a:t>
            </a:r>
            <a:r>
              <a:rPr lang="id-ID" dirty="0"/>
              <a:t>, </a:t>
            </a:r>
            <a:r>
              <a:rPr lang="id-ID" dirty="0" err="1"/>
              <a:t>headeache</a:t>
            </a:r>
            <a:r>
              <a:rPr lang="id-ID" dirty="0"/>
              <a:t>, nausea, </a:t>
            </a:r>
            <a:r>
              <a:rPr lang="id-ID" dirty="0" err="1"/>
              <a:t>black</a:t>
            </a:r>
            <a:r>
              <a:rPr lang="id-ID" dirty="0"/>
              <a:t> </a:t>
            </a:r>
            <a:r>
              <a:rPr lang="id-ID" dirty="0" err="1"/>
              <a:t>out</a:t>
            </a:r>
            <a:endParaRPr lang="id-ID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70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0470" y="381000"/>
            <a:ext cx="9751060" cy="1295400"/>
          </a:xfrm>
        </p:spPr>
        <p:txBody>
          <a:bodyPr/>
          <a:lstStyle/>
          <a:p>
            <a:r>
              <a:rPr lang="id-ID" dirty="0" err="1"/>
              <a:t>Liquid</a:t>
            </a:r>
            <a:r>
              <a:rPr lang="id-ID" dirty="0"/>
              <a:t> E-</a:t>
            </a:r>
            <a:r>
              <a:rPr lang="id-ID" dirty="0" err="1"/>
              <a:t>Cigarette</a:t>
            </a:r>
            <a:r>
              <a:rPr lang="id-ID" dirty="0"/>
              <a:t> </a:t>
            </a:r>
            <a:r>
              <a:rPr lang="id-ID" dirty="0" err="1"/>
              <a:t>containing</a:t>
            </a:r>
            <a:r>
              <a:rPr lang="id-ID" dirty="0"/>
              <a:t> </a:t>
            </a:r>
            <a:r>
              <a:rPr lang="id-ID" dirty="0" err="1"/>
              <a:t>drugs</a:t>
            </a:r>
            <a:br>
              <a:rPr lang="id-ID" dirty="0"/>
            </a:br>
            <a:r>
              <a:rPr lang="id-ID" dirty="0"/>
              <a:t>in Indonesia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A1B6463-DD12-4D45-817D-DB80DC56234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3784" y="2045732"/>
          <a:ext cx="1200443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976AAD-A948-4CA6-8142-529EBB6A8685}"/>
              </a:ext>
            </a:extLst>
          </p:cNvPr>
          <p:cNvSpPr txBox="1"/>
          <p:nvPr/>
        </p:nvSpPr>
        <p:spPr>
          <a:xfrm>
            <a:off x="7185409" y="643306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NPS Alert System -BNN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4AAB576-BDA9-43EB-A4F2-59F3F904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152400"/>
            <a:ext cx="9753600" cy="1295400"/>
          </a:xfrm>
        </p:spPr>
        <p:txBody>
          <a:bodyPr/>
          <a:lstStyle/>
          <a:p>
            <a:pPr algn="ctr"/>
            <a:r>
              <a:rPr lang="en-GB" b="1" dirty="0"/>
              <a:t>4-CHLOROMETHCATHINONE (</a:t>
            </a:r>
            <a:r>
              <a:rPr lang="en-GB" b="1" dirty="0" err="1"/>
              <a:t>Clephedrone</a:t>
            </a:r>
            <a:r>
              <a:rPr lang="en-GB" b="1" dirty="0"/>
              <a:t>)</a:t>
            </a:r>
            <a:r>
              <a:rPr lang="id-ID" b="1" dirty="0"/>
              <a:t> / </a:t>
            </a:r>
            <a:r>
              <a:rPr lang="id-ID" b="1" dirty="0" err="1"/>
              <a:t>Blue</a:t>
            </a:r>
            <a:r>
              <a:rPr lang="id-ID" b="1" dirty="0"/>
              <a:t> Safir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B64F7C-0634-4327-B6FE-19F91CF42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691640"/>
            <a:ext cx="9753600" cy="438912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CF24F4-ECC4-4642-8572-FADE245456EC}"/>
              </a:ext>
            </a:extLst>
          </p:cNvPr>
          <p:cNvSpPr/>
          <p:nvPr/>
        </p:nvSpPr>
        <p:spPr>
          <a:xfrm rot="10800000">
            <a:off x="479470" y="2318873"/>
            <a:ext cx="553998" cy="2806409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Synthetic</a:t>
            </a:r>
            <a:r>
              <a:rPr kumimoji="0" lang="id-ID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id-ID" sz="24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Cathinone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0B473-00F2-4B17-9A44-BDFBB2C314CB}"/>
              </a:ext>
            </a:extLst>
          </p:cNvPr>
          <p:cNvSpPr txBox="1"/>
          <p:nvPr/>
        </p:nvSpPr>
        <p:spPr>
          <a:xfrm>
            <a:off x="7185409" y="643306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NPS Alert System -BNN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6" descr="A close up of a bottle&#10;&#10;Description automatically generated">
            <a:extLst>
              <a:ext uri="{FF2B5EF4-FFF2-40B4-BE49-F238E27FC236}">
                <a16:creationId xmlns:a16="http://schemas.microsoft.com/office/drawing/2014/main" id="{2E10615E-EAF7-47CA-B160-5A3F21B7D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6523" b="-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5C107-26C6-4BD8-B66C-65FF043E996B}"/>
              </a:ext>
            </a:extLst>
          </p:cNvPr>
          <p:cNvSpPr/>
          <p:nvPr/>
        </p:nvSpPr>
        <p:spPr>
          <a:xfrm>
            <a:off x="1829276" y="6214532"/>
            <a:ext cx="283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id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luoro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-ADB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B9F6C-421F-447A-835F-E2DAA23ABDF1}"/>
              </a:ext>
            </a:extLst>
          </p:cNvPr>
          <p:cNvSpPr/>
          <p:nvPr/>
        </p:nvSpPr>
        <p:spPr>
          <a:xfrm>
            <a:off x="7527368" y="6286239"/>
            <a:ext cx="386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luoro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-MDMB-PICA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5725C-D3E0-4762-B1CA-A463CA7FD6C3}"/>
              </a:ext>
            </a:extLst>
          </p:cNvPr>
          <p:cNvSpPr/>
          <p:nvPr/>
        </p:nvSpPr>
        <p:spPr>
          <a:xfrm>
            <a:off x="3015779" y="-139931"/>
            <a:ext cx="647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Synthetic</a:t>
            </a:r>
            <a:r>
              <a:rPr kumimoji="0" lang="id-ID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d-ID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Cannabinoid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9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45579-121F-4382-AA41-C8C6601F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6415014" cy="334313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id-ID" sz="5400" dirty="0"/>
            </a:br>
            <a:r>
              <a:rPr lang="id-ID" sz="5400" dirty="0" err="1"/>
              <a:t>Synthetic</a:t>
            </a:r>
            <a:r>
              <a:rPr lang="id-ID" sz="5400" dirty="0"/>
              <a:t> </a:t>
            </a:r>
            <a:r>
              <a:rPr lang="id-ID" sz="5400" dirty="0" err="1"/>
              <a:t>Cannabinoid</a:t>
            </a:r>
            <a:r>
              <a:rPr lang="id-ID" sz="5400" dirty="0"/>
              <a:t>:</a:t>
            </a:r>
            <a:br>
              <a:rPr lang="id-ID" sz="5400" dirty="0"/>
            </a:br>
            <a:br>
              <a:rPr lang="id-ID" sz="5400" dirty="0"/>
            </a:br>
            <a:r>
              <a:rPr lang="id-ID" sz="5400" b="1" dirty="0"/>
              <a:t>FUB-AMB</a:t>
            </a:r>
            <a:br>
              <a:rPr lang="id-ID" sz="5400" dirty="0"/>
            </a:br>
            <a:endParaRPr lang="en-US" sz="5200" dirty="0"/>
          </a:p>
        </p:txBody>
      </p:sp>
      <p:pic>
        <p:nvPicPr>
          <p:cNvPr id="4" name="Content Placeholder 3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0B4771A7-6505-4ADB-BEE0-E4F616996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4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DD6D0-21BF-48B5-BB4F-3B6AF2B754BF}"/>
              </a:ext>
            </a:extLst>
          </p:cNvPr>
          <p:cNvSpPr txBox="1"/>
          <p:nvPr/>
        </p:nvSpPr>
        <p:spPr>
          <a:xfrm>
            <a:off x="7185409" y="643306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NPS Alert System -BNN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80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4833-4AED-4505-BDA4-497D3E58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6355-5B71-44AD-9CC7-71FD5B04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/>
              <a:t>Modification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e-</a:t>
            </a:r>
            <a:r>
              <a:rPr lang="id-ID" dirty="0" err="1"/>
              <a:t>cigarette</a:t>
            </a:r>
            <a:r>
              <a:rPr lang="id-ID" dirty="0"/>
              <a:t> </a:t>
            </a:r>
            <a:r>
              <a:rPr lang="id-ID" dirty="0" err="1"/>
              <a:t>device</a:t>
            </a:r>
            <a:r>
              <a:rPr lang="id-ID" dirty="0"/>
              <a:t> </a:t>
            </a:r>
            <a:r>
              <a:rPr lang="id-ID" dirty="0" err="1"/>
              <a:t>can</a:t>
            </a:r>
            <a:r>
              <a:rPr lang="id-ID" dirty="0"/>
              <a:t> </a:t>
            </a:r>
            <a:r>
              <a:rPr lang="id-ID" dirty="0" err="1"/>
              <a:t>be</a:t>
            </a:r>
            <a:r>
              <a:rPr lang="id-ID" dirty="0"/>
              <a:t> </a:t>
            </a:r>
            <a:r>
              <a:rPr lang="id-ID" dirty="0" err="1"/>
              <a:t>dangerous</a:t>
            </a:r>
            <a:endParaRPr lang="id-ID" dirty="0"/>
          </a:p>
          <a:p>
            <a:r>
              <a:rPr lang="id-ID" dirty="0"/>
              <a:t>EVALI </a:t>
            </a:r>
            <a:r>
              <a:rPr lang="id-ID" dirty="0" err="1"/>
              <a:t>can</a:t>
            </a:r>
            <a:r>
              <a:rPr lang="id-ID" dirty="0"/>
              <a:t> </a:t>
            </a:r>
            <a:r>
              <a:rPr lang="id-ID" dirty="0" err="1"/>
              <a:t>be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dangerous</a:t>
            </a:r>
            <a:r>
              <a:rPr lang="id-ID" dirty="0"/>
              <a:t> </a:t>
            </a:r>
            <a:r>
              <a:rPr lang="id-ID" dirty="0" err="1"/>
              <a:t>effect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using</a:t>
            </a:r>
            <a:r>
              <a:rPr lang="id-ID" dirty="0"/>
              <a:t> </a:t>
            </a:r>
            <a:r>
              <a:rPr lang="id-ID" dirty="0" err="1"/>
              <a:t>liquid</a:t>
            </a:r>
            <a:r>
              <a:rPr lang="id-ID" dirty="0"/>
              <a:t> e-</a:t>
            </a:r>
            <a:r>
              <a:rPr lang="id-ID" dirty="0" err="1"/>
              <a:t>cigs</a:t>
            </a:r>
            <a:r>
              <a:rPr lang="id-ID" dirty="0"/>
              <a:t> </a:t>
            </a:r>
            <a:r>
              <a:rPr lang="id-ID" dirty="0" err="1"/>
              <a:t>which</a:t>
            </a:r>
            <a:r>
              <a:rPr lang="id-ID" dirty="0"/>
              <a:t> </a:t>
            </a:r>
            <a:r>
              <a:rPr lang="id-ID" dirty="0" err="1"/>
              <a:t>contained</a:t>
            </a:r>
            <a:r>
              <a:rPr lang="id-ID" dirty="0"/>
              <a:t> vitamin E </a:t>
            </a:r>
            <a:r>
              <a:rPr lang="id-ID" dirty="0" err="1"/>
              <a:t>asetate</a:t>
            </a:r>
            <a:r>
              <a:rPr lang="id-ID" dirty="0"/>
              <a:t> as </a:t>
            </a:r>
            <a:r>
              <a:rPr lang="id-ID" dirty="0" err="1"/>
              <a:t>additive</a:t>
            </a:r>
            <a:r>
              <a:rPr lang="id-ID" dirty="0"/>
              <a:t> </a:t>
            </a:r>
            <a:r>
              <a:rPr lang="id-ID" dirty="0" err="1"/>
              <a:t>substance</a:t>
            </a:r>
            <a:r>
              <a:rPr lang="id-ID" dirty="0"/>
              <a:t> </a:t>
            </a:r>
            <a:r>
              <a:rPr lang="id-ID" dirty="0" err="1"/>
              <a:t>for</a:t>
            </a:r>
            <a:r>
              <a:rPr lang="id-ID" dirty="0"/>
              <a:t> THC</a:t>
            </a:r>
          </a:p>
          <a:p>
            <a:r>
              <a:rPr lang="id-ID" dirty="0"/>
              <a:t>The </a:t>
            </a:r>
            <a:r>
              <a:rPr lang="id-ID" dirty="0" err="1"/>
              <a:t>need</a:t>
            </a:r>
            <a:r>
              <a:rPr lang="id-ID" dirty="0"/>
              <a:t> </a:t>
            </a:r>
            <a:r>
              <a:rPr lang="id-ID" dirty="0" err="1"/>
              <a:t>specific</a:t>
            </a:r>
            <a:r>
              <a:rPr lang="id-ID" dirty="0"/>
              <a:t> </a:t>
            </a:r>
            <a:r>
              <a:rPr lang="id-ID" dirty="0" err="1"/>
              <a:t>regulation</a:t>
            </a:r>
            <a:r>
              <a:rPr lang="id-ID" dirty="0"/>
              <a:t> </a:t>
            </a:r>
            <a:r>
              <a:rPr lang="id-ID" dirty="0" err="1"/>
              <a:t>about</a:t>
            </a:r>
            <a:r>
              <a:rPr lang="id-ID" dirty="0"/>
              <a:t> e-</a:t>
            </a:r>
            <a:r>
              <a:rPr lang="id-ID" dirty="0" err="1"/>
              <a:t>cigarette</a:t>
            </a:r>
            <a:endParaRPr lang="id-ID" dirty="0"/>
          </a:p>
          <a:p>
            <a:r>
              <a:rPr lang="id-ID" dirty="0"/>
              <a:t>The </a:t>
            </a:r>
            <a:r>
              <a:rPr lang="id-ID" dirty="0" err="1"/>
              <a:t>need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educate</a:t>
            </a:r>
            <a:r>
              <a:rPr lang="id-ID" dirty="0"/>
              <a:t> </a:t>
            </a:r>
            <a:r>
              <a:rPr lang="id-ID" dirty="0" err="1"/>
              <a:t>people</a:t>
            </a:r>
            <a:r>
              <a:rPr lang="id-ID" dirty="0"/>
              <a:t> </a:t>
            </a:r>
            <a:r>
              <a:rPr lang="id-ID" dirty="0" err="1"/>
              <a:t>about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potential</a:t>
            </a:r>
            <a:r>
              <a:rPr lang="id-ID" dirty="0"/>
              <a:t> </a:t>
            </a:r>
            <a:r>
              <a:rPr lang="id-ID" dirty="0" err="1"/>
              <a:t>harm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using</a:t>
            </a:r>
            <a:r>
              <a:rPr lang="id-ID" dirty="0"/>
              <a:t> e-</a:t>
            </a:r>
            <a:r>
              <a:rPr lang="id-ID" dirty="0" err="1"/>
              <a:t>cigs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consume</a:t>
            </a:r>
            <a:r>
              <a:rPr lang="id-ID" dirty="0"/>
              <a:t> </a:t>
            </a:r>
            <a:r>
              <a:rPr lang="id-ID" dirty="0" err="1"/>
              <a:t>drugs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42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1664-FAC7-4789-A61C-42FEA5F0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D027-6EDE-4B63-AC80-8117DCDB6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do not receive any sponsorships / grant / fund </a:t>
            </a:r>
            <a:r>
              <a:rPr lang="id-ID" dirty="0"/>
              <a:t>/</a:t>
            </a:r>
            <a:r>
              <a:rPr lang="en-GB" dirty="0"/>
              <a:t> salary from any pharmaceutical or tobacco and electronic cigarette company</a:t>
            </a:r>
            <a:r>
              <a:rPr lang="id-ID" dirty="0"/>
              <a:t>.</a:t>
            </a:r>
          </a:p>
          <a:p>
            <a:pPr marL="0" indent="0">
              <a:buNone/>
            </a:pPr>
            <a:endParaRPr lang="id-ID" dirty="0"/>
          </a:p>
          <a:p>
            <a:r>
              <a:rPr lang="en-GB" dirty="0"/>
              <a:t>I am a staff and get salary from Indonesia government agency : National Narcotics Board the Republic of Indonesia</a:t>
            </a:r>
            <a:r>
              <a:rPr lang="id-ID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08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1A32-4EA4-4F6C-BCDB-BE558C7C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359"/>
            <a:ext cx="10515600" cy="1409330"/>
          </a:xfrm>
        </p:spPr>
        <p:txBody>
          <a:bodyPr>
            <a:normAutofit fontScale="90000"/>
          </a:bodyPr>
          <a:lstStyle/>
          <a:p>
            <a:r>
              <a:rPr lang="en-GB" dirty="0"/>
              <a:t>The Evolution of E-Cigarette</a:t>
            </a:r>
            <a:br>
              <a:rPr lang="en-GB" dirty="0"/>
            </a:br>
            <a:r>
              <a:rPr lang="en-GB" sz="1600" dirty="0"/>
              <a:t>https://www.cdc.gov/tobacco/basic_information/e-cigarettes/pdfs/ecigarette-or-vaping-products-visual-dictionary-508.pdf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0A704A-642F-422A-A139-D3F2C5E03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7513"/>
            <a:ext cx="4341873" cy="5060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A95F3-932D-4DC8-972B-4FC987A8F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4652" r="29922" b="40000"/>
          <a:stretch/>
        </p:blipFill>
        <p:spPr>
          <a:xfrm>
            <a:off x="5884708" y="1517076"/>
            <a:ext cx="2254442" cy="224123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C90917-7D84-4B11-9CC9-937D2B234966}"/>
              </a:ext>
            </a:extLst>
          </p:cNvPr>
          <p:cNvCxnSpPr/>
          <p:nvPr/>
        </p:nvCxnSpPr>
        <p:spPr>
          <a:xfrm>
            <a:off x="4867422" y="2439826"/>
            <a:ext cx="12285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01F0F-AE5B-4C8C-86E5-F2C2FFC80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44" t="21744" r="25365" b="26359"/>
          <a:stretch/>
        </p:blipFill>
        <p:spPr>
          <a:xfrm>
            <a:off x="8476774" y="1805228"/>
            <a:ext cx="2254442" cy="226338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4F1954-9EAD-4652-9BF6-EE13A89F0C64}"/>
              </a:ext>
            </a:extLst>
          </p:cNvPr>
          <p:cNvCxnSpPr/>
          <p:nvPr/>
        </p:nvCxnSpPr>
        <p:spPr>
          <a:xfrm>
            <a:off x="4867422" y="3882687"/>
            <a:ext cx="35872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A9584D0-FF83-4047-9956-95BD1BCDC9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65" t="29744" r="26292" b="37253"/>
          <a:stretch/>
        </p:blipFill>
        <p:spPr>
          <a:xfrm>
            <a:off x="5628658" y="4083380"/>
            <a:ext cx="2377439" cy="166309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52BDB0-8832-4781-B757-029CC5A815A1}"/>
              </a:ext>
            </a:extLst>
          </p:cNvPr>
          <p:cNvCxnSpPr>
            <a:cxnSpLocks/>
          </p:cNvCxnSpPr>
          <p:nvPr/>
        </p:nvCxnSpPr>
        <p:spPr>
          <a:xfrm>
            <a:off x="4682198" y="4828987"/>
            <a:ext cx="9120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08539C4-C8F9-4D30-A1C2-EBDA8C4A62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60" t="28103" r="25365" b="17949"/>
          <a:stretch/>
        </p:blipFill>
        <p:spPr>
          <a:xfrm>
            <a:off x="8153044" y="4068617"/>
            <a:ext cx="1518277" cy="1625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A195BA-7C1A-4185-868D-0F311F45D6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297" t="32820" r="25520" b="26564"/>
          <a:stretch/>
        </p:blipFill>
        <p:spPr>
          <a:xfrm>
            <a:off x="9818267" y="4947945"/>
            <a:ext cx="2125203" cy="179314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A203CA-6587-49D7-96A0-A30D544CB24A}"/>
              </a:ext>
            </a:extLst>
          </p:cNvPr>
          <p:cNvCxnSpPr>
            <a:cxnSpLocks/>
          </p:cNvCxnSpPr>
          <p:nvPr/>
        </p:nvCxnSpPr>
        <p:spPr>
          <a:xfrm>
            <a:off x="4949482" y="6229644"/>
            <a:ext cx="48687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461ED-6C8F-47BC-B5FA-01A4790B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Anatomy of E-Cigarette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5C468B-FDA0-4F60-B437-0BEE50D35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339" y="342941"/>
            <a:ext cx="4985221" cy="6411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9769AF-45C6-4973-9EEF-28C5C6610295}"/>
              </a:ext>
            </a:extLst>
          </p:cNvPr>
          <p:cNvSpPr/>
          <p:nvPr/>
        </p:nvSpPr>
        <p:spPr>
          <a:xfrm>
            <a:off x="164123" y="6161166"/>
            <a:ext cx="5237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https://www.cdc.gov/tobacco/basic_information/e-cigarettes/pdfs/ecigarette-or-vaping-products-visual-dictionary-508.pdf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2603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9327-94CC-4086-AFD5-48BD69F6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Modification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E-</a:t>
            </a:r>
            <a:r>
              <a:rPr lang="id-ID" dirty="0" err="1"/>
              <a:t>Cigarette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6481A-AF60-4C93-B5C9-E2736159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10835640" cy="4351338"/>
          </a:xfrm>
        </p:spPr>
        <p:txBody>
          <a:bodyPr/>
          <a:lstStyle/>
          <a:p>
            <a:r>
              <a:rPr lang="id-ID" dirty="0" err="1"/>
              <a:t>Coils</a:t>
            </a:r>
            <a:r>
              <a:rPr lang="id-ID" dirty="0"/>
              <a:t> : </a:t>
            </a:r>
            <a:r>
              <a:rPr lang="id-ID" dirty="0" err="1"/>
              <a:t>Various</a:t>
            </a:r>
            <a:r>
              <a:rPr lang="id-ID" dirty="0"/>
              <a:t> </a:t>
            </a:r>
            <a:r>
              <a:rPr lang="id-ID" dirty="0" err="1"/>
              <a:t>cloud</a:t>
            </a:r>
            <a:r>
              <a:rPr lang="id-ID" dirty="0"/>
              <a:t> </a:t>
            </a:r>
            <a:r>
              <a:rPr lang="id-ID" dirty="0" err="1"/>
              <a:t>thickness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densities</a:t>
            </a:r>
            <a:r>
              <a:rPr lang="id-ID" dirty="0"/>
              <a:t>; </a:t>
            </a:r>
          </a:p>
          <a:p>
            <a:r>
              <a:rPr lang="id-ID" dirty="0" err="1"/>
              <a:t>Cotton</a:t>
            </a:r>
            <a:r>
              <a:rPr lang="id-ID" dirty="0"/>
              <a:t> </a:t>
            </a:r>
            <a:r>
              <a:rPr lang="id-ID" dirty="0" err="1"/>
              <a:t>Wicks</a:t>
            </a:r>
            <a:r>
              <a:rPr lang="id-ID" dirty="0"/>
              <a:t> : </a:t>
            </a:r>
            <a:r>
              <a:rPr lang="id-ID" dirty="0" err="1"/>
              <a:t>safety</a:t>
            </a:r>
            <a:r>
              <a:rPr lang="id-ID" dirty="0"/>
              <a:t>, </a:t>
            </a:r>
            <a:r>
              <a:rPr lang="id-ID" dirty="0" err="1"/>
              <a:t>taste</a:t>
            </a:r>
            <a:r>
              <a:rPr lang="id-ID" dirty="0"/>
              <a:t>,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quality</a:t>
            </a:r>
            <a:r>
              <a:rPr lang="id-ID" dirty="0"/>
              <a:t> </a:t>
            </a:r>
            <a:r>
              <a:rPr lang="id-ID" dirty="0" err="1"/>
              <a:t>reasons</a:t>
            </a:r>
            <a:endParaRPr lang="id-ID" dirty="0"/>
          </a:p>
          <a:p>
            <a:r>
              <a:rPr lang="id-ID" dirty="0" err="1"/>
              <a:t>Batteries</a:t>
            </a:r>
            <a:r>
              <a:rPr lang="id-ID" dirty="0"/>
              <a:t> : </a:t>
            </a:r>
            <a:r>
              <a:rPr lang="id-ID" dirty="0" err="1"/>
              <a:t>safety</a:t>
            </a:r>
            <a:endParaRPr lang="id-ID" dirty="0"/>
          </a:p>
          <a:p>
            <a:r>
              <a:rPr lang="id-ID" dirty="0"/>
              <a:t>E-</a:t>
            </a:r>
            <a:r>
              <a:rPr lang="id-ID" dirty="0" err="1"/>
              <a:t>Liquid</a:t>
            </a:r>
            <a:r>
              <a:rPr lang="id-ID" dirty="0"/>
              <a:t> : </a:t>
            </a:r>
            <a:r>
              <a:rPr lang="id-ID" dirty="0" err="1"/>
              <a:t>nicotine</a:t>
            </a:r>
            <a:r>
              <a:rPr lang="id-ID" dirty="0"/>
              <a:t> </a:t>
            </a:r>
            <a:r>
              <a:rPr lang="id-ID" dirty="0" err="1"/>
              <a:t>strength</a:t>
            </a:r>
            <a:r>
              <a:rPr lang="id-ID" dirty="0"/>
              <a:t>, </a:t>
            </a:r>
            <a:r>
              <a:rPr lang="id-ID" dirty="0" err="1"/>
              <a:t>cheaper</a:t>
            </a:r>
            <a:r>
              <a:rPr lang="id-ID" dirty="0"/>
              <a:t> </a:t>
            </a:r>
            <a:r>
              <a:rPr lang="id-ID" dirty="0" err="1"/>
              <a:t>product</a:t>
            </a:r>
            <a:r>
              <a:rPr lang="id-ID" dirty="0"/>
              <a:t>,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mixed</a:t>
            </a:r>
            <a:r>
              <a:rPr lang="id-ID" dirty="0"/>
              <a:t> </a:t>
            </a:r>
            <a:r>
              <a:rPr lang="id-ID" dirty="0" err="1"/>
              <a:t>with</a:t>
            </a:r>
            <a:r>
              <a:rPr lang="id-ID" dirty="0"/>
              <a:t> </a:t>
            </a:r>
            <a:r>
              <a:rPr lang="id-ID" dirty="0" err="1"/>
              <a:t>different</a:t>
            </a:r>
            <a:r>
              <a:rPr lang="id-ID" dirty="0"/>
              <a:t> </a:t>
            </a:r>
            <a:r>
              <a:rPr lang="id-ID" dirty="0" err="1"/>
              <a:t>substances</a:t>
            </a:r>
            <a:r>
              <a:rPr lang="id-ID" dirty="0"/>
              <a:t> </a:t>
            </a:r>
            <a:r>
              <a:rPr lang="id-ID" dirty="0" err="1"/>
              <a:t>such</a:t>
            </a:r>
            <a:r>
              <a:rPr lang="id-ID" dirty="0"/>
              <a:t> as </a:t>
            </a:r>
            <a:r>
              <a:rPr lang="id-ID" dirty="0" err="1"/>
              <a:t>flavors</a:t>
            </a:r>
            <a:r>
              <a:rPr lang="id-ID" dirty="0"/>
              <a:t> </a:t>
            </a:r>
            <a:r>
              <a:rPr lang="id-ID" dirty="0" err="1"/>
              <a:t>liquid</a:t>
            </a:r>
            <a:r>
              <a:rPr lang="id-ID" dirty="0"/>
              <a:t>, THC, CBD, </a:t>
            </a:r>
            <a:r>
              <a:rPr lang="id-ID" dirty="0" err="1"/>
              <a:t>or</a:t>
            </a:r>
            <a:r>
              <a:rPr lang="id-ID" dirty="0"/>
              <a:t> </a:t>
            </a:r>
            <a:r>
              <a:rPr lang="id-ID" dirty="0" err="1"/>
              <a:t>other</a:t>
            </a:r>
            <a:r>
              <a:rPr lang="id-ID" dirty="0"/>
              <a:t> </a:t>
            </a:r>
            <a:r>
              <a:rPr lang="id-ID" dirty="0" err="1"/>
              <a:t>drugs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6C4A0-E2FD-4BED-ABC5-F31B16108A25}"/>
              </a:ext>
            </a:extLst>
          </p:cNvPr>
          <p:cNvSpPr txBox="1"/>
          <p:nvPr/>
        </p:nvSpPr>
        <p:spPr>
          <a:xfrm>
            <a:off x="701040" y="6227544"/>
            <a:ext cx="1100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Yachao</a:t>
            </a:r>
            <a:r>
              <a:rPr lang="en-GB" dirty="0"/>
              <a:t> Li , Robert T. Fairman , Victoria Churchill , </a:t>
            </a:r>
            <a:r>
              <a:rPr lang="id-ID" dirty="0" err="1"/>
              <a:t>et</a:t>
            </a:r>
            <a:r>
              <a:rPr lang="id-ID" dirty="0"/>
              <a:t> </a:t>
            </a:r>
            <a:r>
              <a:rPr lang="id-ID" dirty="0" err="1"/>
              <a:t>al.</a:t>
            </a:r>
            <a:r>
              <a:rPr lang="id-ID" dirty="0"/>
              <a:t> </a:t>
            </a:r>
            <a:r>
              <a:rPr lang="en-GB" dirty="0"/>
              <a:t>Users’ Modifications to Electronic Nicotine Delivery Systems (ENDS): Interviews with ENDS Enthusiasts</a:t>
            </a:r>
            <a:r>
              <a:rPr lang="id-ID" dirty="0"/>
              <a:t>. I</a:t>
            </a:r>
            <a:r>
              <a:rPr lang="en-GB" dirty="0"/>
              <a:t>nt. J. Environ. Res. Public Health 2020, 17, 918</a:t>
            </a:r>
          </a:p>
        </p:txBody>
      </p:sp>
    </p:spTree>
    <p:extLst>
      <p:ext uri="{BB962C8B-B14F-4D97-AF65-F5344CB8AC3E}">
        <p14:creationId xmlns:p14="http://schemas.microsoft.com/office/powerpoint/2010/main" val="371555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585F-7FB2-4AAD-A1E2-D7866D98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Potential Harm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D88731-2E81-4804-9116-404C720A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Conclusion 5-1. </a:t>
            </a:r>
            <a:r>
              <a:rPr lang="en-GB" sz="2000" dirty="0"/>
              <a:t>There is conclusive evidence that in addition to nicotine, </a:t>
            </a:r>
            <a:r>
              <a:rPr lang="en-GB" sz="2000" b="1" dirty="0"/>
              <a:t>most e-cigarette products contain and emit numerous potentially toxic substances. </a:t>
            </a:r>
            <a:endParaRPr lang="id-ID" sz="2000" b="1" dirty="0"/>
          </a:p>
          <a:p>
            <a:r>
              <a:rPr lang="en-GB" sz="2000" b="1" dirty="0"/>
              <a:t>Conclusion 5-2</a:t>
            </a:r>
            <a:r>
              <a:rPr lang="en-GB" sz="2000" dirty="0"/>
              <a:t>.There is conclusive evidence that other than nicotine, the number, quantity, and characteristics of potentially toxic substances emitted from e-cigarettes are </a:t>
            </a:r>
            <a:r>
              <a:rPr lang="en-GB" sz="2000" b="1" dirty="0"/>
              <a:t>highly variable and depend on product characteristics </a:t>
            </a:r>
            <a:r>
              <a:rPr lang="en-GB" sz="2000" dirty="0"/>
              <a:t>(including device and e-liquid characteristics) and how the device is operated</a:t>
            </a:r>
            <a:endParaRPr lang="id-ID" sz="2000" b="1" dirty="0"/>
          </a:p>
          <a:p>
            <a:r>
              <a:rPr lang="en-GB" sz="2000" b="1" dirty="0"/>
              <a:t>Conclusion 14-1. </a:t>
            </a:r>
            <a:r>
              <a:rPr lang="en-GB" sz="2000" dirty="0"/>
              <a:t>There is conclusive evidence that e-cigarette devices can </a:t>
            </a:r>
            <a:r>
              <a:rPr lang="en-GB" sz="2000" b="1" dirty="0"/>
              <a:t>explode and cause burns and projectile injuries.</a:t>
            </a:r>
            <a:r>
              <a:rPr lang="en-GB" sz="2000" dirty="0"/>
              <a:t> Such risk is significantly increased when batteries are of </a:t>
            </a:r>
            <a:r>
              <a:rPr lang="en-GB" sz="2000" b="1" dirty="0"/>
              <a:t>poor quality, stored improperly, or modified by users.</a:t>
            </a:r>
            <a:endParaRPr lang="en-US" sz="2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65D320-A475-40B0-93E1-26633C75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A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9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A8B1-BB93-437D-B729-FECDE1EC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Vaping Drugs?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2924-CF00-40CE-ADB0-E499F4E3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/>
              <a:t>Increase</a:t>
            </a:r>
            <a:r>
              <a:rPr lang="id-ID" dirty="0"/>
              <a:t> : </a:t>
            </a:r>
            <a:r>
              <a:rPr lang="id-ID" dirty="0" err="1"/>
              <a:t>Inhalation</a:t>
            </a:r>
            <a:r>
              <a:rPr lang="id-ID" dirty="0"/>
              <a:t> as a </a:t>
            </a:r>
            <a:r>
              <a:rPr lang="id-ID" dirty="0" err="1"/>
              <a:t>route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use</a:t>
            </a:r>
            <a:r>
              <a:rPr lang="id-ID" dirty="0"/>
              <a:t> </a:t>
            </a:r>
            <a:r>
              <a:rPr lang="id-ID" dirty="0" err="1"/>
              <a:t>drugs</a:t>
            </a:r>
            <a:r>
              <a:rPr lang="id-ID" dirty="0"/>
              <a:t> </a:t>
            </a:r>
          </a:p>
          <a:p>
            <a:r>
              <a:rPr lang="id-ID" dirty="0" err="1"/>
              <a:t>Possibility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use</a:t>
            </a:r>
            <a:r>
              <a:rPr lang="id-ID" dirty="0"/>
              <a:t> e-</a:t>
            </a:r>
            <a:r>
              <a:rPr lang="id-ID" dirty="0" err="1"/>
              <a:t>cigs</a:t>
            </a:r>
            <a:r>
              <a:rPr lang="id-ID" dirty="0"/>
              <a:t> as </a:t>
            </a:r>
            <a:r>
              <a:rPr lang="id-ID" dirty="0" err="1"/>
              <a:t>an</a:t>
            </a:r>
            <a:r>
              <a:rPr lang="id-ID" dirty="0"/>
              <a:t> </a:t>
            </a:r>
            <a:r>
              <a:rPr lang="id-ID" dirty="0" err="1"/>
              <a:t>alternative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use</a:t>
            </a:r>
            <a:r>
              <a:rPr lang="id-ID" dirty="0"/>
              <a:t> </a:t>
            </a:r>
            <a:r>
              <a:rPr lang="id-ID" dirty="0" err="1"/>
              <a:t>drugs</a:t>
            </a:r>
            <a:endParaRPr lang="id-ID" dirty="0"/>
          </a:p>
          <a:p>
            <a:r>
              <a:rPr lang="id-ID" dirty="0" err="1">
                <a:sym typeface="Wingdings" panose="05000000000000000000" pitchFamily="2" charset="2"/>
              </a:rPr>
              <a:t>Dissolved</a:t>
            </a:r>
            <a:r>
              <a:rPr lang="id-ID" dirty="0">
                <a:sym typeface="Wingdings" panose="05000000000000000000" pitchFamily="2" charset="2"/>
              </a:rPr>
              <a:t> in e-</a:t>
            </a:r>
            <a:r>
              <a:rPr lang="id-ID" dirty="0" err="1">
                <a:sym typeface="Wingdings" panose="05000000000000000000" pitchFamily="2" charset="2"/>
              </a:rPr>
              <a:t>liquids</a:t>
            </a:r>
            <a:r>
              <a:rPr lang="id-ID" dirty="0">
                <a:sym typeface="Wingdings" panose="05000000000000000000" pitchFamily="2" charset="2"/>
              </a:rPr>
              <a:t> </a:t>
            </a:r>
          </a:p>
          <a:p>
            <a:r>
              <a:rPr lang="id-ID" dirty="0" err="1">
                <a:sym typeface="Wingdings" panose="05000000000000000000" pitchFamily="2" charset="2"/>
              </a:rPr>
              <a:t>Crushed</a:t>
            </a:r>
            <a:r>
              <a:rPr lang="id-ID" dirty="0">
                <a:sym typeface="Wingdings" panose="05000000000000000000" pitchFamily="2" charset="2"/>
              </a:rPr>
              <a:t> </a:t>
            </a:r>
            <a:r>
              <a:rPr lang="id-ID" dirty="0" err="1">
                <a:sym typeface="Wingdings" panose="05000000000000000000" pitchFamily="2" charset="2"/>
              </a:rPr>
              <a:t>plant</a:t>
            </a:r>
            <a:r>
              <a:rPr lang="id-ID" dirty="0">
                <a:sym typeface="Wingdings" panose="05000000000000000000" pitchFamily="2" charset="2"/>
              </a:rPr>
              <a:t> </a:t>
            </a:r>
            <a:r>
              <a:rPr lang="id-ID" dirty="0" err="1">
                <a:sym typeface="Wingdings" panose="05000000000000000000" pitchFamily="2" charset="2"/>
              </a:rPr>
              <a:t>materials</a:t>
            </a:r>
            <a:r>
              <a:rPr lang="id-ID" dirty="0">
                <a:sym typeface="Wingdings" panose="05000000000000000000" pitchFamily="2" charset="2"/>
              </a:rPr>
              <a:t>  </a:t>
            </a:r>
            <a:r>
              <a:rPr lang="id-ID" dirty="0" err="1">
                <a:sym typeface="Wingdings" panose="05000000000000000000" pitchFamily="2" charset="2"/>
              </a:rPr>
              <a:t>thick</a:t>
            </a:r>
            <a:r>
              <a:rPr lang="id-ID" dirty="0">
                <a:sym typeface="Wingdings" panose="05000000000000000000" pitchFamily="2" charset="2"/>
              </a:rPr>
              <a:t> </a:t>
            </a:r>
            <a:r>
              <a:rPr lang="id-ID" dirty="0" err="1">
                <a:sym typeface="Wingdings" panose="05000000000000000000" pitchFamily="2" charset="2"/>
              </a:rPr>
              <a:t>waxes</a:t>
            </a:r>
            <a:r>
              <a:rPr lang="id-ID" dirty="0">
                <a:sym typeface="Wingdings" panose="05000000000000000000" pitchFamily="2" charset="2"/>
              </a:rPr>
              <a:t> </a:t>
            </a:r>
            <a:r>
              <a:rPr lang="id-ID" dirty="0" err="1">
                <a:sym typeface="Wingdings" panose="05000000000000000000" pitchFamily="2" charset="2"/>
              </a:rPr>
              <a:t>or</a:t>
            </a:r>
            <a:r>
              <a:rPr lang="id-ID" dirty="0">
                <a:sym typeface="Wingdings" panose="05000000000000000000" pitchFamily="2" charset="2"/>
              </a:rPr>
              <a:t> </a:t>
            </a:r>
            <a:r>
              <a:rPr lang="id-ID" dirty="0" err="1">
                <a:sym typeface="Wingdings" panose="05000000000000000000" pitchFamily="2" charset="2"/>
              </a:rPr>
              <a:t>oils</a:t>
            </a:r>
            <a:r>
              <a:rPr lang="id-ID" dirty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8E2BF-831E-4155-8F1C-907D7F0C87D3}"/>
              </a:ext>
            </a:extLst>
          </p:cNvPr>
          <p:cNvSpPr txBox="1"/>
          <p:nvPr/>
        </p:nvSpPr>
        <p:spPr>
          <a:xfrm>
            <a:off x="4876800" y="630820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Breithbarth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  DOI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https://doi.org/10.1016/j.drugalcdep.2018.07.031</a:t>
            </a:r>
          </a:p>
        </p:txBody>
      </p:sp>
    </p:spTree>
    <p:extLst>
      <p:ext uri="{BB962C8B-B14F-4D97-AF65-F5344CB8AC3E}">
        <p14:creationId xmlns:p14="http://schemas.microsoft.com/office/powerpoint/2010/main" val="48640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E129-A74B-4DCA-9A29-035CA1B3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Vaping</a:t>
            </a:r>
            <a:r>
              <a:rPr lang="id-ID" dirty="0"/>
              <a:t> </a:t>
            </a:r>
            <a:r>
              <a:rPr lang="id-ID" dirty="0" err="1"/>
              <a:t>Drugs</a:t>
            </a:r>
            <a:r>
              <a:rPr lang="id-ID" dirty="0"/>
              <a:t> (2)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BE1313-2D1C-47B7-BA17-0727532E6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81" t="21754" r="17037" b="12201"/>
          <a:stretch/>
        </p:blipFill>
        <p:spPr>
          <a:xfrm>
            <a:off x="1248228" y="1320800"/>
            <a:ext cx="9550401" cy="5466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078FD-AF62-4A1A-9715-5652A34BB94E}"/>
              </a:ext>
            </a:extLst>
          </p:cNvPr>
          <p:cNvSpPr txBox="1"/>
          <p:nvPr/>
        </p:nvSpPr>
        <p:spPr>
          <a:xfrm>
            <a:off x="3275012" y="6481168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Blundell, M; Dargan, P; &amp; Wood, D, 2017  doi: 10.1093/qjmed/hcx178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0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D6AC-EA54-4DC9-9E2A-1A045E3C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20"/>
            <a:ext cx="10515600" cy="1325563"/>
          </a:xfrm>
        </p:spPr>
        <p:txBody>
          <a:bodyPr/>
          <a:lstStyle/>
          <a:p>
            <a:r>
              <a:rPr lang="id-ID"/>
              <a:t>Vaping Drugs (3)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03891A-7BA4-47A2-9BDA-5BBA1F20C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04" t="17418" r="20992" b="6864"/>
          <a:stretch/>
        </p:blipFill>
        <p:spPr>
          <a:xfrm>
            <a:off x="2133600" y="1406816"/>
            <a:ext cx="7199086" cy="5288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BCEF1-33A3-4786-BBE6-CF8CBD50976F}"/>
              </a:ext>
            </a:extLst>
          </p:cNvPr>
          <p:cNvSpPr txBox="1"/>
          <p:nvPr/>
        </p:nvSpPr>
        <p:spPr>
          <a:xfrm>
            <a:off x="3347583" y="162536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Blundell, M; Dargan, P; &amp; Wood, D, 2017  doi: 10.1093/qjmed/hcx178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9946</TotalTime>
  <Words>792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Wingdings</vt:lpstr>
      <vt:lpstr>Office Theme</vt:lpstr>
      <vt:lpstr>Cooking 16x9</vt:lpstr>
      <vt:lpstr>The Potential Harm of Electronic Cigarette </vt:lpstr>
      <vt:lpstr>Disclosure</vt:lpstr>
      <vt:lpstr>The Evolution of E-Cigarette https://www.cdc.gov/tobacco/basic_information/e-cigarettes/pdfs/ecigarette-or-vaping-products-visual-dictionary-508.pdf </vt:lpstr>
      <vt:lpstr>Anatomy of E-Cigarette</vt:lpstr>
      <vt:lpstr>Modification of E-Cigarette</vt:lpstr>
      <vt:lpstr>Potential Harm</vt:lpstr>
      <vt:lpstr>Vaping Drugs?</vt:lpstr>
      <vt:lpstr>Vaping Drugs (2)</vt:lpstr>
      <vt:lpstr>Vaping Drugs (3)</vt:lpstr>
      <vt:lpstr>E-Cigs to consume THC/CBD</vt:lpstr>
      <vt:lpstr>EVALI : SIDE EFFECT OF VAPING DRUGS</vt:lpstr>
      <vt:lpstr>Indonesia situation of electronic cigarette</vt:lpstr>
      <vt:lpstr>Liquid E-Cigarette containing drugs in Indonesia</vt:lpstr>
      <vt:lpstr>4-CHLOROMETHCATHINONE (Clephedrone) / Blue Safir</vt:lpstr>
      <vt:lpstr>PowerPoint Presentation</vt:lpstr>
      <vt:lpstr> Synthetic Cannabinoid:  FUB-AMB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Potential Harm of Electronic Cigarette</dc:title>
  <dc:creator>hari nugroho</dc:creator>
  <cp:lastModifiedBy>hari nugroho</cp:lastModifiedBy>
  <cp:revision>33</cp:revision>
  <dcterms:created xsi:type="dcterms:W3CDTF">2021-05-12T12:28:42Z</dcterms:created>
  <dcterms:modified xsi:type="dcterms:W3CDTF">2021-05-19T11:39:34Z</dcterms:modified>
</cp:coreProperties>
</file>