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sldIdLst>
    <p:sldId id="256" r:id="rId3"/>
    <p:sldId id="268" r:id="rId4"/>
    <p:sldId id="297" r:id="rId5"/>
    <p:sldId id="298" r:id="rId6"/>
    <p:sldId id="296" r:id="rId7"/>
    <p:sldId id="295" r:id="rId8"/>
    <p:sldId id="299" r:id="rId9"/>
    <p:sldId id="294" r:id="rId10"/>
    <p:sldId id="292" r:id="rId11"/>
    <p:sldId id="293" r:id="rId12"/>
    <p:sldId id="303" r:id="rId13"/>
    <p:sldId id="291" r:id="rId14"/>
    <p:sldId id="290" r:id="rId15"/>
    <p:sldId id="289" r:id="rId16"/>
    <p:sldId id="286" r:id="rId17"/>
    <p:sldId id="315" r:id="rId18"/>
    <p:sldId id="311" r:id="rId19"/>
    <p:sldId id="312" r:id="rId20"/>
    <p:sldId id="313" r:id="rId21"/>
    <p:sldId id="314" r:id="rId22"/>
    <p:sldId id="288" r:id="rId23"/>
    <p:sldId id="300" r:id="rId24"/>
    <p:sldId id="301" r:id="rId25"/>
    <p:sldId id="316" r:id="rId26"/>
    <p:sldId id="310" r:id="rId27"/>
    <p:sldId id="304" r:id="rId28"/>
    <p:sldId id="317" r:id="rId29"/>
    <p:sldId id="318"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28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100" d="100"/>
          <a:sy n="100" d="100"/>
        </p:scale>
        <p:origin x="87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BDE1-31B0-44AC-BFA9-A13EB027B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27164F5-5C72-49C9-B3FC-83C071236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C9FD112-8887-44AC-8AE1-085B2B5DCCF5}"/>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5" name="Footer Placeholder 4">
            <a:extLst>
              <a:ext uri="{FF2B5EF4-FFF2-40B4-BE49-F238E27FC236}">
                <a16:creationId xmlns:a16="http://schemas.microsoft.com/office/drawing/2014/main" id="{A2E4E8B5-BB7D-4F27-9002-ADB9AF84727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D9B67E1-C5BD-40D7-9F4F-5B0FEF8939CD}"/>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324185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DF35-50B2-4510-B6FE-A888C7EFEE1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2AD5BDA-B152-4F9A-90DA-B40C5EA575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55E08EB-F073-4A21-863A-3C16A7B0F9AA}"/>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5" name="Footer Placeholder 4">
            <a:extLst>
              <a:ext uri="{FF2B5EF4-FFF2-40B4-BE49-F238E27FC236}">
                <a16:creationId xmlns:a16="http://schemas.microsoft.com/office/drawing/2014/main" id="{FA310469-DF8D-477D-B516-76FB7CEC27C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319E33E-86C4-4F6E-AE82-DDB598057CB5}"/>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209385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98ED-E3B4-4AEA-B74B-1BF70191B2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405402-A608-47D1-82A4-4AE0BB59F5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53B9480-AE96-4568-954A-11D557B6D617}"/>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5" name="Footer Placeholder 4">
            <a:extLst>
              <a:ext uri="{FF2B5EF4-FFF2-40B4-BE49-F238E27FC236}">
                <a16:creationId xmlns:a16="http://schemas.microsoft.com/office/drawing/2014/main" id="{0C057893-11EA-4AEC-A02E-C90EC52FD8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9BD9A5C-0BE6-43AB-A9EC-99D7B9D254FF}"/>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126151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149E0B7-51BE-4BE2-8218-DA66CB269D65}" type="slidenum">
              <a:rPr lang="en-GB" altLang="en-US"/>
              <a:pPr/>
              <a:t>‹#›</a:t>
            </a:fld>
            <a:endParaRPr lang="en-GB" altLang="en-US"/>
          </a:p>
        </p:txBody>
      </p:sp>
    </p:spTree>
    <p:extLst>
      <p:ext uri="{BB962C8B-B14F-4D97-AF65-F5344CB8AC3E}">
        <p14:creationId xmlns:p14="http://schemas.microsoft.com/office/powerpoint/2010/main" val="137057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066F4D1-0C54-469A-85E6-DFE652328541}" type="slidenum">
              <a:rPr lang="en-GB" altLang="en-US"/>
              <a:pPr/>
              <a:t>‹#›</a:t>
            </a:fld>
            <a:endParaRPr lang="en-GB" altLang="en-US"/>
          </a:p>
        </p:txBody>
      </p:sp>
    </p:spTree>
    <p:extLst>
      <p:ext uri="{BB962C8B-B14F-4D97-AF65-F5344CB8AC3E}">
        <p14:creationId xmlns:p14="http://schemas.microsoft.com/office/powerpoint/2010/main" val="39356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1747CD3-71DA-4BC6-A027-23B1DA9C2416}" type="slidenum">
              <a:rPr lang="en-GB" altLang="en-US"/>
              <a:pPr/>
              <a:t>‹#›</a:t>
            </a:fld>
            <a:endParaRPr lang="en-GB" altLang="en-US"/>
          </a:p>
        </p:txBody>
      </p:sp>
    </p:spTree>
    <p:extLst>
      <p:ext uri="{BB962C8B-B14F-4D97-AF65-F5344CB8AC3E}">
        <p14:creationId xmlns:p14="http://schemas.microsoft.com/office/powerpoint/2010/main" val="305944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071563"/>
            <a:ext cx="5384800"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071563"/>
            <a:ext cx="5384800"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20EB38B-2C4F-4D59-966A-F14FA11961D7}" type="slidenum">
              <a:rPr lang="en-GB" altLang="en-US"/>
              <a:pPr/>
              <a:t>‹#›</a:t>
            </a:fld>
            <a:endParaRPr lang="en-GB" altLang="en-US"/>
          </a:p>
        </p:txBody>
      </p:sp>
    </p:spTree>
    <p:extLst>
      <p:ext uri="{BB962C8B-B14F-4D97-AF65-F5344CB8AC3E}">
        <p14:creationId xmlns:p14="http://schemas.microsoft.com/office/powerpoint/2010/main" val="1115208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D49D4612-7DC2-4C75-B052-64EF7098B991}" type="slidenum">
              <a:rPr lang="en-GB" altLang="en-US"/>
              <a:pPr/>
              <a:t>‹#›</a:t>
            </a:fld>
            <a:endParaRPr lang="en-GB" altLang="en-US"/>
          </a:p>
        </p:txBody>
      </p:sp>
    </p:spTree>
    <p:extLst>
      <p:ext uri="{BB962C8B-B14F-4D97-AF65-F5344CB8AC3E}">
        <p14:creationId xmlns:p14="http://schemas.microsoft.com/office/powerpoint/2010/main" val="2429617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7A886289-AAA8-4E58-9AD5-C0206C29ED4E}" type="slidenum">
              <a:rPr lang="en-GB" altLang="en-US"/>
              <a:pPr/>
              <a:t>‹#›</a:t>
            </a:fld>
            <a:endParaRPr lang="en-GB" altLang="en-US"/>
          </a:p>
        </p:txBody>
      </p:sp>
    </p:spTree>
    <p:extLst>
      <p:ext uri="{BB962C8B-B14F-4D97-AF65-F5344CB8AC3E}">
        <p14:creationId xmlns:p14="http://schemas.microsoft.com/office/powerpoint/2010/main" val="41273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FB64F935-7633-418D-835B-E322F77AE936}" type="slidenum">
              <a:rPr lang="en-GB" altLang="en-US"/>
              <a:pPr/>
              <a:t>‹#›</a:t>
            </a:fld>
            <a:endParaRPr lang="en-GB" altLang="en-US"/>
          </a:p>
        </p:txBody>
      </p:sp>
    </p:spTree>
    <p:extLst>
      <p:ext uri="{BB962C8B-B14F-4D97-AF65-F5344CB8AC3E}">
        <p14:creationId xmlns:p14="http://schemas.microsoft.com/office/powerpoint/2010/main" val="2030805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EEDA107-E3FF-4CD6-B748-DA75B59D8B37}" type="slidenum">
              <a:rPr lang="en-GB" altLang="en-US"/>
              <a:pPr/>
              <a:t>‹#›</a:t>
            </a:fld>
            <a:endParaRPr lang="en-GB" altLang="en-US"/>
          </a:p>
        </p:txBody>
      </p:sp>
    </p:spTree>
    <p:extLst>
      <p:ext uri="{BB962C8B-B14F-4D97-AF65-F5344CB8AC3E}">
        <p14:creationId xmlns:p14="http://schemas.microsoft.com/office/powerpoint/2010/main" val="205342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C06B-F1C6-4F88-948E-79F691DAF90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CA64144-12D4-4270-8DE1-DC1F61FB5E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FA585A7-7C8F-4CAF-BC95-96140DC5B8FE}"/>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5" name="Footer Placeholder 4">
            <a:extLst>
              <a:ext uri="{FF2B5EF4-FFF2-40B4-BE49-F238E27FC236}">
                <a16:creationId xmlns:a16="http://schemas.microsoft.com/office/drawing/2014/main" id="{6B6A80BE-E709-414B-8484-9394EADA2F7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6E8F56E-8FC0-449A-A657-8025BDD6B921}"/>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4241545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FE5E19A-28ED-49D4-8C3C-39876142694E}" type="slidenum">
              <a:rPr lang="en-GB" altLang="en-US"/>
              <a:pPr/>
              <a:t>‹#›</a:t>
            </a:fld>
            <a:endParaRPr lang="en-GB" altLang="en-US"/>
          </a:p>
        </p:txBody>
      </p:sp>
    </p:spTree>
    <p:extLst>
      <p:ext uri="{BB962C8B-B14F-4D97-AF65-F5344CB8AC3E}">
        <p14:creationId xmlns:p14="http://schemas.microsoft.com/office/powerpoint/2010/main" val="993788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F7D981E-6D1B-4A05-A7DC-8DA9F8996504}" type="slidenum">
              <a:rPr lang="en-GB" altLang="en-US"/>
              <a:pPr/>
              <a:t>‹#›</a:t>
            </a:fld>
            <a:endParaRPr lang="en-GB" altLang="en-US"/>
          </a:p>
        </p:txBody>
      </p:sp>
    </p:spTree>
    <p:extLst>
      <p:ext uri="{BB962C8B-B14F-4D97-AF65-F5344CB8AC3E}">
        <p14:creationId xmlns:p14="http://schemas.microsoft.com/office/powerpoint/2010/main" val="1818566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
            <a:ext cx="2743200" cy="6126163"/>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1"/>
            <a:ext cx="8026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7DF6B14-5D2C-4CF0-903C-8CE303FDFCD2}" type="slidenum">
              <a:rPr lang="en-GB" altLang="en-US"/>
              <a:pPr/>
              <a:t>‹#›</a:t>
            </a:fld>
            <a:endParaRPr lang="en-GB" altLang="en-US"/>
          </a:p>
        </p:txBody>
      </p:sp>
    </p:spTree>
    <p:extLst>
      <p:ext uri="{BB962C8B-B14F-4D97-AF65-F5344CB8AC3E}">
        <p14:creationId xmlns:p14="http://schemas.microsoft.com/office/powerpoint/2010/main" val="2678337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57250"/>
          </a:xfrm>
        </p:spPr>
        <p:txBody>
          <a:bodyPr/>
          <a:lstStyle/>
          <a:p>
            <a:r>
              <a:rPr lang="en-US" smtClean="0"/>
              <a:t>Click to edit Master title style</a:t>
            </a:r>
            <a:endParaRPr lang="en-ZA"/>
          </a:p>
        </p:txBody>
      </p:sp>
      <p:sp>
        <p:nvSpPr>
          <p:cNvPr id="3" name="SmartArt Placeholder 2"/>
          <p:cNvSpPr>
            <a:spLocks noGrp="1"/>
          </p:cNvSpPr>
          <p:nvPr>
            <p:ph type="dgm" idx="1"/>
          </p:nvPr>
        </p:nvSpPr>
        <p:spPr>
          <a:xfrm>
            <a:off x="609600" y="1071563"/>
            <a:ext cx="10972800" cy="5054600"/>
          </a:xfrm>
        </p:spPr>
        <p:txBody>
          <a:bodyPr/>
          <a:lstStyle/>
          <a:p>
            <a:pPr lvl="0"/>
            <a:endParaRPr lang="en-ZA" noProof="0" smtClean="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EC872AB-ACC9-46B9-A117-2DA34B76D64E}" type="slidenum">
              <a:rPr lang="en-GB" altLang="en-US"/>
              <a:pPr/>
              <a:t>‹#›</a:t>
            </a:fld>
            <a:endParaRPr lang="en-GB" altLang="en-US"/>
          </a:p>
        </p:txBody>
      </p:sp>
    </p:spTree>
    <p:extLst>
      <p:ext uri="{BB962C8B-B14F-4D97-AF65-F5344CB8AC3E}">
        <p14:creationId xmlns:p14="http://schemas.microsoft.com/office/powerpoint/2010/main" val="1496528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
            <a:ext cx="10972800"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6ABCF89-1DC3-4E93-82F6-451D3FCD9D92}" type="slidenum">
              <a:rPr lang="en-GB" altLang="en-US"/>
              <a:pPr/>
              <a:t>‹#›</a:t>
            </a:fld>
            <a:endParaRPr lang="en-GB" altLang="en-US"/>
          </a:p>
        </p:txBody>
      </p:sp>
    </p:spTree>
    <p:extLst>
      <p:ext uri="{BB962C8B-B14F-4D97-AF65-F5344CB8AC3E}">
        <p14:creationId xmlns:p14="http://schemas.microsoft.com/office/powerpoint/2010/main" val="2433166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5725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09600" y="1071563"/>
            <a:ext cx="10972800" cy="5054600"/>
          </a:xfrm>
        </p:spPr>
        <p:txBody>
          <a:bodyPr/>
          <a:lstStyle/>
          <a:p>
            <a:pPr lvl="0"/>
            <a:endParaRPr lang="en-ZA" noProof="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470F56C-1503-4C10-BD08-753BA72D11BC}" type="slidenum">
              <a:rPr lang="en-GB" altLang="en-US"/>
              <a:pPr/>
              <a:t>‹#›</a:t>
            </a:fld>
            <a:endParaRPr lang="en-GB" altLang="en-US"/>
          </a:p>
        </p:txBody>
      </p:sp>
    </p:spTree>
    <p:extLst>
      <p:ext uri="{BB962C8B-B14F-4D97-AF65-F5344CB8AC3E}">
        <p14:creationId xmlns:p14="http://schemas.microsoft.com/office/powerpoint/2010/main" val="372188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5725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071563"/>
            <a:ext cx="5384800"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071563"/>
            <a:ext cx="5384800"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0AC8520-11F5-4EDA-98ED-BF500B57E0DA}" type="slidenum">
              <a:rPr lang="en-GB" altLang="en-US"/>
              <a:pPr/>
              <a:t>‹#›</a:t>
            </a:fld>
            <a:endParaRPr lang="en-GB" altLang="en-US"/>
          </a:p>
        </p:txBody>
      </p:sp>
    </p:spTree>
    <p:extLst>
      <p:ext uri="{BB962C8B-B14F-4D97-AF65-F5344CB8AC3E}">
        <p14:creationId xmlns:p14="http://schemas.microsoft.com/office/powerpoint/2010/main" val="210429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5EC8-8EAD-4FA8-AAE9-6AB325092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E2F1349-DF85-4CB0-9D0D-CA3D616F2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8DC2F3-D45B-4791-AEF1-05B0A64B5958}"/>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5" name="Footer Placeholder 4">
            <a:extLst>
              <a:ext uri="{FF2B5EF4-FFF2-40B4-BE49-F238E27FC236}">
                <a16:creationId xmlns:a16="http://schemas.microsoft.com/office/drawing/2014/main" id="{F586CA2D-819D-4570-8E4C-51BA3838CD1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42CC009-71E7-4824-8AFF-9A2AA40D7834}"/>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243493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56DB-4519-42D4-8205-E5CBEDD134E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701A4B6-A7C1-4474-8EB0-B4F7BEC8BB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2CABA27-EE0D-414F-8FDE-B5CA0A720B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79462E8-BC37-4669-A5EF-8D6F57317003}"/>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6" name="Footer Placeholder 5">
            <a:extLst>
              <a:ext uri="{FF2B5EF4-FFF2-40B4-BE49-F238E27FC236}">
                <a16:creationId xmlns:a16="http://schemas.microsoft.com/office/drawing/2014/main" id="{D073DBB5-C842-4C02-8F87-B2AC3918FCF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9896FD-4D67-4433-933D-79BA8E73E954}"/>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122024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9CED-1921-44DC-A54A-51D1111D63B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8FD5675-66C2-445E-9AF6-E74F807E1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EB12CD-C12D-4A9A-BEE6-8B89C9912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A2C92EC-F93D-4FB0-99FD-4ECE54119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6A632C-F1CC-42E4-92C4-A2A218A59B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4759C0F-3BF3-4E8C-B24E-479151D3A583}"/>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8" name="Footer Placeholder 7">
            <a:extLst>
              <a:ext uri="{FF2B5EF4-FFF2-40B4-BE49-F238E27FC236}">
                <a16:creationId xmlns:a16="http://schemas.microsoft.com/office/drawing/2014/main" id="{9331A42A-FF14-406D-B984-99B2AD00A74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07BF789-CE5A-4934-86EF-5C482A280190}"/>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30459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91B9-BEA8-4C49-95BF-0BDECCDAF5C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77E4CD0-806C-4438-9862-80EB4D1A30FF}"/>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4" name="Footer Placeholder 3">
            <a:extLst>
              <a:ext uri="{FF2B5EF4-FFF2-40B4-BE49-F238E27FC236}">
                <a16:creationId xmlns:a16="http://schemas.microsoft.com/office/drawing/2014/main" id="{93650187-97DC-4E7A-A60A-795FDCA7A40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E91A-E65A-4E47-A0A6-79DE55279548}"/>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241901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C6E00-DE15-41C7-973B-2C1106F1A5C4}"/>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3" name="Footer Placeholder 2">
            <a:extLst>
              <a:ext uri="{FF2B5EF4-FFF2-40B4-BE49-F238E27FC236}">
                <a16:creationId xmlns:a16="http://schemas.microsoft.com/office/drawing/2014/main" id="{B8FE8C24-A02B-4007-9DF3-F50C957F449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4E4EC6F-6CC9-4EA0-AD68-6AEA82CD8982}"/>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123894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6866-8B16-4A57-ACB1-3F532FB5C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F324B71-F23F-4090-AEEE-0CCD89900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FC5D396-82D1-4A8C-8B6C-95E6EAAD2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23EDC-9B24-4A6D-B42F-94C9AA757C35}"/>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6" name="Footer Placeholder 5">
            <a:extLst>
              <a:ext uri="{FF2B5EF4-FFF2-40B4-BE49-F238E27FC236}">
                <a16:creationId xmlns:a16="http://schemas.microsoft.com/office/drawing/2014/main" id="{429562BB-06A0-4C5E-B0F4-D52CF5A91A9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AADF9CE-DA12-4BAF-B328-78634CFF3108}"/>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74142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FF5B-FDE2-4997-95C4-C299D77AA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2529761-8C09-4784-9FA7-9798DC79C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6F7FD17-D51B-48D0-A0AD-FA154BEA4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C8E925-A93E-4816-8F7E-8DF90BD50DB9}"/>
              </a:ext>
            </a:extLst>
          </p:cNvPr>
          <p:cNvSpPr>
            <a:spLocks noGrp="1"/>
          </p:cNvSpPr>
          <p:nvPr>
            <p:ph type="dt" sz="half" idx="10"/>
          </p:nvPr>
        </p:nvSpPr>
        <p:spPr/>
        <p:txBody>
          <a:bodyPr/>
          <a:lstStyle/>
          <a:p>
            <a:fld id="{D72D66CC-6DEE-4533-8C56-58A541415CF2}" type="datetimeFigureOut">
              <a:rPr lang="en-ZA" smtClean="0"/>
              <a:t>2021/02/15</a:t>
            </a:fld>
            <a:endParaRPr lang="en-ZA"/>
          </a:p>
        </p:txBody>
      </p:sp>
      <p:sp>
        <p:nvSpPr>
          <p:cNvPr id="6" name="Footer Placeholder 5">
            <a:extLst>
              <a:ext uri="{FF2B5EF4-FFF2-40B4-BE49-F238E27FC236}">
                <a16:creationId xmlns:a16="http://schemas.microsoft.com/office/drawing/2014/main" id="{0B6345B3-5F4A-4059-9729-90D4DCEE16A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B9F3547-C7C9-42C0-A4DD-8D31E6516ECE}"/>
              </a:ext>
            </a:extLst>
          </p:cNvPr>
          <p:cNvSpPr>
            <a:spLocks noGrp="1"/>
          </p:cNvSpPr>
          <p:nvPr>
            <p:ph type="sldNum" sz="quarter" idx="12"/>
          </p:nvPr>
        </p:nvSpPr>
        <p:spPr/>
        <p:txBody>
          <a:bodyPr/>
          <a:lstStyle/>
          <a:p>
            <a:fld id="{C8256778-712E-4FD3-9BFC-B18FD7429CF2}" type="slidenum">
              <a:rPr lang="en-ZA" smtClean="0"/>
              <a:t>‹#›</a:t>
            </a:fld>
            <a:endParaRPr lang="en-ZA"/>
          </a:p>
        </p:txBody>
      </p:sp>
    </p:spTree>
    <p:extLst>
      <p:ext uri="{BB962C8B-B14F-4D97-AF65-F5344CB8AC3E}">
        <p14:creationId xmlns:p14="http://schemas.microsoft.com/office/powerpoint/2010/main" val="165518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676AF-C169-445A-86A2-6180C1FFD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732ECE5-E1CD-472E-8BD6-1FD1DC5F0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4845868-2520-45F9-A706-4A7F75CC2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D66CC-6DEE-4533-8C56-58A541415CF2}" type="datetimeFigureOut">
              <a:rPr lang="en-ZA" smtClean="0"/>
              <a:t>2021/02/15</a:t>
            </a:fld>
            <a:endParaRPr lang="en-ZA"/>
          </a:p>
        </p:txBody>
      </p:sp>
      <p:sp>
        <p:nvSpPr>
          <p:cNvPr id="5" name="Footer Placeholder 4">
            <a:extLst>
              <a:ext uri="{FF2B5EF4-FFF2-40B4-BE49-F238E27FC236}">
                <a16:creationId xmlns:a16="http://schemas.microsoft.com/office/drawing/2014/main" id="{A54927BE-7812-4A38-AD5E-683417C89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F0A9EEE-57B4-4BD5-AB4E-3BC05868D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56778-712E-4FD3-9BFC-B18FD7429CF2}" type="slidenum">
              <a:rPr lang="en-ZA" smtClean="0"/>
              <a:t>‹#›</a:t>
            </a:fld>
            <a:endParaRPr lang="en-ZA"/>
          </a:p>
        </p:txBody>
      </p:sp>
    </p:spTree>
    <p:extLst>
      <p:ext uri="{BB962C8B-B14F-4D97-AF65-F5344CB8AC3E}">
        <p14:creationId xmlns:p14="http://schemas.microsoft.com/office/powerpoint/2010/main" val="404125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op-strip.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up.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90500" y="6072188"/>
            <a:ext cx="28871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786564"/>
            <a:ext cx="12192000" cy="714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p:nvSpPr>
        <p:spPr>
          <a:xfrm>
            <a:off x="0" y="5929314"/>
            <a:ext cx="12192000" cy="142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30" name="Rectangle 2"/>
          <p:cNvSpPr>
            <a:spLocks noGrp="1" noChangeArrowheads="1"/>
          </p:cNvSpPr>
          <p:nvPr>
            <p:ph type="title"/>
          </p:nvPr>
        </p:nvSpPr>
        <p:spPr bwMode="auto">
          <a:xfrm>
            <a:off x="609600" y="0"/>
            <a:ext cx="10972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609600" y="1071563"/>
            <a:ext cx="10972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 name="Date Placeholder 3"/>
          <p:cNvSpPr>
            <a:spLocks noGrp="1"/>
          </p:cNvSpPr>
          <p:nvPr>
            <p:ph type="dt" sz="half" idx="2"/>
          </p:nvPr>
        </p:nvSpPr>
        <p:spPr>
          <a:xfrm>
            <a:off x="609600" y="6245225"/>
            <a:ext cx="2844800" cy="476250"/>
          </a:xfrm>
          <a:prstGeom prst="rect">
            <a:avLst/>
          </a:prstGeom>
        </p:spPr>
        <p:txBody>
          <a:bodyPr/>
          <a:lstStyle>
            <a:lvl1pPr>
              <a:defRPr>
                <a:latin typeface="Arial" charset="0"/>
              </a:defRPr>
            </a:lvl1pPr>
          </a:lstStyle>
          <a:p>
            <a:pPr>
              <a:defRPr/>
            </a:pPr>
            <a:endParaRPr lang="en-GB"/>
          </a:p>
        </p:txBody>
      </p:sp>
      <p:sp>
        <p:nvSpPr>
          <p:cNvPr id="9" name="Footer Placeholder 4"/>
          <p:cNvSpPr>
            <a:spLocks noGrp="1"/>
          </p:cNvSpPr>
          <p:nvPr>
            <p:ph type="ftr" sz="quarter" idx="3"/>
          </p:nvPr>
        </p:nvSpPr>
        <p:spPr>
          <a:xfrm>
            <a:off x="4165600" y="6245225"/>
            <a:ext cx="3860800" cy="476250"/>
          </a:xfrm>
          <a:prstGeom prst="rect">
            <a:avLst/>
          </a:prstGeom>
        </p:spPr>
        <p:txBody>
          <a:bodyPr/>
          <a:lstStyle>
            <a:lvl1pPr>
              <a:defRPr>
                <a:latin typeface="Arial" charset="0"/>
              </a:defRPr>
            </a:lvl1pPr>
          </a:lstStyle>
          <a:p>
            <a:pPr>
              <a:defRPr/>
            </a:pPr>
            <a:endParaRPr lang="en-GB"/>
          </a:p>
        </p:txBody>
      </p:sp>
      <p:sp>
        <p:nvSpPr>
          <p:cNvPr id="10" name="Slide Number Placeholder 5"/>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E6024F7-B12D-4C7E-A27C-B786675B6D0E}" type="slidenum">
              <a:rPr lang="en-GB" altLang="en-US"/>
              <a:pPr/>
              <a:t>‹#›</a:t>
            </a:fld>
            <a:endParaRPr lang="en-GB" altLang="en-US"/>
          </a:p>
        </p:txBody>
      </p:sp>
    </p:spTree>
    <p:extLst>
      <p:ext uri="{BB962C8B-B14F-4D97-AF65-F5344CB8AC3E}">
        <p14:creationId xmlns:p14="http://schemas.microsoft.com/office/powerpoint/2010/main" val="1725775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defRPr>
      </a:lvl2pPr>
      <a:lvl3pPr algn="ctr" rtl="0" eaLnBrk="0" fontAlgn="base" hangingPunct="0">
        <a:spcBef>
          <a:spcPct val="0"/>
        </a:spcBef>
        <a:spcAft>
          <a:spcPct val="0"/>
        </a:spcAft>
        <a:defRPr sz="4000">
          <a:solidFill>
            <a:schemeClr val="bg1"/>
          </a:solidFill>
          <a:latin typeface="Arial" charset="0"/>
        </a:defRPr>
      </a:lvl3pPr>
      <a:lvl4pPr algn="ctr" rtl="0" eaLnBrk="0" fontAlgn="base" hangingPunct="0">
        <a:spcBef>
          <a:spcPct val="0"/>
        </a:spcBef>
        <a:spcAft>
          <a:spcPct val="0"/>
        </a:spcAft>
        <a:defRPr sz="4000">
          <a:solidFill>
            <a:schemeClr val="bg1"/>
          </a:solidFill>
          <a:latin typeface="Arial" charset="0"/>
        </a:defRPr>
      </a:lvl4pPr>
      <a:lvl5pPr algn="ctr" rtl="0" eaLnBrk="0" fontAlgn="base" hangingPunct="0">
        <a:spcBef>
          <a:spcPct val="0"/>
        </a:spcBef>
        <a:spcAft>
          <a:spcPct val="0"/>
        </a:spcAft>
        <a:defRPr sz="4000">
          <a:solidFill>
            <a:schemeClr val="bg1"/>
          </a:solidFill>
          <a:latin typeface="Arial" charset="0"/>
        </a:defRPr>
      </a:lvl5pPr>
      <a:lvl6pPr marL="457200" algn="ctr" rtl="0" eaLnBrk="0" fontAlgn="base" hangingPunct="0">
        <a:spcBef>
          <a:spcPct val="0"/>
        </a:spcBef>
        <a:spcAft>
          <a:spcPct val="0"/>
        </a:spcAft>
        <a:defRPr sz="4000">
          <a:solidFill>
            <a:schemeClr val="bg1"/>
          </a:solidFill>
          <a:latin typeface="Arial" charset="0"/>
        </a:defRPr>
      </a:lvl6pPr>
      <a:lvl7pPr marL="914400" algn="ctr" rtl="0" eaLnBrk="0" fontAlgn="base" hangingPunct="0">
        <a:spcBef>
          <a:spcPct val="0"/>
        </a:spcBef>
        <a:spcAft>
          <a:spcPct val="0"/>
        </a:spcAft>
        <a:defRPr sz="4000">
          <a:solidFill>
            <a:schemeClr val="bg1"/>
          </a:solidFill>
          <a:latin typeface="Arial" charset="0"/>
        </a:defRPr>
      </a:lvl7pPr>
      <a:lvl8pPr marL="1371600" algn="ctr" rtl="0" eaLnBrk="0" fontAlgn="base" hangingPunct="0">
        <a:spcBef>
          <a:spcPct val="0"/>
        </a:spcBef>
        <a:spcAft>
          <a:spcPct val="0"/>
        </a:spcAft>
        <a:defRPr sz="4000">
          <a:solidFill>
            <a:schemeClr val="bg1"/>
          </a:solidFill>
          <a:latin typeface="Arial" charset="0"/>
        </a:defRPr>
      </a:lvl8pPr>
      <a:lvl9pPr marL="1828800" algn="ctr"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mailto:maraliese.jordaan@fortoxlab.co.za" TargetMode="External"/><Relationship Id="rId4" Type="http://schemas.openxmlformats.org/officeDocument/2006/relationships/hyperlink" Target="mailto:tim.laurens@fortoxlab.co.z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mailto:maraliese.jordaan@fortoxlab.co.za" TargetMode="External"/><Relationship Id="rId4" Type="http://schemas.openxmlformats.org/officeDocument/2006/relationships/hyperlink" Target="mailto:tim.laurens@fortoxlab.co.z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mailto:maraliese.jordaan@fortoxlab.co.za" TargetMode="External"/><Relationship Id="rId4" Type="http://schemas.openxmlformats.org/officeDocument/2006/relationships/hyperlink" Target="mailto:tim.laurens@fortoxlab.co.z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C21A-0552-472A-B01B-201D08A3992A}"/>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CEC2191C-089E-441C-9C43-41042FC88BDB}"/>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603F701A-FD94-4D01-9308-BF778A6D0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effectLst>
            <a:outerShdw blurRad="622300" dist="50800" dir="5400000" algn="ctr" rotWithShape="0">
              <a:srgbClr val="000000"/>
            </a:outerShdw>
          </a:effectLst>
        </p:spPr>
      </p:pic>
      <p:sp>
        <p:nvSpPr>
          <p:cNvPr id="6" name="TextBox 5">
            <a:extLst>
              <a:ext uri="{FF2B5EF4-FFF2-40B4-BE49-F238E27FC236}">
                <a16:creationId xmlns:a16="http://schemas.microsoft.com/office/drawing/2014/main" id="{0E13A584-67C8-4D1A-8CD8-1729FFAFFF2A}"/>
              </a:ext>
            </a:extLst>
          </p:cNvPr>
          <p:cNvSpPr txBox="1"/>
          <p:nvPr/>
        </p:nvSpPr>
        <p:spPr>
          <a:xfrm>
            <a:off x="9492792" y="6438507"/>
            <a:ext cx="2620651" cy="1655762"/>
          </a:xfrm>
          <a:prstGeom prst="rect">
            <a:avLst/>
          </a:prstGeom>
          <a:noFill/>
        </p:spPr>
        <p:txBody>
          <a:bodyPr wrap="square" rtlCol="0">
            <a:spAutoFit/>
          </a:bodyPr>
          <a:lstStyle/>
          <a:p>
            <a:endParaRPr lang="en-ZA" dirty="0"/>
          </a:p>
        </p:txBody>
      </p:sp>
      <p:sp>
        <p:nvSpPr>
          <p:cNvPr id="8" name="TextBox 7">
            <a:extLst>
              <a:ext uri="{FF2B5EF4-FFF2-40B4-BE49-F238E27FC236}">
                <a16:creationId xmlns:a16="http://schemas.microsoft.com/office/drawing/2014/main" id="{98EC7D89-9FC5-463B-918C-207644B82D1A}"/>
              </a:ext>
            </a:extLst>
          </p:cNvPr>
          <p:cNvSpPr txBox="1"/>
          <p:nvPr/>
        </p:nvSpPr>
        <p:spPr>
          <a:xfrm>
            <a:off x="406924" y="366440"/>
            <a:ext cx="11378152" cy="6063198"/>
          </a:xfrm>
          <a:prstGeom prst="rect">
            <a:avLst/>
          </a:prstGeom>
          <a:solidFill>
            <a:schemeClr val="bg1">
              <a:alpha val="70000"/>
            </a:schemeClr>
          </a:solidFill>
          <a:ln w="38100">
            <a:solidFill>
              <a:schemeClr val="accent1">
                <a:lumMod val="50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txBody>
          <a:bodyPr wrap="square" rtlCol="0">
            <a:spAutoFit/>
          </a:bodyPr>
          <a:lstStyle/>
          <a:p>
            <a:pPr algn="ctr"/>
            <a:r>
              <a:rPr lang="en-US" sz="4800" b="1" dirty="0"/>
              <a:t>Forensic testing for alcohol and drugs in relation to substance abuse detection and validation</a:t>
            </a:r>
          </a:p>
          <a:p>
            <a:endParaRPr lang="en-US" sz="2800" b="1" dirty="0"/>
          </a:p>
          <a:p>
            <a:r>
              <a:rPr lang="en-US" sz="2800" b="1" dirty="0"/>
              <a:t>     </a:t>
            </a:r>
            <a:r>
              <a:rPr lang="en-US" sz="2000" b="1" dirty="0"/>
              <a:t>Dr. Tim Laurens			</a:t>
            </a:r>
          </a:p>
          <a:p>
            <a:r>
              <a:rPr lang="en-US" sz="2000" b="1" dirty="0"/>
              <a:t>				</a:t>
            </a:r>
          </a:p>
          <a:p>
            <a:pPr algn="ctr"/>
            <a:endParaRPr lang="en-US" sz="4800" dirty="0"/>
          </a:p>
          <a:p>
            <a:r>
              <a:rPr lang="en-US" sz="2000" b="1" dirty="0"/>
              <a:t>       </a:t>
            </a:r>
          </a:p>
          <a:p>
            <a:r>
              <a:rPr lang="en-US" sz="2000" b="1" dirty="0"/>
              <a:t>       Ms. Maraliese Jordaan</a:t>
            </a:r>
          </a:p>
          <a:p>
            <a:pPr algn="ctr"/>
            <a:endParaRPr lang="en-US" sz="4000" dirty="0"/>
          </a:p>
          <a:p>
            <a:pPr algn="ctr"/>
            <a:endParaRPr lang="en-ZA" sz="4000" dirty="0"/>
          </a:p>
        </p:txBody>
      </p:sp>
      <p:pic>
        <p:nvPicPr>
          <p:cNvPr id="7" name="Picture 6">
            <a:extLst>
              <a:ext uri="{FF2B5EF4-FFF2-40B4-BE49-F238E27FC236}">
                <a16:creationId xmlns:a16="http://schemas.microsoft.com/office/drawing/2014/main" id="{42C584C7-DF4B-41FD-8EEC-3AC980A59D71}"/>
              </a:ext>
            </a:extLst>
          </p:cNvPr>
          <p:cNvPicPr>
            <a:picLocks noChangeAspect="1"/>
          </p:cNvPicPr>
          <p:nvPr/>
        </p:nvPicPr>
        <p:blipFill>
          <a:blip r:embed="rId3"/>
          <a:stretch>
            <a:fillRect/>
          </a:stretch>
        </p:blipFill>
        <p:spPr>
          <a:xfrm>
            <a:off x="8819514" y="4645221"/>
            <a:ext cx="2878043" cy="1409307"/>
          </a:xfrm>
          <a:prstGeom prst="rect">
            <a:avLst/>
          </a:prstGeom>
        </p:spPr>
      </p:pic>
      <p:sp>
        <p:nvSpPr>
          <p:cNvPr id="10" name="TextBox 9">
            <a:extLst>
              <a:ext uri="{FF2B5EF4-FFF2-40B4-BE49-F238E27FC236}">
                <a16:creationId xmlns:a16="http://schemas.microsoft.com/office/drawing/2014/main" id="{9D6B1D4C-1DA4-4F97-AA71-F711848079AF}"/>
              </a:ext>
            </a:extLst>
          </p:cNvPr>
          <p:cNvSpPr txBox="1"/>
          <p:nvPr/>
        </p:nvSpPr>
        <p:spPr>
          <a:xfrm>
            <a:off x="823277" y="3428197"/>
            <a:ext cx="3926523" cy="1292662"/>
          </a:xfrm>
          <a:prstGeom prst="rect">
            <a:avLst/>
          </a:prstGeom>
          <a:noFill/>
        </p:spPr>
        <p:txBody>
          <a:bodyPr wrap="square" rtlCol="0">
            <a:spAutoFit/>
          </a:bodyPr>
          <a:lstStyle/>
          <a:p>
            <a:r>
              <a:rPr lang="en-ZA" sz="1100" i="1" dirty="0"/>
              <a:t>BSc(Ed); BSc(Hons); MSc(Chem); MSc(Appl Tox); MPhil (Med </a:t>
            </a:r>
            <a:r>
              <a:rPr lang="en-ZA" sz="1100" i="1" dirty="0" smtClean="0"/>
              <a:t>Law), </a:t>
            </a:r>
            <a:r>
              <a:rPr lang="en-ZA" sz="1100" i="1" dirty="0"/>
              <a:t>PhD(Chem); PhD(Med Law)</a:t>
            </a:r>
            <a:endParaRPr lang="en-ZA" sz="1100" dirty="0"/>
          </a:p>
          <a:p>
            <a:endParaRPr lang="en-US" sz="1100" b="1" dirty="0">
              <a:solidFill>
                <a:schemeClr val="bg1">
                  <a:lumMod val="65000"/>
                </a:schemeClr>
              </a:solidFill>
            </a:endParaRPr>
          </a:p>
          <a:p>
            <a:r>
              <a:rPr lang="en-US" sz="1400" b="1" dirty="0">
                <a:solidFill>
                  <a:schemeClr val="bg1">
                    <a:lumMod val="50000"/>
                  </a:schemeClr>
                </a:solidFill>
              </a:rPr>
              <a:t>Forensic Toxicologist | Director</a:t>
            </a:r>
            <a:endParaRPr lang="en-ZA" sz="1400" dirty="0">
              <a:solidFill>
                <a:schemeClr val="bg1">
                  <a:lumMod val="50000"/>
                </a:schemeClr>
              </a:solidFill>
            </a:endParaRPr>
          </a:p>
          <a:p>
            <a:r>
              <a:rPr lang="en-US" sz="1400" dirty="0"/>
              <a:t>Tel: +27 (0) 82 673 9338</a:t>
            </a:r>
            <a:endParaRPr lang="en-ZA" sz="1400" dirty="0"/>
          </a:p>
          <a:p>
            <a:r>
              <a:rPr lang="en-US" sz="1400" dirty="0"/>
              <a:t>E-mail: </a:t>
            </a:r>
            <a:r>
              <a:rPr lang="en-ZA" sz="1400" dirty="0">
                <a:hlinkClick r:id="rId4"/>
              </a:rPr>
              <a:t>tim.laurens@fortoxlab.co.za</a:t>
            </a:r>
            <a:endParaRPr lang="en-ZA" sz="1400" dirty="0"/>
          </a:p>
        </p:txBody>
      </p:sp>
      <p:sp>
        <p:nvSpPr>
          <p:cNvPr id="11" name="TextBox 10">
            <a:extLst>
              <a:ext uri="{FF2B5EF4-FFF2-40B4-BE49-F238E27FC236}">
                <a16:creationId xmlns:a16="http://schemas.microsoft.com/office/drawing/2014/main" id="{E4070A7F-502B-472B-A880-8790D0B84D60}"/>
              </a:ext>
            </a:extLst>
          </p:cNvPr>
          <p:cNvSpPr txBox="1"/>
          <p:nvPr/>
        </p:nvSpPr>
        <p:spPr>
          <a:xfrm>
            <a:off x="823277" y="5083704"/>
            <a:ext cx="3393649" cy="1246495"/>
          </a:xfrm>
          <a:prstGeom prst="rect">
            <a:avLst/>
          </a:prstGeom>
          <a:noFill/>
        </p:spPr>
        <p:txBody>
          <a:bodyPr wrap="square" rtlCol="0">
            <a:spAutoFit/>
          </a:bodyPr>
          <a:lstStyle/>
          <a:p>
            <a:r>
              <a:rPr lang="en-ZA" sz="1100" i="1" dirty="0"/>
              <a:t>BSc(Phys); BSc(Hons)(Chem Path); MSc(Chem Path)</a:t>
            </a:r>
          </a:p>
          <a:p>
            <a:endParaRPr lang="en-US" sz="900" i="1" dirty="0"/>
          </a:p>
          <a:p>
            <a:endParaRPr lang="en-ZA" sz="1050" i="1" dirty="0"/>
          </a:p>
          <a:p>
            <a:r>
              <a:rPr lang="en-US" sz="1400" b="1" dirty="0">
                <a:solidFill>
                  <a:schemeClr val="bg1">
                    <a:lumMod val="50000"/>
                  </a:schemeClr>
                </a:solidFill>
              </a:rPr>
              <a:t>Laboratory Manager | Director</a:t>
            </a:r>
            <a:endParaRPr lang="en-ZA" sz="1400" b="1" dirty="0">
              <a:solidFill>
                <a:schemeClr val="bg1">
                  <a:lumMod val="50000"/>
                </a:schemeClr>
              </a:solidFill>
            </a:endParaRPr>
          </a:p>
          <a:p>
            <a:r>
              <a:rPr lang="en-US" sz="1400" dirty="0"/>
              <a:t>Tel: +27 (0) 83 324 6472</a:t>
            </a:r>
            <a:endParaRPr lang="en-ZA" sz="1400" dirty="0"/>
          </a:p>
          <a:p>
            <a:r>
              <a:rPr lang="en-US" sz="1400" dirty="0"/>
              <a:t>E-mail: </a:t>
            </a:r>
            <a:r>
              <a:rPr lang="en-US" sz="1400" dirty="0">
                <a:hlinkClick r:id="rId5"/>
              </a:rPr>
              <a:t>maraliese.jordaan@fortoxlab.co.za</a:t>
            </a:r>
            <a:endParaRPr lang="en-ZA" sz="1400" dirty="0"/>
          </a:p>
        </p:txBody>
      </p:sp>
    </p:spTree>
    <p:extLst>
      <p:ext uri="{BB962C8B-B14F-4D97-AF65-F5344CB8AC3E}">
        <p14:creationId xmlns:p14="http://schemas.microsoft.com/office/powerpoint/2010/main" val="362528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Matrix</a:t>
            </a:r>
            <a:endParaRPr lang="en-US" sz="3200" b="1" dirty="0">
              <a:solidFill>
                <a:schemeClr val="accent1">
                  <a:lumMod val="50000"/>
                </a:schemeClr>
              </a:solidFill>
            </a:endParaRPr>
          </a:p>
        </p:txBody>
      </p:sp>
      <p:sp>
        <p:nvSpPr>
          <p:cNvPr id="7" name="Rectangle 5"/>
          <p:cNvSpPr>
            <a:spLocks noChangeArrowheads="1"/>
          </p:cNvSpPr>
          <p:nvPr/>
        </p:nvSpPr>
        <p:spPr bwMode="auto">
          <a:xfrm>
            <a:off x="1524000" y="692150"/>
            <a:ext cx="91440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FontTx/>
              <a:buChar char="•"/>
            </a:pPr>
            <a:endParaRPr lang="en-US" altLang="en-US" sz="2800" b="1">
              <a:solidFill>
                <a:srgbClr val="003399"/>
              </a:solidFill>
            </a:endParaRPr>
          </a:p>
        </p:txBody>
      </p:sp>
      <p:sp>
        <p:nvSpPr>
          <p:cNvPr id="8" name="Rectangle 5"/>
          <p:cNvSpPr>
            <a:spLocks noChangeArrowheads="1"/>
          </p:cNvSpPr>
          <p:nvPr/>
        </p:nvSpPr>
        <p:spPr bwMode="auto">
          <a:xfrm>
            <a:off x="1676400" y="844550"/>
            <a:ext cx="91440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0" fontAlgn="base" latinLnBrk="0" hangingPunct="0">
              <a:lnSpc>
                <a:spcPct val="100000"/>
              </a:lnSpc>
              <a:spcBef>
                <a:spcPct val="20000"/>
              </a:spcBef>
              <a:spcAft>
                <a:spcPct val="0"/>
              </a:spcAft>
              <a:buClrTx/>
              <a:buSzTx/>
              <a:buFontTx/>
              <a:buChar char="•"/>
              <a:tabLst/>
              <a:defRPr/>
            </a:pPr>
            <a:endParaRPr kumimoji="0" lang="en-US" altLang="en-US" sz="2800" b="1" i="0" u="none" strike="noStrike" kern="0" cap="none" spc="0" normalizeH="0" baseline="0" noProof="0" smtClean="0">
              <a:ln>
                <a:noFill/>
              </a:ln>
              <a:solidFill>
                <a:srgbClr val="003399"/>
              </a:solidFill>
              <a:effectLst/>
              <a:uLnTx/>
              <a:uFillTx/>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1523603" y="584969"/>
            <a:ext cx="9144793" cy="5688061"/>
          </a:xfrm>
          <a:prstGeom prst="rect">
            <a:avLst/>
          </a:prstGeom>
        </p:spPr>
      </p:pic>
      <p:sp>
        <p:nvSpPr>
          <p:cNvPr id="9" name="Line 8"/>
          <p:cNvSpPr>
            <a:spLocks noChangeShapeType="1"/>
          </p:cNvSpPr>
          <p:nvPr/>
        </p:nvSpPr>
        <p:spPr bwMode="auto">
          <a:xfrm flipV="1">
            <a:off x="2927350" y="1125538"/>
            <a:ext cx="0" cy="482441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10" name="Text Box 9"/>
          <p:cNvSpPr txBox="1">
            <a:spLocks noChangeArrowheads="1"/>
          </p:cNvSpPr>
          <p:nvPr/>
        </p:nvSpPr>
        <p:spPr bwMode="auto">
          <a:xfrm>
            <a:off x="4008439" y="1052513"/>
            <a:ext cx="38877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endParaRPr lang="en-US" altLang="en-US">
              <a:solidFill>
                <a:srgbClr val="000000"/>
              </a:solidFill>
            </a:endParaRPr>
          </a:p>
        </p:txBody>
      </p:sp>
      <p:sp>
        <p:nvSpPr>
          <p:cNvPr id="11" name="Line 10"/>
          <p:cNvSpPr>
            <a:spLocks noChangeShapeType="1"/>
          </p:cNvSpPr>
          <p:nvPr/>
        </p:nvSpPr>
        <p:spPr bwMode="auto">
          <a:xfrm>
            <a:off x="2927350" y="5949950"/>
            <a:ext cx="5329238"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12" name="Text Box 11"/>
          <p:cNvSpPr txBox="1">
            <a:spLocks noChangeArrowheads="1"/>
          </p:cNvSpPr>
          <p:nvPr/>
        </p:nvSpPr>
        <p:spPr bwMode="auto">
          <a:xfrm>
            <a:off x="1919288" y="5734051"/>
            <a:ext cx="6477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0 h</a:t>
            </a:r>
            <a:endParaRPr lang="en-GB" altLang="en-US" b="1">
              <a:solidFill>
                <a:srgbClr val="000000"/>
              </a:solidFill>
            </a:endParaRPr>
          </a:p>
        </p:txBody>
      </p:sp>
      <p:sp>
        <p:nvSpPr>
          <p:cNvPr id="13" name="Text Box 13"/>
          <p:cNvSpPr txBox="1">
            <a:spLocks noChangeArrowheads="1"/>
          </p:cNvSpPr>
          <p:nvPr/>
        </p:nvSpPr>
        <p:spPr bwMode="auto">
          <a:xfrm>
            <a:off x="1992314" y="4797426"/>
            <a:ext cx="6492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6 h</a:t>
            </a:r>
            <a:endParaRPr lang="en-GB" altLang="en-US" b="1">
              <a:solidFill>
                <a:srgbClr val="000000"/>
              </a:solidFill>
            </a:endParaRPr>
          </a:p>
        </p:txBody>
      </p:sp>
      <p:sp>
        <p:nvSpPr>
          <p:cNvPr id="14" name="Rectangle 16"/>
          <p:cNvSpPr>
            <a:spLocks noChangeArrowheads="1"/>
          </p:cNvSpPr>
          <p:nvPr/>
        </p:nvSpPr>
        <p:spPr bwMode="auto">
          <a:xfrm>
            <a:off x="2927350" y="5661026"/>
            <a:ext cx="4464050" cy="288925"/>
          </a:xfrm>
          <a:prstGeom prst="rect">
            <a:avLst/>
          </a:prstGeom>
          <a:solidFill>
            <a:srgbClr val="FF0000">
              <a:alpha val="38039"/>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15" name="Rectangle 17"/>
          <p:cNvSpPr>
            <a:spLocks noChangeArrowheads="1"/>
          </p:cNvSpPr>
          <p:nvPr/>
        </p:nvSpPr>
        <p:spPr bwMode="auto">
          <a:xfrm>
            <a:off x="2927351" y="5445126"/>
            <a:ext cx="936625" cy="360363"/>
          </a:xfrm>
          <a:prstGeom prst="rect">
            <a:avLst/>
          </a:prstGeom>
          <a:solidFill>
            <a:srgbClr val="808000">
              <a:alpha val="34901"/>
            </a:srgbClr>
          </a:solidFill>
          <a:ln w="9525" algn="ctr">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16" name="Rectangle 18"/>
          <p:cNvSpPr>
            <a:spLocks noChangeArrowheads="1"/>
          </p:cNvSpPr>
          <p:nvPr/>
        </p:nvSpPr>
        <p:spPr bwMode="auto">
          <a:xfrm>
            <a:off x="3863975" y="3429000"/>
            <a:ext cx="935038" cy="2376488"/>
          </a:xfrm>
          <a:prstGeom prst="rect">
            <a:avLst/>
          </a:prstGeom>
          <a:solidFill>
            <a:srgbClr val="FFFF00">
              <a:alpha val="349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17" name="Rectangle 19"/>
          <p:cNvSpPr>
            <a:spLocks noChangeArrowheads="1"/>
          </p:cNvSpPr>
          <p:nvPr/>
        </p:nvSpPr>
        <p:spPr bwMode="auto">
          <a:xfrm>
            <a:off x="5664200" y="1773238"/>
            <a:ext cx="863600" cy="4032250"/>
          </a:xfrm>
          <a:prstGeom prst="rect">
            <a:avLst/>
          </a:prstGeom>
          <a:solidFill>
            <a:srgbClr val="0000FF">
              <a:alpha val="349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18" name="Text Box 20"/>
          <p:cNvSpPr txBox="1">
            <a:spLocks noChangeArrowheads="1"/>
          </p:cNvSpPr>
          <p:nvPr/>
        </p:nvSpPr>
        <p:spPr bwMode="auto">
          <a:xfrm>
            <a:off x="5664201" y="2420938"/>
            <a:ext cx="79216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Hair</a:t>
            </a:r>
            <a:endParaRPr lang="en-GB" altLang="en-US" b="1">
              <a:solidFill>
                <a:srgbClr val="000000"/>
              </a:solidFill>
            </a:endParaRPr>
          </a:p>
        </p:txBody>
      </p:sp>
      <p:sp>
        <p:nvSpPr>
          <p:cNvPr id="19" name="Text Box 21"/>
          <p:cNvSpPr txBox="1">
            <a:spLocks noChangeArrowheads="1"/>
          </p:cNvSpPr>
          <p:nvPr/>
        </p:nvSpPr>
        <p:spPr bwMode="auto">
          <a:xfrm>
            <a:off x="3863975" y="2997201"/>
            <a:ext cx="768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000000"/>
                </a:solidFill>
              </a:rPr>
              <a:t>Urine</a:t>
            </a:r>
            <a:endParaRPr lang="en-GB" altLang="en-US" b="1">
              <a:solidFill>
                <a:srgbClr val="000000"/>
              </a:solidFill>
            </a:endParaRPr>
          </a:p>
        </p:txBody>
      </p:sp>
      <p:sp>
        <p:nvSpPr>
          <p:cNvPr id="20" name="Rectangle 22"/>
          <p:cNvSpPr>
            <a:spLocks noChangeArrowheads="1"/>
          </p:cNvSpPr>
          <p:nvPr/>
        </p:nvSpPr>
        <p:spPr bwMode="auto">
          <a:xfrm>
            <a:off x="6527800" y="1773238"/>
            <a:ext cx="863600" cy="4032250"/>
          </a:xfrm>
          <a:prstGeom prst="rect">
            <a:avLst/>
          </a:prstGeom>
          <a:solidFill>
            <a:srgbClr val="FF6600">
              <a:alpha val="349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21" name="Text Box 23"/>
          <p:cNvSpPr txBox="1">
            <a:spLocks noChangeArrowheads="1"/>
          </p:cNvSpPr>
          <p:nvPr/>
        </p:nvSpPr>
        <p:spPr bwMode="auto">
          <a:xfrm>
            <a:off x="6167439" y="2420938"/>
            <a:ext cx="17287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Nails</a:t>
            </a:r>
            <a:endParaRPr lang="en-GB" altLang="en-US" b="1">
              <a:solidFill>
                <a:srgbClr val="000000"/>
              </a:solidFill>
            </a:endParaRPr>
          </a:p>
        </p:txBody>
      </p:sp>
      <p:sp>
        <p:nvSpPr>
          <p:cNvPr id="22" name="Rectangle 24"/>
          <p:cNvSpPr>
            <a:spLocks noChangeArrowheads="1"/>
          </p:cNvSpPr>
          <p:nvPr/>
        </p:nvSpPr>
        <p:spPr bwMode="auto">
          <a:xfrm>
            <a:off x="4800600" y="3429000"/>
            <a:ext cx="863600" cy="2376488"/>
          </a:xfrm>
          <a:prstGeom prst="rect">
            <a:avLst/>
          </a:prstGeom>
          <a:solidFill>
            <a:srgbClr val="CC99FF">
              <a:alpha val="34901"/>
            </a:srgbClr>
          </a:solidFill>
          <a:ln w="9525"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23" name="Text Box 25"/>
          <p:cNvSpPr txBox="1">
            <a:spLocks noChangeArrowheads="1"/>
          </p:cNvSpPr>
          <p:nvPr/>
        </p:nvSpPr>
        <p:spPr bwMode="auto">
          <a:xfrm>
            <a:off x="4727575" y="2997201"/>
            <a:ext cx="10795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Sweat</a:t>
            </a:r>
            <a:endParaRPr lang="en-GB" altLang="en-US" b="1">
              <a:solidFill>
                <a:srgbClr val="000000"/>
              </a:solidFill>
            </a:endParaRPr>
          </a:p>
        </p:txBody>
      </p:sp>
      <p:sp>
        <p:nvSpPr>
          <p:cNvPr id="24" name="Line 26"/>
          <p:cNvSpPr>
            <a:spLocks noChangeShapeType="1"/>
          </p:cNvSpPr>
          <p:nvPr/>
        </p:nvSpPr>
        <p:spPr bwMode="auto">
          <a:xfrm flipV="1">
            <a:off x="6096000" y="1196976"/>
            <a:ext cx="0" cy="574675"/>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25" name="Line 27"/>
          <p:cNvSpPr>
            <a:spLocks noChangeShapeType="1"/>
          </p:cNvSpPr>
          <p:nvPr/>
        </p:nvSpPr>
        <p:spPr bwMode="auto">
          <a:xfrm flipV="1">
            <a:off x="6959600" y="1125539"/>
            <a:ext cx="0" cy="649287"/>
          </a:xfrm>
          <a:prstGeom prst="line">
            <a:avLst/>
          </a:prstGeom>
          <a:noFill/>
          <a:ln w="1016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26" name="Text Box 28"/>
          <p:cNvSpPr txBox="1">
            <a:spLocks noChangeArrowheads="1"/>
          </p:cNvSpPr>
          <p:nvPr/>
        </p:nvSpPr>
        <p:spPr bwMode="auto">
          <a:xfrm>
            <a:off x="1524001" y="3213101"/>
            <a:ext cx="126206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Weeks</a:t>
            </a:r>
            <a:endParaRPr lang="en-GB" altLang="en-US" b="1">
              <a:solidFill>
                <a:srgbClr val="000000"/>
              </a:solidFill>
            </a:endParaRPr>
          </a:p>
        </p:txBody>
      </p:sp>
      <p:sp>
        <p:nvSpPr>
          <p:cNvPr id="27" name="Text Box 29"/>
          <p:cNvSpPr txBox="1">
            <a:spLocks noChangeArrowheads="1"/>
          </p:cNvSpPr>
          <p:nvPr/>
        </p:nvSpPr>
        <p:spPr bwMode="auto">
          <a:xfrm>
            <a:off x="1524001" y="1557338"/>
            <a:ext cx="11525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Years</a:t>
            </a:r>
            <a:endParaRPr lang="en-GB" altLang="en-US" b="1">
              <a:solidFill>
                <a:srgbClr val="000000"/>
              </a:solidFill>
            </a:endParaRPr>
          </a:p>
        </p:txBody>
      </p:sp>
      <p:sp>
        <p:nvSpPr>
          <p:cNvPr id="28" name="Line 30"/>
          <p:cNvSpPr>
            <a:spLocks noChangeShapeType="1"/>
          </p:cNvSpPr>
          <p:nvPr/>
        </p:nvSpPr>
        <p:spPr bwMode="auto">
          <a:xfrm>
            <a:off x="2566988" y="1773238"/>
            <a:ext cx="431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29" name="Line 31"/>
          <p:cNvSpPr>
            <a:spLocks noChangeShapeType="1"/>
          </p:cNvSpPr>
          <p:nvPr/>
        </p:nvSpPr>
        <p:spPr bwMode="auto">
          <a:xfrm flipH="1">
            <a:off x="2566988" y="3429000"/>
            <a:ext cx="431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30" name="Line 32"/>
          <p:cNvSpPr>
            <a:spLocks noChangeShapeType="1"/>
          </p:cNvSpPr>
          <p:nvPr/>
        </p:nvSpPr>
        <p:spPr bwMode="auto">
          <a:xfrm flipH="1">
            <a:off x="2566988" y="5949950"/>
            <a:ext cx="431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31" name="Line 33"/>
          <p:cNvSpPr>
            <a:spLocks noChangeShapeType="1"/>
          </p:cNvSpPr>
          <p:nvPr/>
        </p:nvSpPr>
        <p:spPr bwMode="auto">
          <a:xfrm flipH="1">
            <a:off x="2566988" y="5013325"/>
            <a:ext cx="431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32" name="Line 34"/>
          <p:cNvSpPr>
            <a:spLocks noChangeShapeType="1"/>
          </p:cNvSpPr>
          <p:nvPr/>
        </p:nvSpPr>
        <p:spPr bwMode="auto">
          <a:xfrm flipH="1" flipV="1">
            <a:off x="6743701" y="5876925"/>
            <a:ext cx="1584325"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33" name="Line 35"/>
          <p:cNvSpPr>
            <a:spLocks noChangeShapeType="1"/>
          </p:cNvSpPr>
          <p:nvPr/>
        </p:nvSpPr>
        <p:spPr bwMode="auto">
          <a:xfrm flipH="1">
            <a:off x="9983788" y="2133600"/>
            <a:ext cx="0" cy="360045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34" name="Text Box 36"/>
          <p:cNvSpPr txBox="1">
            <a:spLocks noChangeArrowheads="1"/>
          </p:cNvSpPr>
          <p:nvPr/>
        </p:nvSpPr>
        <p:spPr bwMode="auto">
          <a:xfrm rot="16200000">
            <a:off x="9358313" y="3767138"/>
            <a:ext cx="17637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rPr>
              <a:t>Invasiveness</a:t>
            </a:r>
            <a:endParaRPr lang="en-GB" altLang="en-US" b="1">
              <a:solidFill>
                <a:srgbClr val="FF0000"/>
              </a:solidFill>
            </a:endParaRPr>
          </a:p>
        </p:txBody>
      </p:sp>
      <p:sp>
        <p:nvSpPr>
          <p:cNvPr id="35" name="Line 37"/>
          <p:cNvSpPr>
            <a:spLocks noChangeShapeType="1"/>
          </p:cNvSpPr>
          <p:nvPr/>
        </p:nvSpPr>
        <p:spPr bwMode="auto">
          <a:xfrm flipH="1">
            <a:off x="9120188" y="2133600"/>
            <a:ext cx="0" cy="3600450"/>
          </a:xfrm>
          <a:prstGeom prst="line">
            <a:avLst/>
          </a:prstGeom>
          <a:noFill/>
          <a:ln w="1016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a:solidFill>
                <a:srgbClr val="000000"/>
              </a:solidFill>
              <a:latin typeface="Arial" panose="020B0604020202020204" pitchFamily="34" charset="0"/>
            </a:endParaRPr>
          </a:p>
        </p:txBody>
      </p:sp>
      <p:sp>
        <p:nvSpPr>
          <p:cNvPr id="36" name="Text Box 38"/>
          <p:cNvSpPr txBox="1">
            <a:spLocks noChangeArrowheads="1"/>
          </p:cNvSpPr>
          <p:nvPr/>
        </p:nvSpPr>
        <p:spPr bwMode="auto">
          <a:xfrm rot="16200000">
            <a:off x="7397751" y="3568701"/>
            <a:ext cx="28082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3399"/>
                </a:solidFill>
              </a:rPr>
              <a:t>Indicator of Intoxication</a:t>
            </a:r>
            <a:endParaRPr lang="en-GB" altLang="en-US" b="1">
              <a:solidFill>
                <a:srgbClr val="003399"/>
              </a:solidFill>
            </a:endParaRPr>
          </a:p>
        </p:txBody>
      </p:sp>
      <p:sp>
        <p:nvSpPr>
          <p:cNvPr id="37" name="Rectangle 50"/>
          <p:cNvSpPr>
            <a:spLocks noChangeArrowheads="1"/>
          </p:cNvSpPr>
          <p:nvPr/>
        </p:nvSpPr>
        <p:spPr bwMode="auto">
          <a:xfrm>
            <a:off x="7391400" y="5661026"/>
            <a:ext cx="863600" cy="288925"/>
          </a:xfrm>
          <a:prstGeom prst="rect">
            <a:avLst/>
          </a:prstGeom>
          <a:solidFill>
            <a:srgbClr val="00FFFF">
              <a:alpha val="349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38" name="Text Box 51"/>
          <p:cNvSpPr txBox="1">
            <a:spLocks noChangeArrowheads="1"/>
          </p:cNvSpPr>
          <p:nvPr/>
        </p:nvSpPr>
        <p:spPr bwMode="auto">
          <a:xfrm>
            <a:off x="7391401" y="5300663"/>
            <a:ext cx="9366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Breath</a:t>
            </a:r>
            <a:endParaRPr lang="en-GB" altLang="en-US" b="1">
              <a:solidFill>
                <a:srgbClr val="000000"/>
              </a:solidFill>
            </a:endParaRPr>
          </a:p>
        </p:txBody>
      </p:sp>
      <p:sp>
        <p:nvSpPr>
          <p:cNvPr id="39" name="Rectangle 54"/>
          <p:cNvSpPr>
            <a:spLocks noChangeArrowheads="1"/>
          </p:cNvSpPr>
          <p:nvPr/>
        </p:nvSpPr>
        <p:spPr bwMode="auto">
          <a:xfrm>
            <a:off x="2927350" y="5661026"/>
            <a:ext cx="4464050" cy="288925"/>
          </a:xfrm>
          <a:prstGeom prst="rect">
            <a:avLst/>
          </a:prstGeom>
          <a:solidFill>
            <a:srgbClr val="FF0000">
              <a:alpha val="38039"/>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ZA" altLang="en-US">
              <a:solidFill>
                <a:srgbClr val="000000"/>
              </a:solidFill>
            </a:endParaRPr>
          </a:p>
        </p:txBody>
      </p:sp>
      <p:sp>
        <p:nvSpPr>
          <p:cNvPr id="40" name="Text Box 56"/>
          <p:cNvSpPr txBox="1">
            <a:spLocks noChangeArrowheads="1"/>
          </p:cNvSpPr>
          <p:nvPr/>
        </p:nvSpPr>
        <p:spPr bwMode="auto">
          <a:xfrm>
            <a:off x="2782888" y="5013326"/>
            <a:ext cx="122396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000000"/>
                </a:solidFill>
              </a:rPr>
              <a:t>Saliva</a:t>
            </a:r>
            <a:endParaRPr lang="en-GB" altLang="en-US" b="1">
              <a:solidFill>
                <a:srgbClr val="000000"/>
              </a:solidFill>
            </a:endParaRPr>
          </a:p>
        </p:txBody>
      </p:sp>
    </p:spTree>
    <p:extLst>
      <p:ext uri="{BB962C8B-B14F-4D97-AF65-F5344CB8AC3E}">
        <p14:creationId xmlns:p14="http://schemas.microsoft.com/office/powerpoint/2010/main" val="31204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7" grpId="0" animBg="1"/>
      <p:bldP spid="18" grpId="0"/>
      <p:bldP spid="19" grpId="0"/>
      <p:bldP spid="20" grpId="0" animBg="1"/>
      <p:bldP spid="21" grpId="0"/>
      <p:bldP spid="22" grpId="0" animBg="1"/>
      <p:bldP spid="23" grpId="0"/>
      <p:bldP spid="26" grpId="0"/>
      <p:bldP spid="27" grpId="0"/>
      <p:bldP spid="34" grpId="0"/>
      <p:bldP spid="36" grpId="0"/>
      <p:bldP spid="37" grpId="0" animBg="1"/>
      <p:bldP spid="38" grpId="0"/>
      <p:bldP spid="39"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Detection time</a:t>
            </a:r>
            <a:endParaRPr lang="en-US" sz="3200" b="1" dirty="0">
              <a:solidFill>
                <a:schemeClr val="accent1">
                  <a:lumMod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86962649"/>
              </p:ext>
            </p:extLst>
          </p:nvPr>
        </p:nvGraphicFramePr>
        <p:xfrm>
          <a:off x="819149" y="1223961"/>
          <a:ext cx="9801225" cy="4576768"/>
        </p:xfrm>
        <a:graphic>
          <a:graphicData uri="http://schemas.openxmlformats.org/drawingml/2006/table">
            <a:tbl>
              <a:tblPr firstRow="1" firstCol="1" bandRow="1"/>
              <a:tblGrid>
                <a:gridCol w="4032806">
                  <a:extLst>
                    <a:ext uri="{9D8B030D-6E8A-4147-A177-3AD203B41FA5}">
                      <a16:colId xmlns:a16="http://schemas.microsoft.com/office/drawing/2014/main" val="1364555327"/>
                    </a:ext>
                  </a:extLst>
                </a:gridCol>
                <a:gridCol w="2081514">
                  <a:extLst>
                    <a:ext uri="{9D8B030D-6E8A-4147-A177-3AD203B41FA5}">
                      <a16:colId xmlns:a16="http://schemas.microsoft.com/office/drawing/2014/main" val="749114813"/>
                    </a:ext>
                  </a:extLst>
                </a:gridCol>
                <a:gridCol w="3686905">
                  <a:extLst>
                    <a:ext uri="{9D8B030D-6E8A-4147-A177-3AD203B41FA5}">
                      <a16:colId xmlns:a16="http://schemas.microsoft.com/office/drawing/2014/main" val="3249951284"/>
                    </a:ext>
                  </a:extLst>
                </a:gridCol>
              </a:tblGrid>
              <a:tr h="572096">
                <a:tc>
                  <a:txBody>
                    <a:bodyPr/>
                    <a:lstStyle/>
                    <a:p>
                      <a:pPr algn="ctr">
                        <a:lnSpc>
                          <a:spcPct val="150000"/>
                        </a:lnSpc>
                        <a:spcAft>
                          <a:spcPts val="600"/>
                        </a:spcAft>
                      </a:pPr>
                      <a:r>
                        <a:rPr lang="en-GB"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Matrix</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Detection time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Comments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234786"/>
                  </a:ext>
                </a:extLst>
              </a:tr>
              <a:tr h="572096">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Blood and oral fluid</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 3 days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365669"/>
                  </a:ext>
                </a:extLst>
              </a:tr>
              <a:tr h="572096">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Breath alcohol</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Immediately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Similar to blood for ethanol detection</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090427"/>
                  </a:ext>
                </a:extLst>
              </a:tr>
              <a:tr h="572096">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Urine (most drugs)-single dose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1 - 3 days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Initial time-lag of typically 4 hours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051268"/>
                  </a:ext>
                </a:extLst>
              </a:tr>
              <a:tr h="572096">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Urine (most drugs)-multiple dose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1 - 5 days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Initial time-lag of typically 4 hours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047236"/>
                  </a:ext>
                </a:extLst>
              </a:tr>
              <a:tr h="572096">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Urine (cannabis)-multiple dose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 to 27 days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Initial time-lag of typically 4 hours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07869"/>
                  </a:ext>
                </a:extLst>
              </a:tr>
              <a:tr h="572096">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Sweat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 to 7 days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Initial time-lag of typically 2-8 hours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238445"/>
                  </a:ext>
                </a:extLst>
              </a:tr>
              <a:tr h="572096">
                <a:tc>
                  <a:txBody>
                    <a:bodyPr/>
                    <a:lstStyle/>
                    <a:p>
                      <a:pPr algn="just">
                        <a:lnSpc>
                          <a:spcPct val="150000"/>
                        </a:lnSpc>
                        <a:spcAft>
                          <a:spcPts val="600"/>
                        </a:spcAft>
                      </a:pPr>
                      <a:r>
                        <a:rPr lang="en-GB"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 to years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en-GB"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Initial time-lag of typically 3-5 days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309091"/>
                  </a:ext>
                </a:extLst>
              </a:tr>
            </a:tbl>
          </a:graphicData>
        </a:graphic>
      </p:graphicFrame>
      <p:sp>
        <p:nvSpPr>
          <p:cNvPr id="3" name="Rectangle 1"/>
          <p:cNvSpPr>
            <a:spLocks noChangeArrowheads="1"/>
          </p:cNvSpPr>
          <p:nvPr/>
        </p:nvSpPr>
        <p:spPr bwMode="auto">
          <a:xfrm>
            <a:off x="3246438" y="12239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anose="020B0604020202020204" pitchFamily="34" charset="0"/>
              </a:rPr>
              <a:t/>
            </a:r>
            <a:br>
              <a:rPr kumimoji="0" lang="en-ZA" altLang="en-US" sz="1800" b="0" i="0" u="none" strike="noStrike" cap="none" normalizeH="0" baseline="0" smtClean="0">
                <a:ln>
                  <a:noFill/>
                </a:ln>
                <a:solidFill>
                  <a:schemeClr val="tx1"/>
                </a:solidFill>
                <a:effectLst/>
                <a:latin typeface="Arial" panose="020B0604020202020204" pitchFamily="34" charset="0"/>
              </a:rPr>
            </a:b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2"/>
          <p:cNvSpPr>
            <a:spLocks noChangeArrowheads="1"/>
          </p:cNvSpPr>
          <p:nvPr/>
        </p:nvSpPr>
        <p:spPr bwMode="auto">
          <a:xfrm>
            <a:off x="3246438" y="1223963"/>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590529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Metabolism of Opiates</a:t>
            </a:r>
            <a:endParaRPr lang="en-US" sz="3200" b="1" dirty="0">
              <a:solidFill>
                <a:schemeClr val="accent1">
                  <a:lumMod val="50000"/>
                </a:schemeClr>
              </a:solidFill>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804863"/>
            <a:ext cx="79994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1744663" y="1001713"/>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CC0000"/>
                </a:solidFill>
              </a:rPr>
              <a:t>ILLEGAL</a:t>
            </a:r>
            <a:endParaRPr lang="en-GB" altLang="en-US" sz="2000" b="1">
              <a:solidFill>
                <a:srgbClr val="CC0000"/>
              </a:solidFill>
            </a:endParaRPr>
          </a:p>
        </p:txBody>
      </p:sp>
      <p:sp>
        <p:nvSpPr>
          <p:cNvPr id="8" name="Text Box 12"/>
          <p:cNvSpPr txBox="1">
            <a:spLocks noChangeArrowheads="1"/>
          </p:cNvSpPr>
          <p:nvPr/>
        </p:nvSpPr>
        <p:spPr bwMode="auto">
          <a:xfrm>
            <a:off x="7504113" y="1073150"/>
            <a:ext cx="259238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008080"/>
                </a:solidFill>
              </a:rPr>
              <a:t>LEGAL</a:t>
            </a:r>
          </a:p>
          <a:p>
            <a:pPr algn="ctr" eaLnBrk="1" hangingPunct="1">
              <a:spcBef>
                <a:spcPct val="50000"/>
              </a:spcBef>
            </a:pPr>
            <a:r>
              <a:rPr lang="en-US" altLang="en-US" b="1">
                <a:solidFill>
                  <a:srgbClr val="0033CC"/>
                </a:solidFill>
              </a:rPr>
              <a:t>Codus, Myprodol, Syndol etc</a:t>
            </a:r>
            <a:endParaRPr lang="en-GB" altLang="en-US" b="1">
              <a:solidFill>
                <a:srgbClr val="0033CC"/>
              </a:solidFill>
            </a:endParaRPr>
          </a:p>
        </p:txBody>
      </p:sp>
      <p:sp>
        <p:nvSpPr>
          <p:cNvPr id="9" name="Text Box 17"/>
          <p:cNvSpPr txBox="1">
            <a:spLocks noChangeArrowheads="1"/>
          </p:cNvSpPr>
          <p:nvPr/>
        </p:nvSpPr>
        <p:spPr bwMode="auto">
          <a:xfrm>
            <a:off x="1276350" y="5537200"/>
            <a:ext cx="183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FF0000"/>
                </a:solidFill>
              </a:rPr>
              <a:t>Opiate Class</a:t>
            </a:r>
            <a:endParaRPr lang="en-GB" altLang="en-US" sz="2000" b="1">
              <a:solidFill>
                <a:srgbClr val="FF0000"/>
              </a:solidFill>
            </a:endParaRPr>
          </a:p>
        </p:txBody>
      </p:sp>
      <p:sp>
        <p:nvSpPr>
          <p:cNvPr id="10" name="Line 18"/>
          <p:cNvSpPr>
            <a:spLocks noChangeShapeType="1"/>
          </p:cNvSpPr>
          <p:nvPr/>
        </p:nvSpPr>
        <p:spPr bwMode="auto">
          <a:xfrm flipV="1">
            <a:off x="2032000" y="4960938"/>
            <a:ext cx="360363" cy="50482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9770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3"/>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Metabolism of Cocaine</a:t>
            </a:r>
            <a:endParaRPr lang="en-US" sz="3200" b="1" dirty="0">
              <a:solidFill>
                <a:schemeClr val="accent1">
                  <a:lumMod val="50000"/>
                </a:schemeClr>
              </a:solidFill>
            </a:endParaRPr>
          </a:p>
        </p:txBody>
      </p:sp>
      <p:graphicFrame>
        <p:nvGraphicFramePr>
          <p:cNvPr id="6" name="Object 7"/>
          <p:cNvGraphicFramePr>
            <a:graphicFrameLocks noChangeAspect="1"/>
          </p:cNvGraphicFramePr>
          <p:nvPr>
            <p:ph idx="1"/>
            <p:extLst>
              <p:ext uri="{D42A27DB-BD31-4B8C-83A1-F6EECF244321}">
                <p14:modId xmlns:p14="http://schemas.microsoft.com/office/powerpoint/2010/main" val="3284167743"/>
              </p:ext>
            </p:extLst>
          </p:nvPr>
        </p:nvGraphicFramePr>
        <p:xfrm>
          <a:off x="3009900" y="1273175"/>
          <a:ext cx="5048250" cy="3563938"/>
        </p:xfrm>
        <a:graphic>
          <a:graphicData uri="http://schemas.openxmlformats.org/presentationml/2006/ole">
            <mc:AlternateContent xmlns:mc="http://schemas.openxmlformats.org/markup-compatibility/2006">
              <mc:Choice xmlns:v="urn:schemas-microsoft-com:vml" Requires="v">
                <p:oleObj spid="_x0000_s2118" name="ISIS/Draw Sketch" r:id="rId4" imgW="5048250" imgH="3190240" progId="ISISServer">
                  <p:embed/>
                </p:oleObj>
              </mc:Choice>
              <mc:Fallback>
                <p:oleObj name="ISIS/Draw Sketch" r:id="rId4" imgW="5048250" imgH="3190240" progId="ISISServer">
                  <p:embed/>
                  <p:pic>
                    <p:nvPicPr>
                      <p:cNvPr id="6554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1273175"/>
                        <a:ext cx="504825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4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Alcohol </a:t>
            </a:r>
            <a:endParaRPr lang="en-US" sz="3200" b="1" dirty="0">
              <a:solidFill>
                <a:schemeClr val="accent1">
                  <a:lumMod val="5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640047"/>
            <a:ext cx="7991475"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3"/>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Metabolism of Drugs</a:t>
            </a:r>
            <a:endParaRPr lang="en-US" sz="3200" b="1" dirty="0">
              <a:solidFill>
                <a:schemeClr val="accent1">
                  <a:lumMod val="50000"/>
                </a:schemeClr>
              </a:solidFill>
            </a:endParaRPr>
          </a:p>
        </p:txBody>
      </p:sp>
      <p:graphicFrame>
        <p:nvGraphicFramePr>
          <p:cNvPr id="17" name="Object 10"/>
          <p:cNvGraphicFramePr>
            <a:graphicFrameLocks noChangeAspect="1"/>
          </p:cNvGraphicFramePr>
          <p:nvPr>
            <p:ph idx="4294967295"/>
            <p:extLst>
              <p:ext uri="{D42A27DB-BD31-4B8C-83A1-F6EECF244321}">
                <p14:modId xmlns:p14="http://schemas.microsoft.com/office/powerpoint/2010/main" val="2131632960"/>
              </p:ext>
            </p:extLst>
          </p:nvPr>
        </p:nvGraphicFramePr>
        <p:xfrm>
          <a:off x="4094163" y="2295809"/>
          <a:ext cx="5153025" cy="3506788"/>
        </p:xfrm>
        <a:graphic>
          <a:graphicData uri="http://schemas.openxmlformats.org/presentationml/2006/ole">
            <mc:AlternateContent xmlns:mc="http://schemas.openxmlformats.org/markup-compatibility/2006">
              <mc:Choice xmlns:v="urn:schemas-microsoft-com:vml" Requires="v">
                <p:oleObj spid="_x0000_s1095" name="Bitmap Image" r:id="rId4" imgW="12676190" imgH="7725853" progId="Paint.Picture">
                  <p:embed/>
                </p:oleObj>
              </mc:Choice>
              <mc:Fallback>
                <p:oleObj name="Bitmap Image" r:id="rId4" imgW="12676190" imgH="7725853" progId="Paint.Picture">
                  <p:embed/>
                  <p:pic>
                    <p:nvPicPr>
                      <p:cNvPr id="10241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163" y="2295809"/>
                        <a:ext cx="5153025"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14"/>
          <p:cNvSpPr>
            <a:spLocks noChangeArrowheads="1"/>
          </p:cNvSpPr>
          <p:nvPr/>
        </p:nvSpPr>
        <p:spPr bwMode="auto">
          <a:xfrm>
            <a:off x="1746250" y="640047"/>
            <a:ext cx="2193925" cy="569912"/>
          </a:xfrm>
          <a:prstGeom prst="rect">
            <a:avLst/>
          </a:prstGeom>
          <a:noFill/>
          <a:ln w="50800"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ZA" sz="2800" b="1">
                <a:solidFill>
                  <a:srgbClr val="A00F04"/>
                </a:solidFill>
                <a:effectLst>
                  <a:outerShdw blurRad="38100" dist="38100" dir="2700000" algn="tl">
                    <a:srgbClr val="C0C0C0"/>
                  </a:outerShdw>
                </a:effectLst>
                <a:latin typeface="Arial" charset="0"/>
              </a:rPr>
              <a:t>Metabolism</a:t>
            </a:r>
            <a:endParaRPr lang="en-GB" sz="2800" b="1">
              <a:solidFill>
                <a:srgbClr val="A00F04"/>
              </a:solidFill>
              <a:effectLst>
                <a:outerShdw blurRad="38100" dist="38100" dir="2700000" algn="tl">
                  <a:srgbClr val="C0C0C0"/>
                </a:outerShdw>
              </a:effectLst>
              <a:latin typeface="Arial" charset="0"/>
            </a:endParaRPr>
          </a:p>
        </p:txBody>
      </p:sp>
      <p:sp>
        <p:nvSpPr>
          <p:cNvPr id="19" name="Rectangle 15"/>
          <p:cNvSpPr>
            <a:spLocks noChangeArrowheads="1"/>
          </p:cNvSpPr>
          <p:nvPr/>
        </p:nvSpPr>
        <p:spPr bwMode="auto">
          <a:xfrm>
            <a:off x="3302000" y="1309972"/>
            <a:ext cx="3773488" cy="508000"/>
          </a:xfrm>
          <a:prstGeom prst="rect">
            <a:avLst/>
          </a:prstGeom>
          <a:noFill/>
          <a:ln w="50800"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ZA" sz="2400" b="1">
                <a:solidFill>
                  <a:srgbClr val="A00F04"/>
                </a:solidFill>
                <a:effectLst>
                  <a:outerShdw blurRad="38100" dist="38100" dir="2700000" algn="tl">
                    <a:srgbClr val="C0C0C0"/>
                  </a:outerShdw>
                </a:effectLst>
                <a:latin typeface="Arial" charset="0"/>
              </a:rPr>
              <a:t>increase water solubility</a:t>
            </a:r>
            <a:endParaRPr lang="en-GB" sz="2400" b="1">
              <a:solidFill>
                <a:srgbClr val="A00F04"/>
              </a:solidFill>
              <a:effectLst>
                <a:outerShdw blurRad="38100" dist="38100" dir="2700000" algn="tl">
                  <a:srgbClr val="C0C0C0"/>
                </a:outerShdw>
              </a:effectLst>
              <a:latin typeface="Arial" charset="0"/>
            </a:endParaRPr>
          </a:p>
        </p:txBody>
      </p:sp>
      <p:sp>
        <p:nvSpPr>
          <p:cNvPr id="20" name="AutoShape 18"/>
          <p:cNvSpPr>
            <a:spLocks noChangeArrowheads="1"/>
          </p:cNvSpPr>
          <p:nvPr/>
        </p:nvSpPr>
        <p:spPr bwMode="auto">
          <a:xfrm rot="5400000">
            <a:off x="4310063" y="446371"/>
            <a:ext cx="431800" cy="11525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80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1" name="AutoShape 19"/>
          <p:cNvSpPr>
            <a:spLocks noChangeArrowheads="1"/>
          </p:cNvSpPr>
          <p:nvPr/>
        </p:nvSpPr>
        <p:spPr bwMode="auto">
          <a:xfrm rot="5400000">
            <a:off x="7478713" y="1094071"/>
            <a:ext cx="431800" cy="11525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80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2" name="Text Box 21"/>
          <p:cNvSpPr txBox="1">
            <a:spLocks noChangeArrowheads="1"/>
          </p:cNvSpPr>
          <p:nvPr/>
        </p:nvSpPr>
        <p:spPr bwMode="auto">
          <a:xfrm>
            <a:off x="2279650" y="3519772"/>
            <a:ext cx="1454150" cy="376237"/>
          </a:xfrm>
          <a:prstGeom prst="rect">
            <a:avLst/>
          </a:prstGeom>
          <a:noFill/>
          <a:ln w="9525"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ZA" altLang="en-US" b="1">
                <a:solidFill>
                  <a:schemeClr val="accent2"/>
                </a:solidFill>
              </a:rPr>
              <a:t>Hepatocyte</a:t>
            </a:r>
            <a:endParaRPr lang="en-GB" altLang="en-US" b="1">
              <a:solidFill>
                <a:schemeClr val="accent2"/>
              </a:solidFill>
            </a:endParaRPr>
          </a:p>
        </p:txBody>
      </p:sp>
      <p:sp>
        <p:nvSpPr>
          <p:cNvPr id="23" name="Line 22"/>
          <p:cNvSpPr>
            <a:spLocks noChangeShapeType="1"/>
          </p:cNvSpPr>
          <p:nvPr/>
        </p:nvSpPr>
        <p:spPr bwMode="auto">
          <a:xfrm>
            <a:off x="3054350" y="3948397"/>
            <a:ext cx="1255713" cy="242887"/>
          </a:xfrm>
          <a:prstGeom prst="line">
            <a:avLst/>
          </a:prstGeom>
          <a:noFill/>
          <a:ln w="50800">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 name="Text Box 17"/>
          <p:cNvSpPr txBox="1">
            <a:spLocks noChangeArrowheads="1"/>
          </p:cNvSpPr>
          <p:nvPr/>
        </p:nvSpPr>
        <p:spPr bwMode="auto">
          <a:xfrm>
            <a:off x="2581275" y="5631147"/>
            <a:ext cx="4968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Cytochrome P450 Enzymes CYP3A4, CYP2A6</a:t>
            </a:r>
            <a:endParaRPr lang="en-GB" altLang="en-US"/>
          </a:p>
        </p:txBody>
      </p:sp>
    </p:spTree>
    <p:extLst>
      <p:ext uri="{BB962C8B-B14F-4D97-AF65-F5344CB8AC3E}">
        <p14:creationId xmlns:p14="http://schemas.microsoft.com/office/powerpoint/2010/main" val="19638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lide(fromBottom)">
                                      <p:cBhvr>
                                        <p:cTn id="21" dur="500"/>
                                        <p:tgtEl>
                                          <p:spTgt spid="17"/>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lide(fromBottom)">
                                      <p:cBhvr>
                                        <p:cTn id="24" dur="500"/>
                                        <p:tgtEl>
                                          <p:spTgt spid="22"/>
                                        </p:tgtEl>
                                      </p:cBhvr>
                                    </p:animEffect>
                                  </p:childTnLst>
                                </p:cTn>
                              </p:par>
                              <p:par>
                                <p:cTn id="25" presetID="1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Bottom)">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Testing strategy</a:t>
            </a:r>
          </a:p>
        </p:txBody>
      </p:sp>
      <p:sp>
        <p:nvSpPr>
          <p:cNvPr id="6" name="Text Box 10"/>
          <p:cNvSpPr txBox="1">
            <a:spLocks noChangeArrowheads="1"/>
          </p:cNvSpPr>
          <p:nvPr/>
        </p:nvSpPr>
        <p:spPr bwMode="auto">
          <a:xfrm>
            <a:off x="1238250" y="866775"/>
            <a:ext cx="9144000" cy="523220"/>
          </a:xfrm>
          <a:prstGeom prst="rect">
            <a:avLst/>
          </a:prstGeom>
          <a:noFill/>
          <a:ln w="50800" algn="ctr">
            <a:solidFill>
              <a:srgbClr val="008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i="1" dirty="0">
                <a:solidFill>
                  <a:srgbClr val="009900"/>
                </a:solidFill>
                <a:effectLst>
                  <a:outerShdw blurRad="38100" dist="38100" dir="2700000" algn="tl">
                    <a:srgbClr val="C0C0C0"/>
                  </a:outerShdw>
                </a:effectLst>
                <a:latin typeface="Arial" charset="0"/>
              </a:rPr>
              <a:t>Screening / preliminary </a:t>
            </a:r>
            <a:r>
              <a:rPr lang="en-US" sz="2800" b="1" i="1" dirty="0" smtClean="0">
                <a:solidFill>
                  <a:srgbClr val="009900"/>
                </a:solidFill>
                <a:effectLst>
                  <a:outerShdw blurRad="38100" dist="38100" dir="2700000" algn="tl">
                    <a:srgbClr val="C0C0C0"/>
                  </a:outerShdw>
                </a:effectLst>
                <a:latin typeface="Arial" charset="0"/>
              </a:rPr>
              <a:t>test</a:t>
            </a:r>
            <a:endParaRPr lang="en-US" sz="2800" dirty="0">
              <a:solidFill>
                <a:srgbClr val="009900"/>
              </a:solidFill>
              <a:latin typeface="Arial" charset="0"/>
            </a:endParaRPr>
          </a:p>
        </p:txBody>
      </p:sp>
      <p:sp>
        <p:nvSpPr>
          <p:cNvPr id="7" name="Line 11"/>
          <p:cNvSpPr>
            <a:spLocks noChangeShapeType="1"/>
          </p:cNvSpPr>
          <p:nvPr/>
        </p:nvSpPr>
        <p:spPr bwMode="auto">
          <a:xfrm>
            <a:off x="5233988" y="1574800"/>
            <a:ext cx="0" cy="15113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8" name="Text Box 12"/>
          <p:cNvSpPr txBox="1">
            <a:spLocks noChangeArrowheads="1"/>
          </p:cNvSpPr>
          <p:nvPr/>
        </p:nvSpPr>
        <p:spPr bwMode="auto">
          <a:xfrm>
            <a:off x="5387975" y="2012622"/>
            <a:ext cx="4392613" cy="4667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FF0000"/>
                </a:solidFill>
              </a:rPr>
              <a:t>ALL “non-negative results”</a:t>
            </a:r>
            <a:endParaRPr lang="en-GB" altLang="en-US" sz="2400" b="1" dirty="0">
              <a:solidFill>
                <a:srgbClr val="FF0000"/>
              </a:solidFill>
            </a:endParaRPr>
          </a:p>
        </p:txBody>
      </p:sp>
      <p:sp>
        <p:nvSpPr>
          <p:cNvPr id="9" name="Text Box 13"/>
          <p:cNvSpPr txBox="1">
            <a:spLocks noChangeArrowheads="1"/>
          </p:cNvSpPr>
          <p:nvPr/>
        </p:nvSpPr>
        <p:spPr bwMode="auto">
          <a:xfrm>
            <a:off x="1238250" y="3270905"/>
            <a:ext cx="8893175" cy="2246769"/>
          </a:xfrm>
          <a:prstGeom prst="rect">
            <a:avLst/>
          </a:prstGeom>
          <a:noFill/>
          <a:ln w="50800" algn="ctr">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i="1" dirty="0">
                <a:solidFill>
                  <a:srgbClr val="0033CC"/>
                </a:solidFill>
                <a:effectLst>
                  <a:outerShdw blurRad="38100" dist="38100" dir="2700000" algn="tl">
                    <a:srgbClr val="C0C0C0"/>
                  </a:outerShdw>
                </a:effectLst>
                <a:latin typeface="Arial" charset="0"/>
              </a:rPr>
              <a:t>Confirmation</a:t>
            </a:r>
          </a:p>
          <a:p>
            <a:pPr>
              <a:buFontTx/>
              <a:buChar char="•"/>
              <a:defRPr/>
            </a:pPr>
            <a:r>
              <a:rPr lang="en-US" sz="2800" dirty="0">
                <a:solidFill>
                  <a:srgbClr val="0033CC"/>
                </a:solidFill>
                <a:latin typeface="Arial" charset="0"/>
              </a:rPr>
              <a:t> Specialized laboratory (GC-MS) </a:t>
            </a:r>
            <a:r>
              <a:rPr lang="en-US" sz="2800" dirty="0" smtClean="0">
                <a:solidFill>
                  <a:srgbClr val="0033CC"/>
                </a:solidFill>
                <a:latin typeface="Arial" charset="0"/>
              </a:rPr>
              <a:t>Forensic Toxicology Laboratory Pty Ltd</a:t>
            </a:r>
            <a:endParaRPr lang="en-US" sz="2800" dirty="0">
              <a:solidFill>
                <a:srgbClr val="0033CC"/>
              </a:solidFill>
              <a:latin typeface="Arial" charset="0"/>
            </a:endParaRPr>
          </a:p>
          <a:p>
            <a:pPr>
              <a:buFontTx/>
              <a:buChar char="•"/>
              <a:defRPr/>
            </a:pPr>
            <a:r>
              <a:rPr lang="en-US" sz="2800" dirty="0">
                <a:solidFill>
                  <a:srgbClr val="0033CC"/>
                </a:solidFill>
                <a:latin typeface="Arial" charset="0"/>
              </a:rPr>
              <a:t> </a:t>
            </a:r>
            <a:r>
              <a:rPr lang="en-US" sz="2800" b="1" dirty="0">
                <a:solidFill>
                  <a:srgbClr val="0033CC"/>
                </a:solidFill>
                <a:latin typeface="Arial" charset="0"/>
              </a:rPr>
              <a:t>Competent to provide evidence in a disciplinary        hearing or a Court of Law</a:t>
            </a:r>
            <a:endParaRPr lang="en-GB" sz="2800" b="1" dirty="0">
              <a:solidFill>
                <a:srgbClr val="0033CC"/>
              </a:solidFill>
              <a:latin typeface="Arial" charset="0"/>
            </a:endParaRPr>
          </a:p>
        </p:txBody>
      </p:sp>
    </p:spTree>
    <p:extLst>
      <p:ext uri="{BB962C8B-B14F-4D97-AF65-F5344CB8AC3E}">
        <p14:creationId xmlns:p14="http://schemas.microsoft.com/office/powerpoint/2010/main" val="18481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Sensitivity vs Specificity of a test</a:t>
            </a:r>
          </a:p>
        </p:txBody>
      </p:sp>
      <mc:AlternateContent xmlns:mc="http://schemas.openxmlformats.org/markup-compatibility/2006">
        <mc:Choice xmlns:a14="http://schemas.microsoft.com/office/drawing/2010/main" Requires="a14">
          <p:sp>
            <p:nvSpPr>
              <p:cNvPr id="2" name="TextBox 1"/>
              <p:cNvSpPr txBox="1"/>
              <p:nvPr/>
            </p:nvSpPr>
            <p:spPr>
              <a:xfrm>
                <a:off x="1971674" y="1847849"/>
                <a:ext cx="8267701" cy="529312"/>
              </a:xfrm>
              <a:prstGeom prst="rect">
                <a:avLst/>
              </a:prstGeom>
              <a:noFill/>
            </p:spPr>
            <p:txBody>
              <a:bodyPr wrap="square" rtlCol="0">
                <a:spAutoFit/>
              </a:bodyPr>
              <a:lstStyle/>
              <a:p>
                <a14:m>
                  <m:oMath xmlns:m="http://schemas.openxmlformats.org/officeDocument/2006/math">
                    <m:r>
                      <a:rPr lang="en-ZA" sz="2000" b="0" i="1" smtClean="0">
                        <a:latin typeface="Cambria Math" panose="02040503050406030204" pitchFamily="18" charset="0"/>
                      </a:rPr>
                      <m:t>𝑆𝑒𝑛𝑠𝑖𝑡𝑖𝑣𝑖𝑡𝑦</m:t>
                    </m:r>
                    <m:r>
                      <a:rPr lang="en-ZA" sz="2000" b="0" i="1" smtClean="0">
                        <a:latin typeface="Cambria Math" panose="02040503050406030204" pitchFamily="18" charset="0"/>
                      </a:rPr>
                      <m:t>= </m:t>
                    </m:r>
                    <m:f>
                      <m:fPr>
                        <m:ctrlPr>
                          <a:rPr lang="en-ZA" sz="2000" b="0" i="1" smtClean="0">
                            <a:latin typeface="Cambria Math" panose="02040503050406030204" pitchFamily="18" charset="0"/>
                          </a:rPr>
                        </m:ctrlPr>
                      </m:fPr>
                      <m:num>
                        <m:r>
                          <a:rPr lang="en-ZA" sz="2000" b="0" i="1" smtClean="0">
                            <a:latin typeface="Cambria Math" panose="02040503050406030204" pitchFamily="18" charset="0"/>
                          </a:rPr>
                          <m:t>𝑇𝑃</m:t>
                        </m:r>
                      </m:num>
                      <m:den>
                        <m:r>
                          <a:rPr lang="en-ZA" sz="2000" b="0" i="1" smtClean="0">
                            <a:latin typeface="Cambria Math" panose="02040503050406030204" pitchFamily="18" charset="0"/>
                          </a:rPr>
                          <m:t>𝑇𝑃</m:t>
                        </m:r>
                        <m:r>
                          <a:rPr lang="en-ZA" sz="2000" b="0" i="1" smtClean="0">
                            <a:latin typeface="Cambria Math" panose="02040503050406030204" pitchFamily="18" charset="0"/>
                          </a:rPr>
                          <m:t>+</m:t>
                        </m:r>
                        <m:r>
                          <a:rPr lang="en-ZA" sz="2000" b="0" i="1" smtClean="0">
                            <a:latin typeface="Cambria Math" panose="02040503050406030204" pitchFamily="18" charset="0"/>
                          </a:rPr>
                          <m:t>𝐹𝑃</m:t>
                        </m:r>
                      </m:den>
                    </m:f>
                  </m:oMath>
                </a14:m>
                <a:r>
                  <a:rPr lang="en-ZA" sz="2000" dirty="0" smtClean="0"/>
                  <a:t> = Rate of successful identification of true positives </a:t>
                </a:r>
                <a:endParaRPr lang="en-ZA" sz="2000" dirty="0"/>
              </a:p>
            </p:txBody>
          </p:sp>
        </mc:Choice>
        <mc:Fallback>
          <p:sp>
            <p:nvSpPr>
              <p:cNvPr id="2" name="TextBox 1"/>
              <p:cNvSpPr txBox="1">
                <a:spLocks noRot="1" noChangeAspect="1" noMove="1" noResize="1" noEditPoints="1" noAdjustHandles="1" noChangeArrowheads="1" noChangeShapeType="1" noTextEdit="1"/>
              </p:cNvSpPr>
              <p:nvPr/>
            </p:nvSpPr>
            <p:spPr>
              <a:xfrm>
                <a:off x="1971674" y="1847849"/>
                <a:ext cx="8267701" cy="529312"/>
              </a:xfrm>
              <a:prstGeom prst="rect">
                <a:avLst/>
              </a:prstGeom>
              <a:blipFill>
                <a:blip r:embed="rId3"/>
                <a:stretch>
                  <a:fillRect l="-295" b="-8046"/>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971674" y="2809874"/>
                <a:ext cx="8267701" cy="529312"/>
              </a:xfrm>
              <a:prstGeom prst="rect">
                <a:avLst/>
              </a:prstGeom>
              <a:noFill/>
            </p:spPr>
            <p:txBody>
              <a:bodyPr wrap="square" rtlCol="0">
                <a:spAutoFit/>
              </a:bodyPr>
              <a:lstStyle/>
              <a:p>
                <a14:m>
                  <m:oMath xmlns:m="http://schemas.openxmlformats.org/officeDocument/2006/math">
                    <m:r>
                      <a:rPr lang="en-ZA" sz="2000" b="0" i="1" smtClean="0">
                        <a:latin typeface="Cambria Math" panose="02040503050406030204" pitchFamily="18" charset="0"/>
                      </a:rPr>
                      <m:t>𝑆𝑝𝑒𝑐𝑖𝑓𝑖𝑐𝑖𝑡𝑦</m:t>
                    </m:r>
                    <m:r>
                      <a:rPr lang="en-ZA" sz="2000" b="0" i="1" smtClean="0">
                        <a:latin typeface="Cambria Math" panose="02040503050406030204" pitchFamily="18" charset="0"/>
                      </a:rPr>
                      <m:t>= </m:t>
                    </m:r>
                    <m:f>
                      <m:fPr>
                        <m:ctrlPr>
                          <a:rPr lang="en-ZA" sz="2000" b="0" i="1" smtClean="0">
                            <a:latin typeface="Cambria Math" panose="02040503050406030204" pitchFamily="18" charset="0"/>
                          </a:rPr>
                        </m:ctrlPr>
                      </m:fPr>
                      <m:num>
                        <m:r>
                          <a:rPr lang="en-ZA" sz="2000" b="0" i="1" smtClean="0">
                            <a:latin typeface="Cambria Math" panose="02040503050406030204" pitchFamily="18" charset="0"/>
                          </a:rPr>
                          <m:t>𝑇𝑁</m:t>
                        </m:r>
                      </m:num>
                      <m:den>
                        <m:r>
                          <a:rPr lang="en-ZA" sz="2000" b="0" i="1" smtClean="0">
                            <a:latin typeface="Cambria Math" panose="02040503050406030204" pitchFamily="18" charset="0"/>
                          </a:rPr>
                          <m:t>𝑇𝑁</m:t>
                        </m:r>
                        <m:r>
                          <a:rPr lang="en-ZA" sz="2000" b="0" i="1" smtClean="0">
                            <a:latin typeface="Cambria Math" panose="02040503050406030204" pitchFamily="18" charset="0"/>
                          </a:rPr>
                          <m:t>+</m:t>
                        </m:r>
                        <m:r>
                          <a:rPr lang="en-ZA" sz="2000" b="0" i="1" smtClean="0">
                            <a:latin typeface="Cambria Math" panose="02040503050406030204" pitchFamily="18" charset="0"/>
                          </a:rPr>
                          <m:t>𝐹𝑃</m:t>
                        </m:r>
                      </m:den>
                    </m:f>
                  </m:oMath>
                </a14:m>
                <a:r>
                  <a:rPr lang="en-ZA" sz="2000" dirty="0" smtClean="0"/>
                  <a:t> = Rate of successful identification of true negatives </a:t>
                </a:r>
                <a:endParaRPr lang="en-ZA" sz="2000" dirty="0"/>
              </a:p>
            </p:txBody>
          </p:sp>
        </mc:Choice>
        <mc:Fallback>
          <p:sp>
            <p:nvSpPr>
              <p:cNvPr id="6" name="TextBox 5"/>
              <p:cNvSpPr txBox="1">
                <a:spLocks noRot="1" noChangeAspect="1" noMove="1" noResize="1" noEditPoints="1" noAdjustHandles="1" noChangeArrowheads="1" noChangeShapeType="1" noTextEdit="1"/>
              </p:cNvSpPr>
              <p:nvPr/>
            </p:nvSpPr>
            <p:spPr>
              <a:xfrm>
                <a:off x="1971674" y="2809874"/>
                <a:ext cx="8267701" cy="529312"/>
              </a:xfrm>
              <a:prstGeom prst="rect">
                <a:avLst/>
              </a:prstGeom>
              <a:blipFill>
                <a:blip r:embed="rId4"/>
                <a:stretch>
                  <a:fillRect l="-295" b="-8046"/>
                </a:stretch>
              </a:blipFill>
            </p:spPr>
            <p:txBody>
              <a:bodyPr/>
              <a:lstStyle/>
              <a:p>
                <a:r>
                  <a:rPr lang="en-ZA">
                    <a:noFill/>
                  </a:rPr>
                  <a:t> </a:t>
                </a:r>
              </a:p>
            </p:txBody>
          </p:sp>
        </mc:Fallback>
      </mc:AlternateContent>
    </p:spTree>
    <p:extLst>
      <p:ext uri="{BB962C8B-B14F-4D97-AF65-F5344CB8AC3E}">
        <p14:creationId xmlns:p14="http://schemas.microsoft.com/office/powerpoint/2010/main" val="98190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Testing Techniques</a:t>
            </a:r>
          </a:p>
        </p:txBody>
      </p:sp>
      <p:sp>
        <p:nvSpPr>
          <p:cNvPr id="2" name="Rectangle 1"/>
          <p:cNvSpPr/>
          <p:nvPr/>
        </p:nvSpPr>
        <p:spPr>
          <a:xfrm>
            <a:off x="619124" y="952196"/>
            <a:ext cx="10296525" cy="646331"/>
          </a:xfrm>
          <a:prstGeom prst="rect">
            <a:avLst/>
          </a:prstGeom>
        </p:spPr>
        <p:txBody>
          <a:bodyPr wrap="square">
            <a:spAutoFit/>
          </a:bodyPr>
          <a:lstStyle/>
          <a:p>
            <a:r>
              <a:rPr lang="en-ZA" dirty="0">
                <a:latin typeface="Calibri" panose="020F0502020204030204" pitchFamily="34" charset="0"/>
                <a:ea typeface="Calibri" panose="020F0502020204030204" pitchFamily="34" charset="0"/>
                <a:cs typeface="Times New Roman" panose="02020603050405020304" pitchFamily="18" charset="0"/>
              </a:rPr>
              <a:t>Testing starts with the least expensive detection techniques – immunoassay screening tests with high sensitivity but not necessarily high specificity</a:t>
            </a:r>
            <a:endParaRPr lang="en-ZA" dirty="0"/>
          </a:p>
        </p:txBody>
      </p:sp>
      <p:sp>
        <p:nvSpPr>
          <p:cNvPr id="6" name="Rectangle 5"/>
          <p:cNvSpPr/>
          <p:nvPr/>
        </p:nvSpPr>
        <p:spPr>
          <a:xfrm>
            <a:off x="-304801" y="1768737"/>
            <a:ext cx="7371057" cy="388696"/>
          </a:xfrm>
          <a:prstGeom prst="rect">
            <a:avLst/>
          </a:prstGeom>
        </p:spPr>
        <p:txBody>
          <a:bodyPr wrap="none">
            <a:spAutoFit/>
          </a:bodyPr>
          <a:lstStyle/>
          <a:p>
            <a:pPr lvl="2">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Low specificity can cause false positive test results by </a:t>
            </a:r>
            <a:r>
              <a:rPr lang="en-ZA" dirty="0" smtClean="0">
                <a:latin typeface="Calibri" panose="020F0502020204030204" pitchFamily="34" charset="0"/>
                <a:ea typeface="Calibri" panose="020F0502020204030204" pitchFamily="34" charset="0"/>
                <a:cs typeface="Times New Roman" panose="02020603050405020304" pitchFamily="18" charset="0"/>
              </a:rPr>
              <a:t>non-drugs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04801" y="2304898"/>
            <a:ext cx="10720389" cy="685059"/>
          </a:xfrm>
          <a:prstGeom prst="rect">
            <a:avLst/>
          </a:prstGeom>
        </p:spPr>
        <p:txBody>
          <a:bodyPr wrap="square">
            <a:spAutoFit/>
          </a:bodyPr>
          <a:lstStyle/>
          <a:p>
            <a:pPr lvl="2">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Used routinely in </a:t>
            </a:r>
            <a:r>
              <a:rPr lang="en-ZA" dirty="0" smtClean="0">
                <a:latin typeface="Calibri" panose="020F0502020204030204" pitchFamily="34" charset="0"/>
                <a:ea typeface="Calibri" panose="020F0502020204030204" pitchFamily="34" charset="0"/>
                <a:cs typeface="Times New Roman" panose="02020603050405020304" pitchFamily="18" charset="0"/>
              </a:rPr>
              <a:t>settings </a:t>
            </a:r>
            <a:r>
              <a:rPr lang="en-ZA" dirty="0">
                <a:latin typeface="Calibri" panose="020F0502020204030204" pitchFamily="34" charset="0"/>
                <a:ea typeface="Calibri" panose="020F0502020204030204" pitchFamily="34" charset="0"/>
                <a:cs typeface="Times New Roman" panose="02020603050405020304" pitchFamily="18" charset="0"/>
              </a:rPr>
              <a:t>where the test result is used as additional information to complement the diagnostic regime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04801" y="3083277"/>
            <a:ext cx="10387014" cy="388696"/>
          </a:xfrm>
          <a:prstGeom prst="rect">
            <a:avLst/>
          </a:prstGeom>
        </p:spPr>
        <p:txBody>
          <a:bodyPr wrap="square">
            <a:spAutoFit/>
          </a:bodyPr>
          <a:lstStyle/>
          <a:p>
            <a:pPr lvl="2">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Preliminary test results </a:t>
            </a:r>
            <a:r>
              <a:rPr lang="en-ZA" dirty="0" smtClean="0">
                <a:latin typeface="Calibri" panose="020F0502020204030204" pitchFamily="34" charset="0"/>
                <a:ea typeface="Calibri" panose="020F0502020204030204" pitchFamily="34" charset="0"/>
                <a:cs typeface="Times New Roman" panose="02020603050405020304" pitchFamily="18" charset="0"/>
              </a:rPr>
              <a:t>MUST BE CONFIRMED before </a:t>
            </a:r>
            <a:r>
              <a:rPr lang="en-ZA" dirty="0">
                <a:latin typeface="Calibri" panose="020F0502020204030204" pitchFamily="34" charset="0"/>
                <a:ea typeface="Calibri" panose="020F0502020204030204" pitchFamily="34" charset="0"/>
                <a:cs typeface="Times New Roman" panose="02020603050405020304" pitchFamily="18" charset="0"/>
              </a:rPr>
              <a:t>decisive action in the criminal justice system</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04801" y="3655898"/>
            <a:ext cx="10544175" cy="685059"/>
          </a:xfrm>
          <a:prstGeom prst="rect">
            <a:avLst/>
          </a:prstGeom>
        </p:spPr>
        <p:txBody>
          <a:bodyPr wrap="square">
            <a:spAutoFit/>
          </a:bodyPr>
          <a:lstStyle/>
          <a:p>
            <a:pPr lvl="2">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Limited immune assay tests available – lab tests required for drugs, which cannot be tested for by immunoassay.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09684" y="4548426"/>
            <a:ext cx="5468292" cy="375552"/>
          </a:xfrm>
          <a:prstGeom prst="rect">
            <a:avLst/>
          </a:prstGeom>
        </p:spPr>
        <p:txBody>
          <a:bodyPr wrap="none">
            <a:spAutoFit/>
          </a:bodyPr>
          <a:lstStyle/>
          <a:p>
            <a:pPr lvl="1">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Confirmation testing – no subject to cross reactivity</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682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9427" y="27636"/>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SCREENING TEST</a:t>
            </a:r>
          </a:p>
        </p:txBody>
      </p:sp>
      <p:pic>
        <p:nvPicPr>
          <p:cNvPr id="7" name="Picture 2" descr="C:\Users\Andre\Documents\Bluetooth Exchange Folder\IMAGE_224.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4388" y="964922"/>
            <a:ext cx="5005931" cy="375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Andre\Documents\Bluetooth Exchange Folder\IMAGE_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747" y="964922"/>
            <a:ext cx="5007536" cy="375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317353" y="5248777"/>
            <a:ext cx="4680127" cy="461665"/>
          </a:xfrm>
          <a:prstGeom prst="rect">
            <a:avLst/>
          </a:prstGeom>
          <a:noFill/>
        </p:spPr>
        <p:txBody>
          <a:bodyPr wrap="none" rtlCol="0">
            <a:spAutoFit/>
          </a:bodyPr>
          <a:lstStyle/>
          <a:p>
            <a:r>
              <a:rPr lang="en-ZA" sz="2400" dirty="0" smtClean="0"/>
              <a:t>Sensitivity and Specificity ca 60-70%</a:t>
            </a:r>
            <a:endParaRPr lang="en-ZA" sz="2400" dirty="0"/>
          </a:p>
        </p:txBody>
      </p:sp>
    </p:spTree>
    <p:extLst>
      <p:ext uri="{BB962C8B-B14F-4D97-AF65-F5344CB8AC3E}">
        <p14:creationId xmlns:p14="http://schemas.microsoft.com/office/powerpoint/2010/main" val="24952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9427" y="44364"/>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INTRODUCTION</a:t>
            </a:r>
            <a:endParaRPr lang="en-US" sz="3200" b="1" dirty="0">
              <a:solidFill>
                <a:schemeClr val="accent1">
                  <a:lumMod val="50000"/>
                </a:schemeClr>
              </a:solidFill>
            </a:endParaRPr>
          </a:p>
        </p:txBody>
      </p:sp>
      <p:sp>
        <p:nvSpPr>
          <p:cNvPr id="8" name="TextBox 7"/>
          <p:cNvSpPr txBox="1"/>
          <p:nvPr/>
        </p:nvSpPr>
        <p:spPr>
          <a:xfrm>
            <a:off x="5456626" y="4259803"/>
            <a:ext cx="1297599" cy="400110"/>
          </a:xfrm>
          <a:prstGeom prst="rect">
            <a:avLst/>
          </a:prstGeom>
          <a:noFill/>
          <a:ln>
            <a:solidFill>
              <a:schemeClr val="tx1"/>
            </a:solidFill>
          </a:ln>
        </p:spPr>
        <p:txBody>
          <a:bodyPr wrap="none" rtlCol="0">
            <a:spAutoFit/>
          </a:bodyPr>
          <a:lstStyle/>
          <a:p>
            <a:r>
              <a:rPr lang="en-ZA" sz="2000" dirty="0"/>
              <a:t>Workplace</a:t>
            </a:r>
          </a:p>
        </p:txBody>
      </p:sp>
      <p:sp>
        <p:nvSpPr>
          <p:cNvPr id="9" name="TextBox 8"/>
          <p:cNvSpPr txBox="1"/>
          <p:nvPr/>
        </p:nvSpPr>
        <p:spPr>
          <a:xfrm>
            <a:off x="157766" y="1173482"/>
            <a:ext cx="976549" cy="400110"/>
          </a:xfrm>
          <a:prstGeom prst="rect">
            <a:avLst/>
          </a:prstGeom>
          <a:noFill/>
          <a:ln>
            <a:solidFill>
              <a:schemeClr val="tx1"/>
            </a:solidFill>
          </a:ln>
        </p:spPr>
        <p:txBody>
          <a:bodyPr wrap="none" rtlCol="0">
            <a:spAutoFit/>
          </a:bodyPr>
          <a:lstStyle/>
          <a:p>
            <a:r>
              <a:rPr lang="en-ZA" sz="2000" dirty="0"/>
              <a:t>Schools</a:t>
            </a:r>
          </a:p>
        </p:txBody>
      </p:sp>
      <p:sp>
        <p:nvSpPr>
          <p:cNvPr id="10" name="TextBox 9"/>
          <p:cNvSpPr txBox="1"/>
          <p:nvPr/>
        </p:nvSpPr>
        <p:spPr>
          <a:xfrm>
            <a:off x="4328765" y="1741860"/>
            <a:ext cx="6592061" cy="1323439"/>
          </a:xfrm>
          <a:prstGeom prst="rect">
            <a:avLst/>
          </a:prstGeom>
          <a:noFill/>
          <a:ln>
            <a:solidFill>
              <a:schemeClr val="tx1"/>
            </a:solidFill>
          </a:ln>
        </p:spPr>
        <p:txBody>
          <a:bodyPr wrap="none" rtlCol="0">
            <a:spAutoFit/>
          </a:bodyPr>
          <a:lstStyle/>
          <a:p>
            <a:r>
              <a:rPr lang="en-ZA" sz="2000" dirty="0"/>
              <a:t>Criminal law environment and sentencing recommendations, </a:t>
            </a:r>
          </a:p>
          <a:p>
            <a:pPr marL="742950" lvl="1" indent="-285750">
              <a:buFontTx/>
              <a:buChar char="-"/>
            </a:pPr>
            <a:r>
              <a:rPr lang="en-ZA" sz="2000" dirty="0"/>
              <a:t>Correctional addiction psychiatry</a:t>
            </a:r>
          </a:p>
          <a:p>
            <a:pPr marL="742950" lvl="1" indent="-285750">
              <a:buFontTx/>
              <a:buChar char="-"/>
            </a:pPr>
            <a:r>
              <a:rPr lang="en-ZA" sz="2000" dirty="0"/>
              <a:t>Treatment and rehabilitation</a:t>
            </a:r>
          </a:p>
          <a:p>
            <a:pPr marL="742950" lvl="1" indent="-285750">
              <a:buFontTx/>
              <a:buChar char="-"/>
            </a:pPr>
            <a:r>
              <a:rPr lang="en-ZA" sz="2000" dirty="0"/>
              <a:t>Non-incarceration correctional settings</a:t>
            </a:r>
          </a:p>
        </p:txBody>
      </p:sp>
      <p:sp>
        <p:nvSpPr>
          <p:cNvPr id="11" name="TextBox 10"/>
          <p:cNvSpPr txBox="1"/>
          <p:nvPr/>
        </p:nvSpPr>
        <p:spPr>
          <a:xfrm>
            <a:off x="178951" y="1741861"/>
            <a:ext cx="3831755" cy="1323439"/>
          </a:xfrm>
          <a:prstGeom prst="rect">
            <a:avLst/>
          </a:prstGeom>
          <a:noFill/>
          <a:ln>
            <a:solidFill>
              <a:schemeClr val="tx1"/>
            </a:solidFill>
          </a:ln>
        </p:spPr>
        <p:txBody>
          <a:bodyPr wrap="none" rtlCol="0">
            <a:spAutoFit/>
          </a:bodyPr>
          <a:lstStyle/>
          <a:p>
            <a:r>
              <a:rPr lang="en-ZA" sz="2000" dirty="0"/>
              <a:t>Civil matters and Family Law</a:t>
            </a:r>
          </a:p>
          <a:p>
            <a:pPr marL="742950" lvl="1" indent="-285750">
              <a:buFontTx/>
              <a:buChar char="-"/>
            </a:pPr>
            <a:r>
              <a:rPr lang="en-ZA" sz="2000" dirty="0"/>
              <a:t>Family and Matrimonial law</a:t>
            </a:r>
          </a:p>
          <a:p>
            <a:pPr marL="742950" lvl="1" indent="-285750">
              <a:buFontTx/>
              <a:buChar char="-"/>
            </a:pPr>
            <a:r>
              <a:rPr lang="en-ZA" sz="2000" dirty="0"/>
              <a:t>Personal injury</a:t>
            </a:r>
          </a:p>
          <a:p>
            <a:pPr marL="742950" lvl="1" indent="-285750">
              <a:buFontTx/>
              <a:buChar char="-"/>
            </a:pPr>
            <a:r>
              <a:rPr lang="en-ZA" sz="2000" dirty="0"/>
              <a:t>Disability</a:t>
            </a:r>
          </a:p>
        </p:txBody>
      </p:sp>
      <p:sp>
        <p:nvSpPr>
          <p:cNvPr id="12" name="TextBox 11"/>
          <p:cNvSpPr txBox="1"/>
          <p:nvPr/>
        </p:nvSpPr>
        <p:spPr>
          <a:xfrm>
            <a:off x="157766" y="3375700"/>
            <a:ext cx="11009177" cy="2554545"/>
          </a:xfrm>
          <a:prstGeom prst="rect">
            <a:avLst/>
          </a:prstGeom>
          <a:noFill/>
          <a:ln>
            <a:solidFill>
              <a:schemeClr val="tx1"/>
            </a:solidFill>
          </a:ln>
        </p:spPr>
        <p:txBody>
          <a:bodyPr wrap="square" rtlCol="0">
            <a:spAutoFit/>
          </a:bodyPr>
          <a:lstStyle/>
          <a:p>
            <a:pPr marL="285750" indent="-285750">
              <a:buFontTx/>
              <a:buChar char="-"/>
            </a:pPr>
            <a:r>
              <a:rPr lang="en-ZA" sz="2000" dirty="0" smtClean="0"/>
              <a:t>Administrative </a:t>
            </a:r>
            <a:r>
              <a:rPr lang="en-ZA" sz="2000" dirty="0"/>
              <a:t>Law environments</a:t>
            </a:r>
          </a:p>
          <a:p>
            <a:pPr marL="742950" lvl="1" indent="-285750">
              <a:buFontTx/>
              <a:buChar char="-"/>
            </a:pPr>
            <a:r>
              <a:rPr lang="en-ZA" sz="2000" dirty="0"/>
              <a:t>Administrative refers to expectations, due process procedures and practices of various regulatory bodies</a:t>
            </a:r>
          </a:p>
          <a:p>
            <a:pPr marL="742950" lvl="1" indent="-285750">
              <a:buFontTx/>
              <a:buChar char="-"/>
            </a:pPr>
            <a:r>
              <a:rPr lang="en-ZA" sz="2000" dirty="0"/>
              <a:t>Regulatory bodies:</a:t>
            </a:r>
          </a:p>
          <a:p>
            <a:pPr marL="1200150" lvl="2" indent="-285750">
              <a:buFontTx/>
              <a:buChar char="-"/>
            </a:pPr>
            <a:r>
              <a:rPr lang="en-ZA" sz="2000" dirty="0"/>
              <a:t>World anti doping association</a:t>
            </a:r>
          </a:p>
          <a:p>
            <a:pPr marL="1200150" lvl="2" indent="-285750">
              <a:buFontTx/>
              <a:buChar char="-"/>
            </a:pPr>
            <a:r>
              <a:rPr lang="en-ZA" sz="2000" dirty="0"/>
              <a:t>Professions</a:t>
            </a:r>
          </a:p>
          <a:p>
            <a:pPr marL="1200150" lvl="2" indent="-285750">
              <a:buFontTx/>
              <a:buChar char="-"/>
            </a:pPr>
            <a:r>
              <a:rPr lang="en-ZA" sz="2000" dirty="0"/>
              <a:t>Aviation industry</a:t>
            </a:r>
          </a:p>
          <a:p>
            <a:pPr marL="1200150" lvl="2" indent="-285750">
              <a:buFontTx/>
              <a:buChar char="-"/>
            </a:pPr>
            <a:r>
              <a:rPr lang="en-ZA" sz="2000" dirty="0"/>
              <a:t>Jokey clubs</a:t>
            </a:r>
          </a:p>
        </p:txBody>
      </p:sp>
      <p:sp>
        <p:nvSpPr>
          <p:cNvPr id="13" name="TextBox 12"/>
          <p:cNvSpPr txBox="1"/>
          <p:nvPr/>
        </p:nvSpPr>
        <p:spPr>
          <a:xfrm>
            <a:off x="2239461" y="665859"/>
            <a:ext cx="7149650" cy="400110"/>
          </a:xfrm>
          <a:prstGeom prst="rect">
            <a:avLst/>
          </a:prstGeom>
          <a:noFill/>
        </p:spPr>
        <p:txBody>
          <a:bodyPr wrap="none" rtlCol="0">
            <a:spAutoFit/>
          </a:bodyPr>
          <a:lstStyle/>
          <a:p>
            <a:r>
              <a:rPr lang="en-ZA" sz="2000" dirty="0" smtClean="0"/>
              <a:t>Substance abuse detection of prime importance in modern-day life</a:t>
            </a:r>
            <a:endParaRPr lang="en-ZA" sz="2000" dirty="0"/>
          </a:p>
        </p:txBody>
      </p:sp>
      <p:sp>
        <p:nvSpPr>
          <p:cNvPr id="14" name="Rounded Rectangle 13"/>
          <p:cNvSpPr/>
          <p:nvPr/>
        </p:nvSpPr>
        <p:spPr>
          <a:xfrm>
            <a:off x="9426" y="1065969"/>
            <a:ext cx="11096378" cy="2209246"/>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ounded Rectangle 14"/>
          <p:cNvSpPr/>
          <p:nvPr/>
        </p:nvSpPr>
        <p:spPr>
          <a:xfrm>
            <a:off x="0" y="3355235"/>
            <a:ext cx="11096378" cy="267409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p:cNvSpPr txBox="1"/>
          <p:nvPr/>
        </p:nvSpPr>
        <p:spPr>
          <a:xfrm>
            <a:off x="6515100" y="5345470"/>
            <a:ext cx="3939668" cy="584775"/>
          </a:xfrm>
          <a:prstGeom prst="rect">
            <a:avLst/>
          </a:prstGeom>
          <a:noFill/>
        </p:spPr>
        <p:txBody>
          <a:bodyPr wrap="none" rtlCol="0">
            <a:spAutoFit/>
          </a:bodyPr>
          <a:lstStyle/>
          <a:p>
            <a:r>
              <a:rPr lang="en-ZA" sz="3200" dirty="0" smtClean="0">
                <a:solidFill>
                  <a:srgbClr val="FF0000"/>
                </a:solidFill>
              </a:rPr>
              <a:t>COMPLIANCE TESTING</a:t>
            </a:r>
            <a:endParaRPr lang="en-ZA" sz="3200" dirty="0">
              <a:solidFill>
                <a:srgbClr val="FF0000"/>
              </a:solidFill>
            </a:endParaRPr>
          </a:p>
        </p:txBody>
      </p:sp>
      <p:sp>
        <p:nvSpPr>
          <p:cNvPr id="17" name="TextBox 16"/>
          <p:cNvSpPr txBox="1"/>
          <p:nvPr/>
        </p:nvSpPr>
        <p:spPr>
          <a:xfrm>
            <a:off x="6515100" y="1056600"/>
            <a:ext cx="3788345" cy="584775"/>
          </a:xfrm>
          <a:prstGeom prst="rect">
            <a:avLst/>
          </a:prstGeom>
          <a:noFill/>
        </p:spPr>
        <p:txBody>
          <a:bodyPr wrap="none" rtlCol="0">
            <a:spAutoFit/>
          </a:bodyPr>
          <a:lstStyle/>
          <a:p>
            <a:r>
              <a:rPr lang="en-ZA" sz="3200" dirty="0" smtClean="0">
                <a:solidFill>
                  <a:srgbClr val="0070C0"/>
                </a:solidFill>
              </a:rPr>
              <a:t>DIAGNOSTIC TESTING</a:t>
            </a:r>
            <a:endParaRPr lang="en-ZA" sz="3200" dirty="0">
              <a:solidFill>
                <a:srgbClr val="0070C0"/>
              </a:solidFill>
            </a:endParaRPr>
          </a:p>
        </p:txBody>
      </p:sp>
    </p:spTree>
    <p:extLst>
      <p:ext uri="{BB962C8B-B14F-4D97-AF65-F5344CB8AC3E}">
        <p14:creationId xmlns:p14="http://schemas.microsoft.com/office/powerpoint/2010/main" val="3989259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18162" y="27636"/>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CONFIRMATION TESTS</a:t>
            </a:r>
          </a:p>
        </p:txBody>
      </p:sp>
      <p:pic>
        <p:nvPicPr>
          <p:cNvPr id="6"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0393" y="1911168"/>
            <a:ext cx="4199821" cy="35180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a:xfrm>
            <a:off x="5253219" y="1883999"/>
            <a:ext cx="5310771" cy="3305175"/>
          </a:xfrm>
          <a:prstGeom prst="rect">
            <a:avLst/>
          </a:prstGeo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Line 7"/>
          <p:cNvSpPr>
            <a:spLocks noChangeShapeType="1"/>
          </p:cNvSpPr>
          <p:nvPr/>
        </p:nvSpPr>
        <p:spPr bwMode="auto">
          <a:xfrm flipH="1">
            <a:off x="3163296" y="2492375"/>
            <a:ext cx="329203"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1" name="Line 8"/>
          <p:cNvSpPr>
            <a:spLocks noChangeShapeType="1"/>
          </p:cNvSpPr>
          <p:nvPr/>
        </p:nvSpPr>
        <p:spPr bwMode="auto">
          <a:xfrm flipH="1">
            <a:off x="7034460" y="3301550"/>
            <a:ext cx="123338" cy="368659"/>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2" name="Line 9"/>
          <p:cNvSpPr>
            <a:spLocks noChangeShapeType="1"/>
          </p:cNvSpPr>
          <p:nvPr/>
        </p:nvSpPr>
        <p:spPr bwMode="auto">
          <a:xfrm flipH="1">
            <a:off x="7406767" y="4593830"/>
            <a:ext cx="617595" cy="315331"/>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3" name="Text Box 11"/>
          <p:cNvSpPr txBox="1">
            <a:spLocks noChangeArrowheads="1"/>
          </p:cNvSpPr>
          <p:nvPr/>
        </p:nvSpPr>
        <p:spPr bwMode="auto">
          <a:xfrm>
            <a:off x="3708784" y="2926816"/>
            <a:ext cx="57587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a:t>Morphine</a:t>
            </a:r>
            <a:endParaRPr lang="en-GB" altLang="en-US" sz="2000"/>
          </a:p>
        </p:txBody>
      </p:sp>
      <p:sp>
        <p:nvSpPr>
          <p:cNvPr id="14" name="Text Box 12"/>
          <p:cNvSpPr txBox="1">
            <a:spLocks noChangeArrowheads="1"/>
          </p:cNvSpPr>
          <p:nvPr/>
        </p:nvSpPr>
        <p:spPr bwMode="auto">
          <a:xfrm>
            <a:off x="7558964" y="3952489"/>
            <a:ext cx="1404471" cy="253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050" dirty="0"/>
              <a:t>6-Acytelmorphine</a:t>
            </a:r>
          </a:p>
        </p:txBody>
      </p:sp>
      <p:pic>
        <p:nvPicPr>
          <p:cNvPr id="1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533" y="4189774"/>
            <a:ext cx="841655" cy="4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143" y="2873053"/>
            <a:ext cx="631821" cy="4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035437" y="5539548"/>
            <a:ext cx="4507003" cy="461665"/>
          </a:xfrm>
          <a:prstGeom prst="rect">
            <a:avLst/>
          </a:prstGeom>
          <a:noFill/>
        </p:spPr>
        <p:txBody>
          <a:bodyPr wrap="none" rtlCol="0">
            <a:spAutoFit/>
          </a:bodyPr>
          <a:lstStyle/>
          <a:p>
            <a:r>
              <a:rPr lang="en-ZA" sz="2400" dirty="0" smtClean="0"/>
              <a:t>Sensitivity and Specificity ca 99,9%</a:t>
            </a:r>
            <a:endParaRPr lang="en-ZA" sz="2400" dirty="0"/>
          </a:p>
        </p:txBody>
      </p:sp>
    </p:spTree>
    <p:extLst>
      <p:ext uri="{BB962C8B-B14F-4D97-AF65-F5344CB8AC3E}">
        <p14:creationId xmlns:p14="http://schemas.microsoft.com/office/powerpoint/2010/main" val="1151292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MARKERS FOR DRUG USE</a:t>
            </a:r>
            <a:endParaRPr lang="en-US" sz="3200" b="1" dirty="0">
              <a:solidFill>
                <a:schemeClr val="accent1">
                  <a:lumMod val="50000"/>
                </a:schemeClr>
              </a:solidFill>
            </a:endParaRPr>
          </a:p>
        </p:txBody>
      </p:sp>
      <p:sp>
        <p:nvSpPr>
          <p:cNvPr id="2" name="TextBox 1"/>
          <p:cNvSpPr txBox="1"/>
          <p:nvPr/>
        </p:nvSpPr>
        <p:spPr>
          <a:xfrm>
            <a:off x="952500" y="2697811"/>
            <a:ext cx="6294031" cy="2739211"/>
          </a:xfrm>
          <a:prstGeom prst="rect">
            <a:avLst/>
          </a:prstGeom>
          <a:noFill/>
        </p:spPr>
        <p:txBody>
          <a:bodyPr wrap="none" rtlCol="0">
            <a:spAutoFit/>
          </a:bodyPr>
          <a:lstStyle/>
          <a:p>
            <a:r>
              <a:rPr lang="en-ZA" sz="2800" b="1" dirty="0" smtClean="0"/>
              <a:t>MARKERS OF EFFECT</a:t>
            </a:r>
            <a:endParaRPr lang="en-ZA" sz="2800" dirty="0" smtClean="0"/>
          </a:p>
          <a:p>
            <a:pPr marL="285750" indent="-285750">
              <a:buFontTx/>
              <a:buChar char="-"/>
            </a:pPr>
            <a:r>
              <a:rPr lang="en-ZA" dirty="0" smtClean="0"/>
              <a:t>Chronic exposure (long-term exposure)</a:t>
            </a:r>
          </a:p>
          <a:p>
            <a:pPr marL="285750" indent="-285750">
              <a:buFontTx/>
              <a:buChar char="-"/>
            </a:pPr>
            <a:r>
              <a:rPr lang="en-ZA" dirty="0" smtClean="0"/>
              <a:t>Liver enzyme induction</a:t>
            </a:r>
          </a:p>
          <a:p>
            <a:pPr marL="742950" lvl="1" indent="-285750">
              <a:buFontTx/>
              <a:buChar char="-"/>
            </a:pPr>
            <a:r>
              <a:rPr lang="en-ZA" dirty="0" smtClean="0"/>
              <a:t>Gamma-</a:t>
            </a:r>
            <a:r>
              <a:rPr lang="en-ZA" dirty="0" err="1" smtClean="0"/>
              <a:t>glutamyl</a:t>
            </a:r>
            <a:r>
              <a:rPr lang="en-ZA" dirty="0" smtClean="0"/>
              <a:t> transferase (GGT)</a:t>
            </a:r>
          </a:p>
          <a:p>
            <a:pPr marL="742950" lvl="1" indent="-285750">
              <a:buFontTx/>
              <a:buChar char="-"/>
            </a:pPr>
            <a:r>
              <a:rPr lang="en-ZA" dirty="0" smtClean="0"/>
              <a:t>Aspartate aminotransferase (AST)</a:t>
            </a:r>
          </a:p>
          <a:p>
            <a:pPr marL="742950" lvl="1" indent="-285750">
              <a:buFontTx/>
              <a:buChar char="-"/>
            </a:pPr>
            <a:r>
              <a:rPr lang="en-ZA" dirty="0" smtClean="0"/>
              <a:t>Alanine amino transferase (ALT)</a:t>
            </a:r>
          </a:p>
          <a:p>
            <a:pPr marL="742950" lvl="1" indent="-285750">
              <a:buFontTx/>
              <a:buChar char="-"/>
            </a:pPr>
            <a:r>
              <a:rPr lang="en-ZA" dirty="0" smtClean="0"/>
              <a:t>Carbohydrate-deficient transferrin (CDT)</a:t>
            </a:r>
          </a:p>
          <a:p>
            <a:pPr marL="285750" indent="-285750">
              <a:buFontTx/>
              <a:buChar char="-"/>
            </a:pPr>
            <a:r>
              <a:rPr lang="en-ZA" dirty="0" smtClean="0"/>
              <a:t>Haematology changes</a:t>
            </a:r>
          </a:p>
          <a:p>
            <a:pPr marL="742950" lvl="1" indent="-285750">
              <a:buFontTx/>
              <a:buChar char="-"/>
            </a:pPr>
            <a:r>
              <a:rPr lang="en-ZA" dirty="0" smtClean="0"/>
              <a:t>Macrocytic Anaemia: Mean red blood cell volume  (MCV)</a:t>
            </a:r>
            <a:endParaRPr lang="en-ZA" dirty="0"/>
          </a:p>
        </p:txBody>
      </p:sp>
      <p:sp>
        <p:nvSpPr>
          <p:cNvPr id="3" name="TextBox 2"/>
          <p:cNvSpPr txBox="1"/>
          <p:nvPr/>
        </p:nvSpPr>
        <p:spPr>
          <a:xfrm>
            <a:off x="1019175" y="1245995"/>
            <a:ext cx="5564793" cy="1292662"/>
          </a:xfrm>
          <a:prstGeom prst="rect">
            <a:avLst/>
          </a:prstGeom>
          <a:noFill/>
        </p:spPr>
        <p:txBody>
          <a:bodyPr wrap="none" rtlCol="0">
            <a:spAutoFit/>
          </a:bodyPr>
          <a:lstStyle/>
          <a:p>
            <a:r>
              <a:rPr lang="en-ZA" sz="2400" b="1" dirty="0" smtClean="0"/>
              <a:t>MARKERS OF EXPOSURE</a:t>
            </a:r>
          </a:p>
          <a:p>
            <a:pPr marL="285750" indent="-285750">
              <a:buFontTx/>
              <a:buChar char="-"/>
            </a:pPr>
            <a:r>
              <a:rPr lang="en-ZA" dirty="0" smtClean="0"/>
              <a:t>Drug parent compounds  (Blood, Oral fluid, Hair, Nails)</a:t>
            </a:r>
          </a:p>
          <a:p>
            <a:pPr marL="285750" indent="-285750">
              <a:buFontTx/>
              <a:buChar char="-"/>
            </a:pPr>
            <a:r>
              <a:rPr lang="en-ZA" dirty="0" smtClean="0"/>
              <a:t>Drug metabolites (Urine)</a:t>
            </a:r>
          </a:p>
          <a:p>
            <a:pPr marL="285750" indent="-285750">
              <a:buFontTx/>
              <a:buChar char="-"/>
            </a:pPr>
            <a:endParaRPr lang="en-ZA" dirty="0"/>
          </a:p>
        </p:txBody>
      </p:sp>
    </p:spTree>
    <p:extLst>
      <p:ext uri="{BB962C8B-B14F-4D97-AF65-F5344CB8AC3E}">
        <p14:creationId xmlns:p14="http://schemas.microsoft.com/office/powerpoint/2010/main" val="305028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MARKERS OF EXPOSURE (URINE)</a:t>
            </a:r>
            <a:endParaRPr lang="en-US" sz="3200" b="1" dirty="0">
              <a:solidFill>
                <a:schemeClr val="accent1">
                  <a:lumMod val="5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88" y="1814819"/>
            <a:ext cx="5367338" cy="303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34225" y="690395"/>
            <a:ext cx="1128835" cy="523220"/>
          </a:xfrm>
          <a:prstGeom prst="rect">
            <a:avLst/>
          </a:prstGeom>
          <a:noFill/>
        </p:spPr>
        <p:txBody>
          <a:bodyPr wrap="none" rtlCol="0">
            <a:spAutoFit/>
          </a:bodyPr>
          <a:lstStyle/>
          <a:p>
            <a:r>
              <a:rPr lang="en-ZA" sz="2800" b="1" dirty="0" smtClean="0"/>
              <a:t>URINE</a:t>
            </a:r>
            <a:endParaRPr lang="en-ZA" sz="28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909" y="1095375"/>
            <a:ext cx="39814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43175" y="1331855"/>
            <a:ext cx="1128835" cy="523220"/>
          </a:xfrm>
          <a:prstGeom prst="rect">
            <a:avLst/>
          </a:prstGeom>
          <a:noFill/>
        </p:spPr>
        <p:txBody>
          <a:bodyPr wrap="none" rtlCol="0">
            <a:spAutoFit/>
          </a:bodyPr>
          <a:lstStyle/>
          <a:p>
            <a:r>
              <a:rPr lang="en-ZA" sz="2800" b="1" dirty="0" smtClean="0"/>
              <a:t>URINE</a:t>
            </a:r>
            <a:endParaRPr lang="en-ZA" sz="2800" b="1" dirty="0"/>
          </a:p>
        </p:txBody>
      </p:sp>
    </p:spTree>
    <p:extLst>
      <p:ext uri="{BB962C8B-B14F-4D97-AF65-F5344CB8AC3E}">
        <p14:creationId xmlns:p14="http://schemas.microsoft.com/office/powerpoint/2010/main" val="4081589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MARKERS OF EXPOSURE (ORAL FLUID)</a:t>
            </a:r>
            <a:endParaRPr lang="en-US" sz="3200" b="1" dirty="0">
              <a:solidFill>
                <a:schemeClr val="accent1">
                  <a:lumMod val="50000"/>
                </a:schemeClr>
              </a:solidFill>
            </a:endParaRPr>
          </a:p>
        </p:txBody>
      </p:sp>
      <p:sp>
        <p:nvSpPr>
          <p:cNvPr id="7" name="TextBox 6"/>
          <p:cNvSpPr txBox="1"/>
          <p:nvPr/>
        </p:nvSpPr>
        <p:spPr>
          <a:xfrm>
            <a:off x="7791450" y="774137"/>
            <a:ext cx="1945597" cy="523220"/>
          </a:xfrm>
          <a:prstGeom prst="rect">
            <a:avLst/>
          </a:prstGeom>
          <a:noFill/>
        </p:spPr>
        <p:txBody>
          <a:bodyPr wrap="none" rtlCol="0">
            <a:spAutoFit/>
          </a:bodyPr>
          <a:lstStyle/>
          <a:p>
            <a:r>
              <a:rPr lang="en-ZA" sz="2800" b="1" dirty="0" smtClean="0"/>
              <a:t>ORAL FLUID</a:t>
            </a:r>
            <a:endParaRPr lang="en-ZA" sz="2800" b="1" dirty="0"/>
          </a:p>
        </p:txBody>
      </p:sp>
      <p:sp>
        <p:nvSpPr>
          <p:cNvPr id="9" name="TextBox 8"/>
          <p:cNvSpPr txBox="1"/>
          <p:nvPr/>
        </p:nvSpPr>
        <p:spPr>
          <a:xfrm>
            <a:off x="2543175" y="1331855"/>
            <a:ext cx="1945597" cy="523220"/>
          </a:xfrm>
          <a:prstGeom prst="rect">
            <a:avLst/>
          </a:prstGeom>
          <a:noFill/>
        </p:spPr>
        <p:txBody>
          <a:bodyPr wrap="none" rtlCol="0">
            <a:spAutoFit/>
          </a:bodyPr>
          <a:lstStyle/>
          <a:p>
            <a:r>
              <a:rPr lang="en-ZA" sz="2800" b="1" dirty="0" smtClean="0"/>
              <a:t>ORAL FLUID</a:t>
            </a:r>
            <a:endParaRPr lang="en-ZA" sz="2800" b="1" dirty="0"/>
          </a:p>
        </p:txBody>
      </p:sp>
      <p:graphicFrame>
        <p:nvGraphicFramePr>
          <p:cNvPr id="2" name="Table 1"/>
          <p:cNvGraphicFramePr>
            <a:graphicFrameLocks noGrp="1"/>
          </p:cNvGraphicFramePr>
          <p:nvPr>
            <p:extLst>
              <p:ext uri="{D42A27DB-BD31-4B8C-83A1-F6EECF244321}">
                <p14:modId xmlns:p14="http://schemas.microsoft.com/office/powerpoint/2010/main" val="3784751645"/>
              </p:ext>
            </p:extLst>
          </p:nvPr>
        </p:nvGraphicFramePr>
        <p:xfrm>
          <a:off x="248284" y="1982303"/>
          <a:ext cx="5847715" cy="2263140"/>
        </p:xfrm>
        <a:graphic>
          <a:graphicData uri="http://schemas.openxmlformats.org/drawingml/2006/table">
            <a:tbl>
              <a:tblPr firstRow="1" firstCol="1" bandRow="1"/>
              <a:tblGrid>
                <a:gridCol w="2773045">
                  <a:extLst>
                    <a:ext uri="{9D8B030D-6E8A-4147-A177-3AD203B41FA5}">
                      <a16:colId xmlns:a16="http://schemas.microsoft.com/office/drawing/2014/main" val="1585094643"/>
                    </a:ext>
                  </a:extLst>
                </a:gridCol>
                <a:gridCol w="3074670">
                  <a:extLst>
                    <a:ext uri="{9D8B030D-6E8A-4147-A177-3AD203B41FA5}">
                      <a16:colId xmlns:a16="http://schemas.microsoft.com/office/drawing/2014/main" val="2639132939"/>
                    </a:ext>
                  </a:extLst>
                </a:gridCol>
              </a:tblGrid>
              <a:tr h="0">
                <a:tc>
                  <a:txBody>
                    <a:bodyPr/>
                    <a:lstStyle/>
                    <a:p>
                      <a:pPr algn="ctr">
                        <a:lnSpc>
                          <a:spcPct val="150000"/>
                        </a:lnSpc>
                        <a:spcAft>
                          <a:spcPts val="0"/>
                        </a:spcAft>
                      </a:pPr>
                      <a:r>
                        <a:rPr lang="en-GB"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Drug class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Preliminary Cut-off concentration limit (ng/mL)</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398123"/>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Marijuana THC</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949578"/>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Cocaine/Benzoylecgonine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481489"/>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Hydrocodone/Hydromorphone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59184"/>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Oxycodone/Oxymorphone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118913"/>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6-Acetylmorphine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619196"/>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Phencyclidine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391292"/>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Amphetamines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648933"/>
                  </a:ext>
                </a:extLst>
              </a:tr>
              <a:tr h="0">
                <a:tc>
                  <a:txBody>
                    <a:bodyPr/>
                    <a:lstStyle/>
                    <a:p>
                      <a:pPr algn="l">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MDMA/MDA/MDEA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94768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27280598"/>
              </p:ext>
            </p:extLst>
          </p:nvPr>
        </p:nvGraphicFramePr>
        <p:xfrm>
          <a:off x="6344283" y="1352008"/>
          <a:ext cx="5127625" cy="4023360"/>
        </p:xfrm>
        <a:graphic>
          <a:graphicData uri="http://schemas.openxmlformats.org/drawingml/2006/table">
            <a:tbl>
              <a:tblPr firstRow="1" firstCol="1" bandRow="1"/>
              <a:tblGrid>
                <a:gridCol w="1527175">
                  <a:extLst>
                    <a:ext uri="{9D8B030D-6E8A-4147-A177-3AD203B41FA5}">
                      <a16:colId xmlns:a16="http://schemas.microsoft.com/office/drawing/2014/main" val="7535255"/>
                    </a:ext>
                  </a:extLst>
                </a:gridCol>
                <a:gridCol w="3600450">
                  <a:extLst>
                    <a:ext uri="{9D8B030D-6E8A-4147-A177-3AD203B41FA5}">
                      <a16:colId xmlns:a16="http://schemas.microsoft.com/office/drawing/2014/main" val="1185448169"/>
                    </a:ext>
                  </a:extLst>
                </a:gridCol>
              </a:tblGrid>
              <a:tr h="0">
                <a:tc>
                  <a:txBody>
                    <a:bodyPr/>
                    <a:lstStyle/>
                    <a:p>
                      <a:pPr algn="ctr">
                        <a:lnSpc>
                          <a:spcPct val="150000"/>
                        </a:lnSpc>
                        <a:spcAft>
                          <a:spcPts val="0"/>
                        </a:spcAft>
                      </a:pPr>
                      <a:r>
                        <a:rPr lang="en-GB"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Drug class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Preliminary cut-off concentration limit (ng/mL)</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970066"/>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THC</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753493"/>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Cocaine/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60701"/>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Benzoylecgonine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872139"/>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49034"/>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Morphine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747779"/>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Hydrocodone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994192"/>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Hydromorphone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05291"/>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Oxycodone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366271"/>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Oxymorphone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72570"/>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6-Acetylmorphine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769757"/>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Phencyclidine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637014"/>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Amphetamines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651458"/>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MDMA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746453"/>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MDA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602195"/>
                  </a:ext>
                </a:extLst>
              </a:tr>
              <a:tr h="0">
                <a:tc>
                  <a:txBody>
                    <a:bodyPr/>
                    <a:lstStyle/>
                    <a:p>
                      <a:pPr algn="just">
                        <a:lnSpc>
                          <a:spcPct val="150000"/>
                        </a:lnSpc>
                        <a:spcAft>
                          <a:spcPts val="600"/>
                        </a:spcAft>
                      </a:pPr>
                      <a:r>
                        <a:rPr lang="en-GB"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MDEA</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GB"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493607"/>
                  </a:ext>
                </a:extLst>
              </a:tr>
            </a:tbl>
          </a:graphicData>
        </a:graphic>
      </p:graphicFrame>
    </p:spTree>
    <p:extLst>
      <p:ext uri="{BB962C8B-B14F-4D97-AF65-F5344CB8AC3E}">
        <p14:creationId xmlns:p14="http://schemas.microsoft.com/office/powerpoint/2010/main" val="354061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Markers of effect for Alcohol</a:t>
            </a:r>
          </a:p>
        </p:txBody>
      </p:sp>
      <p:graphicFrame>
        <p:nvGraphicFramePr>
          <p:cNvPr id="2" name="Table 1"/>
          <p:cNvGraphicFramePr>
            <a:graphicFrameLocks noGrp="1"/>
          </p:cNvGraphicFramePr>
          <p:nvPr>
            <p:extLst>
              <p:ext uri="{D42A27DB-BD31-4B8C-83A1-F6EECF244321}">
                <p14:modId xmlns:p14="http://schemas.microsoft.com/office/powerpoint/2010/main" val="2989907950"/>
              </p:ext>
            </p:extLst>
          </p:nvPr>
        </p:nvGraphicFramePr>
        <p:xfrm>
          <a:off x="1755598" y="752475"/>
          <a:ext cx="8207551" cy="4331918"/>
        </p:xfrm>
        <a:graphic>
          <a:graphicData uri="http://schemas.openxmlformats.org/drawingml/2006/table">
            <a:tbl>
              <a:tblPr firstRow="1" firstCol="1" bandRow="1">
                <a:tableStyleId>{5C22544A-7EE6-4342-B048-85BDC9FD1C3A}</a:tableStyleId>
              </a:tblPr>
              <a:tblGrid>
                <a:gridCol w="2658290">
                  <a:extLst>
                    <a:ext uri="{9D8B030D-6E8A-4147-A177-3AD203B41FA5}">
                      <a16:colId xmlns:a16="http://schemas.microsoft.com/office/drawing/2014/main" val="2544400306"/>
                    </a:ext>
                  </a:extLst>
                </a:gridCol>
                <a:gridCol w="1815917">
                  <a:extLst>
                    <a:ext uri="{9D8B030D-6E8A-4147-A177-3AD203B41FA5}">
                      <a16:colId xmlns:a16="http://schemas.microsoft.com/office/drawing/2014/main" val="903608182"/>
                    </a:ext>
                  </a:extLst>
                </a:gridCol>
                <a:gridCol w="1815917">
                  <a:extLst>
                    <a:ext uri="{9D8B030D-6E8A-4147-A177-3AD203B41FA5}">
                      <a16:colId xmlns:a16="http://schemas.microsoft.com/office/drawing/2014/main" val="725290662"/>
                    </a:ext>
                  </a:extLst>
                </a:gridCol>
                <a:gridCol w="1917427">
                  <a:extLst>
                    <a:ext uri="{9D8B030D-6E8A-4147-A177-3AD203B41FA5}">
                      <a16:colId xmlns:a16="http://schemas.microsoft.com/office/drawing/2014/main" val="3683695904"/>
                    </a:ext>
                  </a:extLst>
                </a:gridCol>
              </a:tblGrid>
              <a:tr h="491182">
                <a:tc>
                  <a:txBody>
                    <a:bodyPr/>
                    <a:lstStyle/>
                    <a:p>
                      <a:pPr marL="457200" algn="ctr">
                        <a:lnSpc>
                          <a:spcPct val="107000"/>
                        </a:lnSpc>
                        <a:spcAft>
                          <a:spcPts val="0"/>
                        </a:spcAft>
                      </a:pPr>
                      <a:r>
                        <a:rPr lang="en-ZA" sz="1600" dirty="0">
                          <a:effectLst/>
                        </a:rPr>
                        <a:t>Marker</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gn="ctr">
                        <a:lnSpc>
                          <a:spcPct val="107000"/>
                        </a:lnSpc>
                        <a:spcAft>
                          <a:spcPts val="0"/>
                        </a:spcAft>
                      </a:pPr>
                      <a:r>
                        <a:rPr lang="en-ZA" sz="1600">
                          <a:effectLst/>
                        </a:rPr>
                        <a:t>Sensitivity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gn="ctr">
                        <a:lnSpc>
                          <a:spcPct val="107000"/>
                        </a:lnSpc>
                        <a:spcAft>
                          <a:spcPts val="0"/>
                        </a:spcAft>
                      </a:pPr>
                      <a:r>
                        <a:rPr lang="en-ZA" sz="1600">
                          <a:effectLst/>
                        </a:rPr>
                        <a:t>Specificity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gn="ctr">
                        <a:lnSpc>
                          <a:spcPct val="107000"/>
                        </a:lnSpc>
                        <a:spcAft>
                          <a:spcPts val="0"/>
                        </a:spcAft>
                      </a:pPr>
                      <a:r>
                        <a:rPr lang="en-ZA" sz="1600">
                          <a:effectLst/>
                        </a:rPr>
                        <a:t>Amount drunk</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3528423231"/>
                  </a:ext>
                </a:extLst>
              </a:tr>
              <a:tr h="525663">
                <a:tc>
                  <a:txBody>
                    <a:bodyPr/>
                    <a:lstStyle/>
                    <a:p>
                      <a:pPr marL="457200">
                        <a:lnSpc>
                          <a:spcPct val="107000"/>
                        </a:lnSpc>
                        <a:spcAft>
                          <a:spcPts val="0"/>
                        </a:spcAft>
                      </a:pPr>
                      <a:r>
                        <a:rPr lang="en-ZA" sz="1600">
                          <a:effectLst/>
                        </a:rPr>
                        <a:t>CDT</a:t>
                      </a:r>
                      <a:endParaRPr lang="en-ZA" sz="1000">
                        <a:effectLst/>
                      </a:endParaRPr>
                    </a:p>
                    <a:p>
                      <a:pPr marL="457200">
                        <a:lnSpc>
                          <a:spcPct val="107000"/>
                        </a:lnSpc>
                        <a:spcAft>
                          <a:spcPts val="0"/>
                        </a:spcAft>
                      </a:pPr>
                      <a:r>
                        <a:rPr lang="en-ZA" sz="16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46-90%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70-100%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gn="l">
                        <a:lnSpc>
                          <a:spcPct val="107000"/>
                        </a:lnSpc>
                        <a:spcAft>
                          <a:spcPts val="0"/>
                        </a:spcAft>
                      </a:pPr>
                      <a:r>
                        <a:rPr lang="en-ZA" sz="1300" dirty="0">
                          <a:effectLst/>
                        </a:rPr>
                        <a:t>Chronic excessive drinking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2001096571"/>
                  </a:ext>
                </a:extLst>
              </a:tr>
              <a:tr h="525663">
                <a:tc>
                  <a:txBody>
                    <a:bodyPr/>
                    <a:lstStyle/>
                    <a:p>
                      <a:pPr marL="457200">
                        <a:lnSpc>
                          <a:spcPct val="107000"/>
                        </a:lnSpc>
                        <a:spcAft>
                          <a:spcPts val="0"/>
                        </a:spcAft>
                      </a:pPr>
                      <a:r>
                        <a:rPr lang="en-ZA" sz="1600">
                          <a:effectLst/>
                        </a:rPr>
                        <a:t>GGT</a:t>
                      </a:r>
                      <a:endParaRPr lang="en-ZA" sz="1000">
                        <a:effectLst/>
                      </a:endParaRPr>
                    </a:p>
                    <a:p>
                      <a:pPr marL="457200">
                        <a:lnSpc>
                          <a:spcPct val="107000"/>
                        </a:lnSpc>
                        <a:spcAft>
                          <a:spcPts val="0"/>
                        </a:spcAft>
                      </a:pPr>
                      <a:r>
                        <a:rPr lang="en-ZA" sz="16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37-95%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18-93%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a:lnSpc>
                          <a:spcPct val="107000"/>
                        </a:lnSpc>
                        <a:spcAft>
                          <a:spcPts val="0"/>
                        </a:spcAft>
                      </a:pPr>
                      <a:r>
                        <a:rPr lang="en-ZA" sz="1300">
                          <a:effectLst/>
                        </a:rPr>
                        <a:t>Chronic excessive drinking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671474225"/>
                  </a:ext>
                </a:extLst>
              </a:tr>
              <a:tr h="525663">
                <a:tc>
                  <a:txBody>
                    <a:bodyPr/>
                    <a:lstStyle/>
                    <a:p>
                      <a:pPr marL="457200">
                        <a:lnSpc>
                          <a:spcPct val="107000"/>
                        </a:lnSpc>
                        <a:spcAft>
                          <a:spcPts val="0"/>
                        </a:spcAft>
                      </a:pPr>
                      <a:r>
                        <a:rPr lang="en-ZA" sz="1600">
                          <a:effectLst/>
                        </a:rPr>
                        <a:t>AST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25-60%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47-68%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a:lnSpc>
                          <a:spcPct val="107000"/>
                        </a:lnSpc>
                        <a:spcAft>
                          <a:spcPts val="0"/>
                        </a:spcAft>
                      </a:pPr>
                      <a:r>
                        <a:rPr lang="en-ZA" sz="1300">
                          <a:effectLst/>
                        </a:rPr>
                        <a:t>Chronic excessive drinking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3734263134"/>
                  </a:ext>
                </a:extLst>
              </a:tr>
              <a:tr h="525663">
                <a:tc>
                  <a:txBody>
                    <a:bodyPr/>
                    <a:lstStyle/>
                    <a:p>
                      <a:pPr marL="457200">
                        <a:lnSpc>
                          <a:spcPct val="107000"/>
                        </a:lnSpc>
                        <a:spcAft>
                          <a:spcPts val="0"/>
                        </a:spcAft>
                      </a:pPr>
                      <a:r>
                        <a:rPr lang="en-ZA" sz="1600">
                          <a:effectLst/>
                        </a:rPr>
                        <a:t>ALT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15-40%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50-57%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a:lnSpc>
                          <a:spcPct val="107000"/>
                        </a:lnSpc>
                        <a:spcAft>
                          <a:spcPts val="0"/>
                        </a:spcAft>
                      </a:pPr>
                      <a:r>
                        <a:rPr lang="en-ZA" sz="1300">
                          <a:effectLst/>
                        </a:rPr>
                        <a:t>Chronic excessive drinking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3859601117"/>
                  </a:ext>
                </a:extLst>
              </a:tr>
              <a:tr h="525663">
                <a:tc>
                  <a:txBody>
                    <a:bodyPr/>
                    <a:lstStyle/>
                    <a:p>
                      <a:pPr marL="457200">
                        <a:lnSpc>
                          <a:spcPct val="107000"/>
                        </a:lnSpc>
                        <a:spcAft>
                          <a:spcPts val="0"/>
                        </a:spcAft>
                      </a:pPr>
                      <a:r>
                        <a:rPr lang="en-ZA" sz="1600">
                          <a:effectLst/>
                        </a:rPr>
                        <a:t>MCV</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40-50%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80-90%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a:lnSpc>
                          <a:spcPct val="107000"/>
                        </a:lnSpc>
                        <a:spcAft>
                          <a:spcPts val="0"/>
                        </a:spcAft>
                      </a:pPr>
                      <a:r>
                        <a:rPr lang="en-ZA" sz="1300">
                          <a:effectLst/>
                        </a:rPr>
                        <a:t>Chronic excessive drinking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526458821"/>
                  </a:ext>
                </a:extLst>
              </a:tr>
              <a:tr h="788495">
                <a:tc>
                  <a:txBody>
                    <a:bodyPr/>
                    <a:lstStyle/>
                    <a:p>
                      <a:pPr marL="457200">
                        <a:lnSpc>
                          <a:spcPct val="107000"/>
                        </a:lnSpc>
                        <a:spcAft>
                          <a:spcPts val="0"/>
                        </a:spcAft>
                      </a:pPr>
                      <a:r>
                        <a:rPr lang="en-ZA" sz="1600">
                          <a:effectLst/>
                        </a:rPr>
                        <a:t>CDT+MCV+GGT (combined)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88%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95%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a:lnSpc>
                          <a:spcPct val="107000"/>
                        </a:lnSpc>
                        <a:spcAft>
                          <a:spcPts val="0"/>
                        </a:spcAft>
                      </a:pPr>
                      <a:r>
                        <a:rPr lang="en-ZA" sz="1300">
                          <a:effectLst/>
                        </a:rPr>
                        <a:t>Chronic excessive drinking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3131202808"/>
                  </a:ext>
                </a:extLst>
              </a:tr>
              <a:tr h="408862">
                <a:tc>
                  <a:txBody>
                    <a:bodyPr/>
                    <a:lstStyle/>
                    <a:p>
                      <a:pPr marL="457200">
                        <a:lnSpc>
                          <a:spcPct val="107000"/>
                        </a:lnSpc>
                        <a:spcAft>
                          <a:spcPts val="0"/>
                        </a:spcAft>
                      </a:pPr>
                      <a:r>
                        <a:rPr lang="en-ZA" sz="1600">
                          <a:effectLst/>
                        </a:rPr>
                        <a:t>EtG (Hair)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75%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marL="457200">
                        <a:lnSpc>
                          <a:spcPct val="107000"/>
                        </a:lnSpc>
                        <a:spcAft>
                          <a:spcPts val="0"/>
                        </a:spcAft>
                      </a:pPr>
                      <a:r>
                        <a:rPr lang="en-ZA" sz="1600">
                          <a:effectLst/>
                        </a:rPr>
                        <a:t>96%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tc>
                  <a:txBody>
                    <a:bodyPr/>
                    <a:lstStyle/>
                    <a:p>
                      <a:pPr>
                        <a:lnSpc>
                          <a:spcPct val="107000"/>
                        </a:lnSpc>
                        <a:spcAft>
                          <a:spcPts val="0"/>
                        </a:spcAft>
                      </a:pPr>
                      <a:r>
                        <a:rPr lang="en-ZA" sz="1300" dirty="0">
                          <a:effectLst/>
                        </a:rPr>
                        <a:t>Chronic excessive drinking</a:t>
                      </a:r>
                      <a:endParaRPr lang="en-ZA" sz="1000" dirty="0">
                        <a:effectLst/>
                      </a:endParaRPr>
                    </a:p>
                    <a:p>
                      <a:pPr>
                        <a:lnSpc>
                          <a:spcPct val="107000"/>
                        </a:lnSpc>
                        <a:spcAft>
                          <a:spcPts val="0"/>
                        </a:spcAft>
                      </a:pPr>
                      <a:r>
                        <a:rPr lang="en-ZA" sz="1300" dirty="0">
                          <a:effectLst/>
                        </a:rPr>
                        <a:t>Cut-off = 30 </a:t>
                      </a:r>
                      <a:r>
                        <a:rPr lang="en-ZA" sz="1300" dirty="0" err="1">
                          <a:effectLst/>
                        </a:rPr>
                        <a:t>pg</a:t>
                      </a:r>
                      <a:r>
                        <a:rPr lang="en-ZA" sz="1300" dirty="0">
                          <a:effectLst/>
                        </a:rPr>
                        <a:t>/mg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15" marR="61415" marT="0" marB="0"/>
                </a:tc>
                <a:extLst>
                  <a:ext uri="{0D108BD9-81ED-4DB2-BD59-A6C34878D82A}">
                    <a16:rowId xmlns:a16="http://schemas.microsoft.com/office/drawing/2014/main" val="364505593"/>
                  </a:ext>
                </a:extLst>
              </a:tr>
            </a:tbl>
          </a:graphicData>
        </a:graphic>
      </p:graphicFrame>
      <p:sp>
        <p:nvSpPr>
          <p:cNvPr id="3" name="Rectangle 2"/>
          <p:cNvSpPr/>
          <p:nvPr/>
        </p:nvSpPr>
        <p:spPr>
          <a:xfrm>
            <a:off x="2000249" y="5388881"/>
            <a:ext cx="7229475" cy="388696"/>
          </a:xfrm>
          <a:prstGeom prst="rect">
            <a:avLst/>
          </a:prstGeom>
        </p:spPr>
        <p:txBody>
          <a:bodyPr wrap="square">
            <a:spAutoFit/>
          </a:bodyPr>
          <a:lstStyle/>
          <a:p>
            <a:pPr marL="457200">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[Ref] H </a:t>
            </a:r>
            <a:r>
              <a:rPr lang="en-ZA" dirty="0" err="1">
                <a:latin typeface="Calibri" panose="020F0502020204030204" pitchFamily="34" charset="0"/>
                <a:ea typeface="Calibri" panose="020F0502020204030204" pitchFamily="34" charset="0"/>
                <a:cs typeface="Times New Roman" panose="02020603050405020304" pitchFamily="18" charset="0"/>
              </a:rPr>
              <a:t>Andressen-Streichert</a:t>
            </a:r>
            <a:r>
              <a:rPr lang="en-ZA" dirty="0">
                <a:latin typeface="Calibri" panose="020F0502020204030204" pitchFamily="34" charset="0"/>
                <a:ea typeface="Calibri" panose="020F0502020204030204" pitchFamily="34" charset="0"/>
                <a:cs typeface="Times New Roman" panose="02020603050405020304" pitchFamily="18" charset="0"/>
              </a:rPr>
              <a:t> et al, </a:t>
            </a:r>
            <a:r>
              <a:rPr lang="en-ZA" dirty="0" err="1">
                <a:latin typeface="Calibri" panose="020F0502020204030204" pitchFamily="34" charset="0"/>
                <a:ea typeface="Calibri" panose="020F0502020204030204" pitchFamily="34" charset="0"/>
                <a:cs typeface="Times New Roman" panose="02020603050405020304" pitchFamily="18" charset="0"/>
              </a:rPr>
              <a:t>Dtsch</a:t>
            </a:r>
            <a:r>
              <a:rPr lang="en-ZA" dirty="0">
                <a:latin typeface="Calibri" panose="020F0502020204030204" pitchFamily="34" charset="0"/>
                <a:ea typeface="Calibri" panose="020F0502020204030204" pitchFamily="34" charset="0"/>
                <a:cs typeface="Times New Roman" panose="02020603050405020304" pitchFamily="18" charset="0"/>
              </a:rPr>
              <a:t> </a:t>
            </a:r>
            <a:r>
              <a:rPr lang="en-ZA" dirty="0" err="1">
                <a:latin typeface="Calibri" panose="020F0502020204030204" pitchFamily="34" charset="0"/>
                <a:ea typeface="Calibri" panose="020F0502020204030204" pitchFamily="34" charset="0"/>
                <a:cs typeface="Times New Roman" panose="02020603050405020304" pitchFamily="18" charset="0"/>
              </a:rPr>
              <a:t>Artztebl</a:t>
            </a:r>
            <a:r>
              <a:rPr lang="en-ZA" dirty="0">
                <a:latin typeface="Calibri" panose="020F0502020204030204" pitchFamily="34" charset="0"/>
                <a:ea typeface="Calibri" panose="020F0502020204030204" pitchFamily="34" charset="0"/>
                <a:cs typeface="Times New Roman" panose="02020603050405020304" pitchFamily="18" charset="0"/>
              </a:rPr>
              <a:t> </a:t>
            </a:r>
            <a:r>
              <a:rPr lang="en-ZA" dirty="0" err="1">
                <a:latin typeface="Calibri" panose="020F0502020204030204" pitchFamily="34" charset="0"/>
                <a:ea typeface="Calibri" panose="020F0502020204030204" pitchFamily="34" charset="0"/>
                <a:cs typeface="Times New Roman" panose="02020603050405020304" pitchFamily="18" charset="0"/>
              </a:rPr>
              <a:t>Int</a:t>
            </a:r>
            <a:r>
              <a:rPr lang="en-ZA" dirty="0">
                <a:latin typeface="Calibri" panose="020F0502020204030204" pitchFamily="34" charset="0"/>
                <a:ea typeface="Calibri" panose="020F0502020204030204" pitchFamily="34" charset="0"/>
                <a:cs typeface="Times New Roman" panose="02020603050405020304" pitchFamily="18" charset="0"/>
              </a:rPr>
              <a:t> 2018, 115, 309.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54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World Health </a:t>
            </a:r>
            <a:r>
              <a:rPr lang="en-US" sz="3200" b="1" dirty="0" err="1" smtClean="0">
                <a:solidFill>
                  <a:schemeClr val="accent1">
                    <a:lumMod val="50000"/>
                  </a:schemeClr>
                </a:solidFill>
              </a:rPr>
              <a:t>Organisation</a:t>
            </a:r>
            <a:endParaRPr lang="en-US" sz="3200" b="1" dirty="0" smtClean="0">
              <a:solidFill>
                <a:schemeClr val="accent1">
                  <a:lumMod val="50000"/>
                </a:schemeClr>
              </a:solidFill>
            </a:endParaRPr>
          </a:p>
        </p:txBody>
      </p:sp>
      <p:sp>
        <p:nvSpPr>
          <p:cNvPr id="2" name="TextBox 1"/>
          <p:cNvSpPr txBox="1"/>
          <p:nvPr/>
        </p:nvSpPr>
        <p:spPr>
          <a:xfrm>
            <a:off x="647700" y="797442"/>
            <a:ext cx="6909584" cy="400110"/>
          </a:xfrm>
          <a:prstGeom prst="rect">
            <a:avLst/>
          </a:prstGeom>
          <a:noFill/>
        </p:spPr>
        <p:txBody>
          <a:bodyPr wrap="none" rtlCol="0">
            <a:spAutoFit/>
          </a:bodyPr>
          <a:lstStyle/>
          <a:p>
            <a:r>
              <a:rPr lang="en-ZA" sz="2000" dirty="0" smtClean="0"/>
              <a:t>Low –risk Alcohol consumption &lt; 12 g ethanol per day (1.5 units)</a:t>
            </a:r>
            <a:endParaRPr lang="en-ZA" sz="2000" dirty="0"/>
          </a:p>
        </p:txBody>
      </p:sp>
      <p:sp>
        <p:nvSpPr>
          <p:cNvPr id="6" name="TextBox 5"/>
          <p:cNvSpPr txBox="1"/>
          <p:nvPr/>
        </p:nvSpPr>
        <p:spPr>
          <a:xfrm>
            <a:off x="647700" y="1276188"/>
            <a:ext cx="7434920" cy="400110"/>
          </a:xfrm>
          <a:prstGeom prst="rect">
            <a:avLst/>
          </a:prstGeom>
          <a:noFill/>
        </p:spPr>
        <p:txBody>
          <a:bodyPr wrap="none" rtlCol="0">
            <a:spAutoFit/>
          </a:bodyPr>
          <a:lstStyle/>
          <a:p>
            <a:r>
              <a:rPr lang="en-ZA" sz="2000" dirty="0" smtClean="0"/>
              <a:t>Harmful Alcohol consumption : 12 – 24 g ethanol per day (1.5-4 units)</a:t>
            </a:r>
            <a:endParaRPr lang="en-ZA" sz="2000" dirty="0"/>
          </a:p>
        </p:txBody>
      </p:sp>
      <p:sp>
        <p:nvSpPr>
          <p:cNvPr id="7" name="TextBox 6"/>
          <p:cNvSpPr txBox="1"/>
          <p:nvPr/>
        </p:nvSpPr>
        <p:spPr>
          <a:xfrm>
            <a:off x="647700" y="1795011"/>
            <a:ext cx="7753533" cy="400110"/>
          </a:xfrm>
          <a:prstGeom prst="rect">
            <a:avLst/>
          </a:prstGeom>
          <a:noFill/>
        </p:spPr>
        <p:txBody>
          <a:bodyPr wrap="none" rtlCol="0">
            <a:spAutoFit/>
          </a:bodyPr>
          <a:lstStyle/>
          <a:p>
            <a:r>
              <a:rPr lang="en-ZA" sz="2000" dirty="0" smtClean="0"/>
              <a:t>Chronic excessive Alcohol consumption &gt; 60 g ethanol per day (7.5 units)</a:t>
            </a:r>
            <a:endParaRPr lang="en-ZA" sz="2000" dirty="0"/>
          </a:p>
        </p:txBody>
      </p:sp>
      <p:pic>
        <p:nvPicPr>
          <p:cNvPr id="3" name="Picture 2"/>
          <p:cNvPicPr>
            <a:picLocks noChangeAspect="1"/>
          </p:cNvPicPr>
          <p:nvPr/>
        </p:nvPicPr>
        <p:blipFill>
          <a:blip r:embed="rId3"/>
          <a:stretch>
            <a:fillRect/>
          </a:stretch>
        </p:blipFill>
        <p:spPr>
          <a:xfrm>
            <a:off x="3229109" y="2176071"/>
            <a:ext cx="5176838" cy="3857712"/>
          </a:xfrm>
          <a:prstGeom prst="rect">
            <a:avLst/>
          </a:prstGeom>
        </p:spPr>
      </p:pic>
    </p:spTree>
    <p:extLst>
      <p:ext uri="{BB962C8B-B14F-4D97-AF65-F5344CB8AC3E}">
        <p14:creationId xmlns:p14="http://schemas.microsoft.com/office/powerpoint/2010/main" val="405043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CLINICAL CHEMISTRY</a:t>
            </a:r>
          </a:p>
        </p:txBody>
      </p:sp>
      <p:sp>
        <p:nvSpPr>
          <p:cNvPr id="6" name="Rectangle 5"/>
          <p:cNvSpPr/>
          <p:nvPr/>
        </p:nvSpPr>
        <p:spPr>
          <a:xfrm>
            <a:off x="1266825" y="719541"/>
            <a:ext cx="9458325" cy="472129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ZA" sz="2000" b="1" dirty="0">
                <a:latin typeface="Calibri" panose="020F0502020204030204" pitchFamily="34" charset="0"/>
                <a:ea typeface="Calibri" panose="020F0502020204030204" pitchFamily="34" charset="0"/>
                <a:cs typeface="Times New Roman" panose="02020603050405020304" pitchFamily="18" charset="0"/>
              </a:rPr>
              <a:t>CDT: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ZA" sz="2000" dirty="0">
                <a:latin typeface="Calibri" panose="020F0502020204030204" pitchFamily="34" charset="0"/>
                <a:ea typeface="Calibri" panose="020F0502020204030204" pitchFamily="34" charset="0"/>
                <a:cs typeface="Times New Roman" panose="02020603050405020304" pitchFamily="18" charset="0"/>
              </a:rPr>
              <a:t>Excessive alcohol intake over a period of 1-2 weeks elevates the CDT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ZA" sz="2000" dirty="0">
                <a:latin typeface="Calibri" panose="020F0502020204030204" pitchFamily="34" charset="0"/>
                <a:ea typeface="Calibri" panose="020F0502020204030204" pitchFamily="34" charset="0"/>
                <a:cs typeface="Times New Roman" panose="02020603050405020304" pitchFamily="18" charset="0"/>
              </a:rPr>
              <a:t>CDT not sensitive but specific</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ZA" sz="2000" dirty="0">
                <a:latin typeface="Calibri" panose="020F0502020204030204" pitchFamily="34" charset="0"/>
                <a:ea typeface="Calibri" panose="020F0502020204030204" pitchFamily="34" charset="0"/>
                <a:cs typeface="Times New Roman" panose="02020603050405020304" pitchFamily="18" charset="0"/>
              </a:rPr>
              <a:t>Moderate alcohol consumption or episode drinking – normal CDT range</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ZA" sz="2000" dirty="0">
                <a:latin typeface="Calibri" panose="020F0502020204030204" pitchFamily="34" charset="0"/>
                <a:ea typeface="Calibri" panose="020F0502020204030204" pitchFamily="34" charset="0"/>
                <a:cs typeface="Times New Roman" panose="02020603050405020304" pitchFamily="18" charset="0"/>
              </a:rPr>
              <a:t>FP may occur due to genetic variations</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latin typeface="Calibri" panose="020F0502020204030204" pitchFamily="34" charset="0"/>
                <a:ea typeface="Calibri" panose="020F0502020204030204" pitchFamily="34"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2000" dirty="0">
                <a:latin typeface="Calibri" panose="020F0502020204030204" pitchFamily="34" charset="0"/>
                <a:ea typeface="Calibri" panose="020F0502020204030204" pitchFamily="34" charset="0"/>
                <a:cs typeface="Times New Roman" panose="02020603050405020304" pitchFamily="18" charset="0"/>
              </a:rPr>
              <a:t>Increase in MCV, AST, ALT (AST:ALT&gt;2) and GGT</a:t>
            </a:r>
            <a:r>
              <a:rPr lang="en-ZA"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ZA" sz="2000" dirty="0">
                <a:latin typeface="Calibri" panose="020F0502020204030204" pitchFamily="34" charset="0"/>
                <a:ea typeface="Calibri" panose="020F0502020204030204" pitchFamily="34" charset="0"/>
                <a:cs typeface="Times New Roman" panose="02020603050405020304" pitchFamily="18" charset="0"/>
              </a:rPr>
              <a:t> may be signs of harmful alcohol consumption and alcohol hepatic induced injury</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2000" dirty="0">
                <a:latin typeface="Calibri" panose="020F0502020204030204" pitchFamily="34" charset="0"/>
                <a:ea typeface="Calibri" panose="020F0502020204030204" pitchFamily="34" charset="0"/>
                <a:cs typeface="Times New Roman" panose="02020603050405020304" pitchFamily="18" charset="0"/>
              </a:rPr>
              <a:t>After termination or reduction of alcohol use it takes some time to become normal</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ZA" sz="2000" dirty="0">
                <a:latin typeface="Calibri" panose="020F0502020204030204" pitchFamily="34" charset="0"/>
                <a:ea typeface="Calibri" panose="020F0502020204030204" pitchFamily="34" charset="0"/>
                <a:cs typeface="Times New Roman" panose="02020603050405020304" pitchFamily="18" charset="0"/>
              </a:rPr>
              <a:t>CDT – 2-3 weeks</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ZA" sz="2000" dirty="0">
                <a:latin typeface="Calibri" panose="020F0502020204030204" pitchFamily="34" charset="0"/>
                <a:ea typeface="Calibri" panose="020F0502020204030204" pitchFamily="34" charset="0"/>
                <a:cs typeface="Times New Roman" panose="02020603050405020304" pitchFamily="18" charset="0"/>
              </a:rPr>
              <a:t>GGT – 2-6 weeks</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ZA" sz="2000" dirty="0" smtClean="0">
                <a:latin typeface="Calibri" panose="020F0502020204030204" pitchFamily="34" charset="0"/>
                <a:ea typeface="Calibri" panose="020F0502020204030204" pitchFamily="34" charset="0"/>
                <a:cs typeface="Times New Roman" panose="02020603050405020304" pitchFamily="18" charset="0"/>
              </a:rPr>
              <a:t>AST/ALT </a:t>
            </a:r>
            <a:r>
              <a:rPr lang="en-ZA" sz="2000" dirty="0">
                <a:latin typeface="Calibri" panose="020F0502020204030204" pitchFamily="34" charset="0"/>
                <a:ea typeface="Calibri" panose="020F0502020204030204" pitchFamily="34" charset="0"/>
                <a:cs typeface="Times New Roman" panose="02020603050405020304" pitchFamily="18" charset="0"/>
              </a:rPr>
              <a:t>– 2-4 weeks</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ZA" sz="2000" dirty="0">
                <a:latin typeface="Calibri" panose="020F0502020204030204" pitchFamily="34" charset="0"/>
                <a:ea typeface="Calibri" panose="020F0502020204030204" pitchFamily="34" charset="0"/>
                <a:cs typeface="Times New Roman" panose="02020603050405020304" pitchFamily="18" charset="0"/>
              </a:rPr>
              <a:t>MCV – 8-16 weeks</a:t>
            </a:r>
            <a:endParaRPr lang="en-ZA" sz="2000" dirty="0"/>
          </a:p>
        </p:txBody>
      </p:sp>
    </p:spTree>
    <p:extLst>
      <p:ext uri="{BB962C8B-B14F-4D97-AF65-F5344CB8AC3E}">
        <p14:creationId xmlns:p14="http://schemas.microsoft.com/office/powerpoint/2010/main" val="323719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CLINICAL CHEMISTRY</a:t>
            </a:r>
          </a:p>
        </p:txBody>
      </p:sp>
      <p:sp>
        <p:nvSpPr>
          <p:cNvPr id="2" name="Rectangle 1"/>
          <p:cNvSpPr/>
          <p:nvPr/>
        </p:nvSpPr>
        <p:spPr>
          <a:xfrm>
            <a:off x="609600" y="612411"/>
            <a:ext cx="10220325" cy="3158557"/>
          </a:xfrm>
          <a:prstGeom prst="rect">
            <a:avLst/>
          </a:prstGeom>
        </p:spPr>
        <p:txBody>
          <a:bodyPr wrap="square">
            <a:spAutoFit/>
          </a:bodyPr>
          <a:lstStyle/>
          <a:p>
            <a:pPr marL="228600">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dirty="0" smtClean="0">
                <a:latin typeface="Calibri" panose="020F0502020204030204" pitchFamily="34" charset="0"/>
                <a:ea typeface="Calibri" panose="020F0502020204030204" pitchFamily="34" charset="0"/>
                <a:cs typeface="Times New Roman" panose="02020603050405020304" pitchFamily="18" charset="0"/>
              </a:rPr>
              <a:t>Generally </a:t>
            </a:r>
            <a:r>
              <a:rPr lang="en-ZA" dirty="0">
                <a:latin typeface="Calibri" panose="020F0502020204030204" pitchFamily="34" charset="0"/>
                <a:ea typeface="Calibri" panose="020F0502020204030204" pitchFamily="34" charset="0"/>
                <a:cs typeface="Times New Roman" panose="02020603050405020304" pitchFamily="18" charset="0"/>
              </a:rPr>
              <a:t>low specificity: </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ZA" dirty="0">
                <a:latin typeface="Calibri" panose="020F0502020204030204" pitchFamily="34" charset="0"/>
                <a:ea typeface="Calibri" panose="020F0502020204030204" pitchFamily="34" charset="0"/>
                <a:cs typeface="Times New Roman" panose="02020603050405020304" pitchFamily="18" charset="0"/>
              </a:rPr>
              <a:t>Non-alcohol-induced hepatic conditions may contribute</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ZA" dirty="0">
                <a:latin typeface="Calibri" panose="020F0502020204030204" pitchFamily="34" charset="0"/>
                <a:ea typeface="Calibri" panose="020F0502020204030204" pitchFamily="34" charset="0"/>
                <a:cs typeface="Times New Roman" panose="02020603050405020304" pitchFamily="18" charset="0"/>
              </a:rPr>
              <a:t>Medications may also contribute</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dirty="0">
                <a:latin typeface="Calibri" panose="020F0502020204030204" pitchFamily="34" charset="0"/>
                <a:ea typeface="Calibri" panose="020F0502020204030204" pitchFamily="34" charset="0"/>
                <a:cs typeface="Times New Roman" panose="02020603050405020304" pitchFamily="18" charset="0"/>
              </a:rPr>
              <a:t>The biomarkers able to identify harmful/excessive alcohol consumption however, </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ZA" dirty="0">
                <a:latin typeface="Calibri" panose="020F0502020204030204" pitchFamily="34" charset="0"/>
                <a:ea typeface="Calibri" panose="020F0502020204030204" pitchFamily="34" charset="0"/>
                <a:cs typeface="Times New Roman" panose="02020603050405020304" pitchFamily="18" charset="0"/>
              </a:rPr>
              <a:t>Not suitable for abstinence monitoring</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ZA" dirty="0">
                <a:latin typeface="Calibri" panose="020F0502020204030204" pitchFamily="34" charset="0"/>
                <a:ea typeface="Calibri" panose="020F0502020204030204" pitchFamily="34" charset="0"/>
                <a:cs typeface="Times New Roman" panose="02020603050405020304" pitchFamily="18" charset="0"/>
              </a:rPr>
              <a:t>Regular intake of small amounts, also binge drinking do not lead to increases in these parameters</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dirty="0">
                <a:latin typeface="Calibri" panose="020F0502020204030204" pitchFamily="34" charset="0"/>
                <a:ea typeface="Calibri" panose="020F0502020204030204" pitchFamily="34" charset="0"/>
                <a:cs typeface="Times New Roman" panose="02020603050405020304" pitchFamily="18" charset="0"/>
              </a:rPr>
              <a:t>MCV:</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ZA" dirty="0">
                <a:latin typeface="Calibri" panose="020F0502020204030204" pitchFamily="34" charset="0"/>
                <a:ea typeface="Calibri" panose="020F0502020204030204" pitchFamily="34" charset="0"/>
                <a:cs typeface="Times New Roman" panose="02020603050405020304" pitchFamily="18" charset="0"/>
              </a:rPr>
              <a:t>Hypothyroidism, </a:t>
            </a:r>
            <a:r>
              <a:rPr lang="en-ZA" dirty="0" err="1">
                <a:latin typeface="Calibri" panose="020F0502020204030204" pitchFamily="34" charset="0"/>
                <a:ea typeface="Calibri" panose="020F0502020204030204" pitchFamily="34" charset="0"/>
                <a:cs typeface="Times New Roman" panose="02020603050405020304" pitchFamily="18" charset="0"/>
              </a:rPr>
              <a:t>Vit</a:t>
            </a:r>
            <a:r>
              <a:rPr lang="en-ZA" dirty="0">
                <a:latin typeface="Calibri" panose="020F0502020204030204" pitchFamily="34" charset="0"/>
                <a:ea typeface="Calibri" panose="020F0502020204030204" pitchFamily="34" charset="0"/>
                <a:cs typeface="Times New Roman" panose="02020603050405020304" pitchFamily="18" charset="0"/>
              </a:rPr>
              <a:t> B12 and Folate deficiency, myeloma, anaemia and other drugs may also increase </a:t>
            </a:r>
            <a:r>
              <a:rPr lang="en-ZA" dirty="0" smtClean="0">
                <a:latin typeface="Calibri" panose="020F0502020204030204" pitchFamily="34" charset="0"/>
                <a:ea typeface="Calibri" panose="020F0502020204030204" pitchFamily="34" charset="0"/>
                <a:cs typeface="Times New Roman" panose="02020603050405020304" pitchFamily="18" charset="0"/>
              </a:rPr>
              <a:t>MCV</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5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NEXT….</a:t>
            </a:r>
          </a:p>
        </p:txBody>
      </p:sp>
      <p:sp>
        <p:nvSpPr>
          <p:cNvPr id="2" name="TextBox 1"/>
          <p:cNvSpPr txBox="1"/>
          <p:nvPr/>
        </p:nvSpPr>
        <p:spPr>
          <a:xfrm>
            <a:off x="3086100" y="1771650"/>
            <a:ext cx="5570756" cy="523220"/>
          </a:xfrm>
          <a:prstGeom prst="rect">
            <a:avLst/>
          </a:prstGeom>
          <a:noFill/>
        </p:spPr>
        <p:txBody>
          <a:bodyPr wrap="none" rtlCol="0">
            <a:spAutoFit/>
          </a:bodyPr>
          <a:lstStyle/>
          <a:p>
            <a:r>
              <a:rPr lang="en-ZA" sz="2800" b="1" dirty="0" smtClean="0"/>
              <a:t>Ms Jordaan: Testing for drugs in hair</a:t>
            </a:r>
            <a:endParaRPr lang="en-ZA" sz="2800" b="1" dirty="0"/>
          </a:p>
        </p:txBody>
      </p:sp>
    </p:spTree>
    <p:extLst>
      <p:ext uri="{BB962C8B-B14F-4D97-AF65-F5344CB8AC3E}">
        <p14:creationId xmlns:p14="http://schemas.microsoft.com/office/powerpoint/2010/main" val="130672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C21A-0552-472A-B01B-201D08A3992A}"/>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CEC2191C-089E-441C-9C43-41042FC88BDB}"/>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603F701A-FD94-4D01-9308-BF778A6D0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effectLst>
            <a:outerShdw blurRad="622300" dist="50800" dir="5400000" algn="ctr" rotWithShape="0">
              <a:srgbClr val="000000"/>
            </a:outerShdw>
          </a:effectLst>
        </p:spPr>
      </p:pic>
      <p:sp>
        <p:nvSpPr>
          <p:cNvPr id="8" name="TextBox 7">
            <a:extLst>
              <a:ext uri="{FF2B5EF4-FFF2-40B4-BE49-F238E27FC236}">
                <a16:creationId xmlns:a16="http://schemas.microsoft.com/office/drawing/2014/main" id="{98EC7D89-9FC5-463B-918C-207644B82D1A}"/>
              </a:ext>
            </a:extLst>
          </p:cNvPr>
          <p:cNvSpPr txBox="1"/>
          <p:nvPr/>
        </p:nvSpPr>
        <p:spPr>
          <a:xfrm>
            <a:off x="406924" y="366440"/>
            <a:ext cx="11378152" cy="5940088"/>
          </a:xfrm>
          <a:prstGeom prst="rect">
            <a:avLst/>
          </a:prstGeom>
          <a:solidFill>
            <a:schemeClr val="bg1">
              <a:alpha val="70000"/>
            </a:schemeClr>
          </a:solidFill>
          <a:ln w="38100">
            <a:solidFill>
              <a:schemeClr val="accent1">
                <a:lumMod val="50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txBody>
          <a:bodyPr wrap="square" rtlCol="0">
            <a:spAutoFit/>
          </a:bodyPr>
          <a:lstStyle>
            <a:defPPr>
              <a:defRPr lang="en-US"/>
            </a:defPPr>
            <a:lvl1pPr algn="ctr">
              <a:defRPr sz="4800" b="1"/>
            </a:lvl1pPr>
          </a:lstStyle>
          <a:p>
            <a:endParaRPr lang="en-US" sz="6000" dirty="0"/>
          </a:p>
          <a:p>
            <a:r>
              <a:rPr lang="en-US" sz="6000" dirty="0"/>
              <a:t>Thank You</a:t>
            </a:r>
          </a:p>
          <a:p>
            <a:endParaRPr lang="en-US" sz="2000" dirty="0"/>
          </a:p>
          <a:p>
            <a:endParaRPr lang="en-US" sz="2000" dirty="0"/>
          </a:p>
          <a:p>
            <a:pPr algn="l"/>
            <a:r>
              <a:rPr lang="en-US" sz="2000" dirty="0"/>
              <a:t>        Dr. Tim Laurens			</a:t>
            </a:r>
          </a:p>
          <a:p>
            <a:pPr algn="l"/>
            <a:r>
              <a:rPr lang="en-US" sz="2000" dirty="0"/>
              <a:t>				</a:t>
            </a:r>
          </a:p>
          <a:p>
            <a:pPr algn="l"/>
            <a:endParaRPr lang="en-US" sz="2000" dirty="0"/>
          </a:p>
          <a:p>
            <a:pPr algn="l"/>
            <a:endParaRPr lang="en-US" sz="2000" dirty="0"/>
          </a:p>
          <a:p>
            <a:pPr algn="l"/>
            <a:endParaRPr lang="en-US" sz="2000" dirty="0"/>
          </a:p>
          <a:p>
            <a:pPr algn="l"/>
            <a:r>
              <a:rPr lang="en-US" sz="2000" dirty="0"/>
              <a:t>       </a:t>
            </a:r>
          </a:p>
          <a:p>
            <a:pPr algn="l"/>
            <a:r>
              <a:rPr lang="en-US" sz="2000" dirty="0"/>
              <a:t>       Ms. </a:t>
            </a:r>
            <a:r>
              <a:rPr lang="en-US" sz="2000" dirty="0" err="1"/>
              <a:t>Maraliese</a:t>
            </a:r>
            <a:r>
              <a:rPr lang="en-US" sz="2000" dirty="0"/>
              <a:t> </a:t>
            </a:r>
            <a:r>
              <a:rPr lang="en-US" sz="2000" dirty="0" err="1"/>
              <a:t>Jordaan</a:t>
            </a:r>
            <a:endParaRPr lang="en-US" sz="2000" dirty="0"/>
          </a:p>
          <a:p>
            <a:pPr algn="l"/>
            <a:endParaRPr lang="en-US" sz="2000" dirty="0"/>
          </a:p>
          <a:p>
            <a:pPr algn="l"/>
            <a:endParaRPr lang="en-US" sz="2000" dirty="0"/>
          </a:p>
          <a:p>
            <a:pPr algn="l"/>
            <a:endParaRPr lang="en-US" sz="2000" dirty="0"/>
          </a:p>
          <a:p>
            <a:pPr algn="l"/>
            <a:endParaRPr lang="en-US" sz="2000" dirty="0"/>
          </a:p>
        </p:txBody>
      </p:sp>
      <p:pic>
        <p:nvPicPr>
          <p:cNvPr id="7" name="Picture 6">
            <a:extLst>
              <a:ext uri="{FF2B5EF4-FFF2-40B4-BE49-F238E27FC236}">
                <a16:creationId xmlns:a16="http://schemas.microsoft.com/office/drawing/2014/main" id="{42C584C7-DF4B-41FD-8EEC-3AC980A59D71}"/>
              </a:ext>
            </a:extLst>
          </p:cNvPr>
          <p:cNvPicPr>
            <a:picLocks noChangeAspect="1"/>
          </p:cNvPicPr>
          <p:nvPr/>
        </p:nvPicPr>
        <p:blipFill>
          <a:blip r:embed="rId3"/>
          <a:stretch>
            <a:fillRect/>
          </a:stretch>
        </p:blipFill>
        <p:spPr>
          <a:xfrm>
            <a:off x="8808225" y="4790077"/>
            <a:ext cx="2878043" cy="1409307"/>
          </a:xfrm>
          <a:prstGeom prst="rect">
            <a:avLst/>
          </a:prstGeom>
        </p:spPr>
      </p:pic>
      <p:sp>
        <p:nvSpPr>
          <p:cNvPr id="10" name="TextBox 9">
            <a:extLst>
              <a:ext uri="{FF2B5EF4-FFF2-40B4-BE49-F238E27FC236}">
                <a16:creationId xmlns:a16="http://schemas.microsoft.com/office/drawing/2014/main" id="{9D6B1D4C-1DA4-4F97-AA71-F711848079AF}"/>
              </a:ext>
            </a:extLst>
          </p:cNvPr>
          <p:cNvSpPr txBox="1"/>
          <p:nvPr/>
        </p:nvSpPr>
        <p:spPr>
          <a:xfrm>
            <a:off x="879722" y="3134683"/>
            <a:ext cx="3535051" cy="1292662"/>
          </a:xfrm>
          <a:prstGeom prst="rect">
            <a:avLst/>
          </a:prstGeom>
          <a:noFill/>
        </p:spPr>
        <p:txBody>
          <a:bodyPr wrap="square" rtlCol="0">
            <a:spAutoFit/>
          </a:bodyPr>
          <a:lstStyle/>
          <a:p>
            <a:r>
              <a:rPr lang="en-ZA" sz="1100" i="1" dirty="0"/>
              <a:t>BSc(Ed); BSc(Hons); MSc(Chem); MSc(Appl Tox); MPhil (Med Law, PhD(Chem); PhD(Med Law)</a:t>
            </a:r>
            <a:endParaRPr lang="en-ZA" sz="1100" dirty="0"/>
          </a:p>
          <a:p>
            <a:endParaRPr lang="en-US" sz="1100" b="1" dirty="0">
              <a:solidFill>
                <a:schemeClr val="bg1">
                  <a:lumMod val="65000"/>
                </a:schemeClr>
              </a:solidFill>
            </a:endParaRPr>
          </a:p>
          <a:p>
            <a:r>
              <a:rPr lang="en-US" sz="1400" b="1" dirty="0">
                <a:solidFill>
                  <a:schemeClr val="bg1">
                    <a:lumMod val="50000"/>
                  </a:schemeClr>
                </a:solidFill>
              </a:rPr>
              <a:t>Forensic Toxicologist | Director</a:t>
            </a:r>
            <a:endParaRPr lang="en-ZA" sz="1400" dirty="0">
              <a:solidFill>
                <a:schemeClr val="bg1">
                  <a:lumMod val="50000"/>
                </a:schemeClr>
              </a:solidFill>
            </a:endParaRPr>
          </a:p>
          <a:p>
            <a:r>
              <a:rPr lang="en-US" sz="1400" dirty="0"/>
              <a:t>Tel: +27 (0) 82 673 9338</a:t>
            </a:r>
            <a:endParaRPr lang="en-ZA" sz="1400" dirty="0"/>
          </a:p>
          <a:p>
            <a:r>
              <a:rPr lang="en-US" sz="1400" dirty="0"/>
              <a:t>E-mail: </a:t>
            </a:r>
            <a:r>
              <a:rPr lang="en-ZA" sz="1400" dirty="0">
                <a:hlinkClick r:id="rId4"/>
              </a:rPr>
              <a:t>tim.laurens@fortoxlab.co.za</a:t>
            </a:r>
            <a:endParaRPr lang="en-ZA" sz="1400" dirty="0"/>
          </a:p>
        </p:txBody>
      </p:sp>
      <p:sp>
        <p:nvSpPr>
          <p:cNvPr id="11" name="TextBox 10">
            <a:extLst>
              <a:ext uri="{FF2B5EF4-FFF2-40B4-BE49-F238E27FC236}">
                <a16:creationId xmlns:a16="http://schemas.microsoft.com/office/drawing/2014/main" id="{E4070A7F-502B-472B-A880-8790D0B84D60}"/>
              </a:ext>
            </a:extLst>
          </p:cNvPr>
          <p:cNvSpPr txBox="1"/>
          <p:nvPr/>
        </p:nvSpPr>
        <p:spPr>
          <a:xfrm>
            <a:off x="823277" y="4936947"/>
            <a:ext cx="3393649" cy="1246495"/>
          </a:xfrm>
          <a:prstGeom prst="rect">
            <a:avLst/>
          </a:prstGeom>
          <a:noFill/>
        </p:spPr>
        <p:txBody>
          <a:bodyPr wrap="square" rtlCol="0">
            <a:spAutoFit/>
          </a:bodyPr>
          <a:lstStyle/>
          <a:p>
            <a:r>
              <a:rPr lang="en-ZA" sz="1100" i="1" dirty="0"/>
              <a:t>BSc(Phys); BSc(Hons)(Chem Path); MSc(Chem Path)</a:t>
            </a:r>
          </a:p>
          <a:p>
            <a:endParaRPr lang="en-US" sz="900" i="1" dirty="0"/>
          </a:p>
          <a:p>
            <a:endParaRPr lang="en-ZA" sz="1050" i="1" dirty="0"/>
          </a:p>
          <a:p>
            <a:r>
              <a:rPr lang="en-US" sz="1400" b="1" dirty="0">
                <a:solidFill>
                  <a:schemeClr val="bg1">
                    <a:lumMod val="50000"/>
                  </a:schemeClr>
                </a:solidFill>
              </a:rPr>
              <a:t>Laboratory Manager | Director</a:t>
            </a:r>
            <a:endParaRPr lang="en-ZA" sz="1400" b="1" dirty="0">
              <a:solidFill>
                <a:schemeClr val="bg1">
                  <a:lumMod val="50000"/>
                </a:schemeClr>
              </a:solidFill>
            </a:endParaRPr>
          </a:p>
          <a:p>
            <a:r>
              <a:rPr lang="en-US" sz="1400" dirty="0"/>
              <a:t>Tel: +27 (0) 83 324 6472</a:t>
            </a:r>
            <a:endParaRPr lang="en-ZA" sz="1400" dirty="0"/>
          </a:p>
          <a:p>
            <a:r>
              <a:rPr lang="en-US" sz="1400" dirty="0"/>
              <a:t>E-mail: </a:t>
            </a:r>
            <a:r>
              <a:rPr lang="en-US" sz="1400" dirty="0">
                <a:hlinkClick r:id="rId5"/>
              </a:rPr>
              <a:t>maraliese.jordaan@fortoxlab.co.za</a:t>
            </a:r>
            <a:endParaRPr lang="en-ZA" sz="1400" dirty="0"/>
          </a:p>
        </p:txBody>
      </p:sp>
    </p:spTree>
    <p:extLst>
      <p:ext uri="{BB962C8B-B14F-4D97-AF65-F5344CB8AC3E}">
        <p14:creationId xmlns:p14="http://schemas.microsoft.com/office/powerpoint/2010/main" val="112999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9427"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COMPLIANCE VS DIAGNOSTIC APPROACH</a:t>
            </a:r>
            <a:endParaRPr lang="en-US" sz="3200" b="1" dirty="0">
              <a:solidFill>
                <a:schemeClr val="accent1">
                  <a:lumMod val="50000"/>
                </a:schemeClr>
              </a:solidFill>
            </a:endParaRPr>
          </a:p>
        </p:txBody>
      </p:sp>
      <p:sp>
        <p:nvSpPr>
          <p:cNvPr id="6" name="TextBox 5"/>
          <p:cNvSpPr txBox="1"/>
          <p:nvPr/>
        </p:nvSpPr>
        <p:spPr>
          <a:xfrm>
            <a:off x="200025" y="1082100"/>
            <a:ext cx="3463320" cy="523220"/>
          </a:xfrm>
          <a:prstGeom prst="rect">
            <a:avLst/>
          </a:prstGeom>
          <a:noFill/>
        </p:spPr>
        <p:txBody>
          <a:bodyPr wrap="none" rtlCol="0">
            <a:spAutoFit/>
          </a:bodyPr>
          <a:lstStyle/>
          <a:p>
            <a:r>
              <a:rPr lang="en-ZA" sz="2800" dirty="0" smtClean="0">
                <a:solidFill>
                  <a:srgbClr val="FF0000"/>
                </a:solidFill>
              </a:rPr>
              <a:t>COMPLIANCE TESTING</a:t>
            </a:r>
            <a:endParaRPr lang="en-ZA" sz="2800" dirty="0">
              <a:solidFill>
                <a:srgbClr val="FF0000"/>
              </a:solidFill>
            </a:endParaRPr>
          </a:p>
        </p:txBody>
      </p:sp>
      <p:sp>
        <p:nvSpPr>
          <p:cNvPr id="7" name="TextBox 6"/>
          <p:cNvSpPr txBox="1"/>
          <p:nvPr/>
        </p:nvSpPr>
        <p:spPr>
          <a:xfrm>
            <a:off x="200025" y="3262670"/>
            <a:ext cx="3328347" cy="523220"/>
          </a:xfrm>
          <a:prstGeom prst="rect">
            <a:avLst/>
          </a:prstGeom>
          <a:noFill/>
        </p:spPr>
        <p:txBody>
          <a:bodyPr wrap="none" rtlCol="0">
            <a:spAutoFit/>
          </a:bodyPr>
          <a:lstStyle/>
          <a:p>
            <a:r>
              <a:rPr lang="en-ZA" sz="2800" dirty="0" smtClean="0">
                <a:solidFill>
                  <a:srgbClr val="0070C0"/>
                </a:solidFill>
              </a:rPr>
              <a:t>DIAGNOSTIC TESTING</a:t>
            </a:r>
            <a:endParaRPr lang="en-ZA" sz="2800" dirty="0">
              <a:solidFill>
                <a:srgbClr val="0070C0"/>
              </a:solidFill>
            </a:endParaRPr>
          </a:p>
        </p:txBody>
      </p:sp>
      <p:sp>
        <p:nvSpPr>
          <p:cNvPr id="8" name="TextBox 7"/>
          <p:cNvSpPr txBox="1"/>
          <p:nvPr/>
        </p:nvSpPr>
        <p:spPr>
          <a:xfrm>
            <a:off x="200025" y="1605320"/>
            <a:ext cx="10563225" cy="1477328"/>
          </a:xfrm>
          <a:prstGeom prst="rect">
            <a:avLst/>
          </a:prstGeom>
          <a:noFill/>
        </p:spPr>
        <p:txBody>
          <a:bodyPr wrap="square" rtlCol="0">
            <a:spAutoFit/>
          </a:bodyPr>
          <a:lstStyle/>
          <a:p>
            <a:pPr marL="285750" indent="-285750">
              <a:buFontTx/>
              <a:buChar char="-"/>
            </a:pPr>
            <a:r>
              <a:rPr lang="en-ZA" dirty="0" smtClean="0">
                <a:solidFill>
                  <a:srgbClr val="FF0000"/>
                </a:solidFill>
              </a:rPr>
              <a:t>Threshold concentration or administrative cut-off levels </a:t>
            </a:r>
          </a:p>
          <a:p>
            <a:pPr marL="285750" indent="-285750">
              <a:buFontTx/>
              <a:buChar char="-"/>
            </a:pPr>
            <a:r>
              <a:rPr lang="en-ZA" b="1" i="1" dirty="0" smtClean="0">
                <a:solidFill>
                  <a:srgbClr val="FF0000"/>
                </a:solidFill>
              </a:rPr>
              <a:t>In </a:t>
            </a:r>
            <a:r>
              <a:rPr lang="en-ZA" b="1" i="1" dirty="0">
                <a:solidFill>
                  <a:srgbClr val="FF0000"/>
                </a:solidFill>
              </a:rPr>
              <a:t>the interest of Health and Safety and “risk minimisation</a:t>
            </a:r>
            <a:r>
              <a:rPr lang="en-ZA" b="1" i="1" dirty="0" smtClean="0">
                <a:solidFill>
                  <a:srgbClr val="FF0000"/>
                </a:solidFill>
              </a:rPr>
              <a:t>” (Occupational Health and Safety Act, </a:t>
            </a:r>
            <a:r>
              <a:rPr lang="en-ZA" i="1" dirty="0">
                <a:solidFill>
                  <a:srgbClr val="FF0000"/>
                </a:solidFill>
              </a:rPr>
              <a:t>Act </a:t>
            </a:r>
            <a:r>
              <a:rPr lang="en-ZA" i="1" dirty="0" smtClean="0">
                <a:solidFill>
                  <a:srgbClr val="FF0000"/>
                </a:solidFill>
              </a:rPr>
              <a:t>85 </a:t>
            </a:r>
            <a:r>
              <a:rPr lang="en-ZA" i="1" dirty="0">
                <a:solidFill>
                  <a:srgbClr val="FF0000"/>
                </a:solidFill>
              </a:rPr>
              <a:t>of </a:t>
            </a:r>
            <a:r>
              <a:rPr lang="en-ZA" i="1" dirty="0" smtClean="0">
                <a:solidFill>
                  <a:srgbClr val="FF0000"/>
                </a:solidFill>
              </a:rPr>
              <a:t>1993</a:t>
            </a:r>
            <a:r>
              <a:rPr lang="en-ZA" b="1" i="1" dirty="0" smtClean="0">
                <a:solidFill>
                  <a:srgbClr val="FF0000"/>
                </a:solidFill>
              </a:rPr>
              <a:t>)</a:t>
            </a:r>
            <a:endParaRPr lang="en-ZA" b="1" i="1" dirty="0">
              <a:solidFill>
                <a:srgbClr val="FF0000"/>
              </a:solidFill>
            </a:endParaRPr>
          </a:p>
          <a:p>
            <a:pPr marL="285750" indent="-285750">
              <a:buFontTx/>
              <a:buChar char="-"/>
            </a:pPr>
            <a:r>
              <a:rPr lang="en-ZA" dirty="0" smtClean="0">
                <a:solidFill>
                  <a:srgbClr val="FF0000"/>
                </a:solidFill>
              </a:rPr>
              <a:t>No diagnostic approach, rather “strict liability”</a:t>
            </a:r>
            <a:endParaRPr lang="en-ZA" dirty="0">
              <a:solidFill>
                <a:srgbClr val="FF0000"/>
              </a:solidFill>
            </a:endParaRPr>
          </a:p>
          <a:p>
            <a:pPr marL="285750" indent="-285750">
              <a:buFontTx/>
              <a:buChar char="-"/>
            </a:pPr>
            <a:r>
              <a:rPr lang="en-ZA" dirty="0" smtClean="0">
                <a:solidFill>
                  <a:srgbClr val="FF0000"/>
                </a:solidFill>
              </a:rPr>
              <a:t>Medical Review Officer: No “doctor-patient” relationship of trust </a:t>
            </a:r>
            <a:endParaRPr lang="en-ZA" dirty="0">
              <a:solidFill>
                <a:srgbClr val="FF0000"/>
              </a:solidFill>
            </a:endParaRPr>
          </a:p>
        </p:txBody>
      </p:sp>
      <p:sp>
        <p:nvSpPr>
          <p:cNvPr id="9" name="TextBox 8"/>
          <p:cNvSpPr txBox="1"/>
          <p:nvPr/>
        </p:nvSpPr>
        <p:spPr>
          <a:xfrm>
            <a:off x="133350" y="3718680"/>
            <a:ext cx="10287000" cy="2585323"/>
          </a:xfrm>
          <a:prstGeom prst="rect">
            <a:avLst/>
          </a:prstGeom>
          <a:noFill/>
        </p:spPr>
        <p:txBody>
          <a:bodyPr wrap="square" rtlCol="0">
            <a:spAutoFit/>
          </a:bodyPr>
          <a:lstStyle/>
          <a:p>
            <a:pPr marL="285750" indent="-285750">
              <a:buFontTx/>
              <a:buChar char="-"/>
            </a:pPr>
            <a:r>
              <a:rPr lang="en-ZA" dirty="0" smtClean="0">
                <a:solidFill>
                  <a:srgbClr val="0070C0"/>
                </a:solidFill>
              </a:rPr>
              <a:t>No threshold concentration or administrative cut-off levels</a:t>
            </a:r>
          </a:p>
          <a:p>
            <a:pPr marL="285750" indent="-285750">
              <a:buFontTx/>
              <a:buChar char="-"/>
            </a:pPr>
            <a:r>
              <a:rPr lang="en-ZA" dirty="0" smtClean="0">
                <a:solidFill>
                  <a:srgbClr val="0070C0"/>
                </a:solidFill>
              </a:rPr>
              <a:t>Sometimes a “Limit-of-Detection” approach</a:t>
            </a:r>
          </a:p>
          <a:p>
            <a:pPr marL="285750" indent="-285750">
              <a:buFontTx/>
              <a:buChar char="-"/>
            </a:pPr>
            <a:r>
              <a:rPr lang="en-ZA" dirty="0" smtClean="0">
                <a:solidFill>
                  <a:srgbClr val="0070C0"/>
                </a:solidFill>
              </a:rPr>
              <a:t>Diagnostic approach: Drug test results a </a:t>
            </a:r>
            <a:r>
              <a:rPr lang="en-ZA" i="1" dirty="0" smtClean="0">
                <a:solidFill>
                  <a:srgbClr val="0070C0"/>
                </a:solidFill>
              </a:rPr>
              <a:t>part of the diagnostic/assessment paradigm</a:t>
            </a:r>
          </a:p>
          <a:p>
            <a:pPr marL="285750" indent="-285750">
              <a:buFontTx/>
              <a:buChar char="-"/>
            </a:pPr>
            <a:r>
              <a:rPr lang="en-ZA" b="1" i="1" dirty="0" smtClean="0">
                <a:solidFill>
                  <a:srgbClr val="0070C0"/>
                </a:solidFill>
              </a:rPr>
              <a:t>In the best interest of the patient or the child (</a:t>
            </a:r>
            <a:r>
              <a:rPr lang="en-ZA" b="1" i="1" dirty="0">
                <a:solidFill>
                  <a:srgbClr val="0070C0"/>
                </a:solidFill>
              </a:rPr>
              <a:t>Children’s </a:t>
            </a:r>
            <a:r>
              <a:rPr lang="en-ZA" b="1" i="1" dirty="0" smtClean="0">
                <a:solidFill>
                  <a:srgbClr val="0070C0"/>
                </a:solidFill>
              </a:rPr>
              <a:t>Act; Act </a:t>
            </a:r>
            <a:r>
              <a:rPr lang="en-ZA" b="1" i="1" dirty="0">
                <a:solidFill>
                  <a:srgbClr val="0070C0"/>
                </a:solidFill>
              </a:rPr>
              <a:t>38 of 2005, Section </a:t>
            </a:r>
            <a:r>
              <a:rPr lang="en-ZA" b="1" i="1" dirty="0" smtClean="0">
                <a:solidFill>
                  <a:srgbClr val="0070C0"/>
                </a:solidFill>
              </a:rPr>
              <a:t>9)</a:t>
            </a:r>
          </a:p>
          <a:p>
            <a:pPr marL="285750" indent="-285750">
              <a:buFontTx/>
              <a:buChar char="-"/>
            </a:pPr>
            <a:r>
              <a:rPr lang="en-ZA" dirty="0" smtClean="0">
                <a:solidFill>
                  <a:srgbClr val="0070C0"/>
                </a:solidFill>
              </a:rPr>
              <a:t>Substance abuse professional may have a “doctor-patient” relationship of trust in a clinical treatment setting (Altruistic approach)</a:t>
            </a:r>
          </a:p>
          <a:p>
            <a:pPr marL="285750" indent="-285750">
              <a:buFontTx/>
              <a:buChar char="-"/>
            </a:pPr>
            <a:r>
              <a:rPr lang="en-ZA" dirty="0" smtClean="0">
                <a:solidFill>
                  <a:srgbClr val="0070C0"/>
                </a:solidFill>
              </a:rPr>
              <a:t>Independent consultant or friend of the court have less ethical constraints regarding </a:t>
            </a:r>
          </a:p>
          <a:p>
            <a:r>
              <a:rPr lang="en-ZA" dirty="0" smtClean="0">
                <a:solidFill>
                  <a:srgbClr val="0070C0"/>
                </a:solidFill>
              </a:rPr>
              <a:t>      the </a:t>
            </a:r>
            <a:r>
              <a:rPr lang="en-ZA" dirty="0">
                <a:solidFill>
                  <a:srgbClr val="0070C0"/>
                </a:solidFill>
              </a:rPr>
              <a:t>“doctor-patient” relationship of trust</a:t>
            </a:r>
            <a:r>
              <a:rPr lang="en-ZA" dirty="0" smtClean="0">
                <a:solidFill>
                  <a:srgbClr val="0070C0"/>
                </a:solidFill>
              </a:rPr>
              <a:t>  </a:t>
            </a:r>
          </a:p>
          <a:p>
            <a:pPr marL="285750" indent="-285750">
              <a:buFontTx/>
              <a:buChar char="-"/>
            </a:pPr>
            <a:endParaRPr lang="en-ZA" dirty="0">
              <a:solidFill>
                <a:srgbClr val="0070C0"/>
              </a:solidFill>
            </a:endParaRPr>
          </a:p>
        </p:txBody>
      </p:sp>
    </p:spTree>
    <p:extLst>
      <p:ext uri="{BB962C8B-B14F-4D97-AF65-F5344CB8AC3E}">
        <p14:creationId xmlns:p14="http://schemas.microsoft.com/office/powerpoint/2010/main" val="163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HISTORY OF HAIR ANALYSIS</a:t>
            </a:r>
          </a:p>
        </p:txBody>
      </p:sp>
      <p:sp>
        <p:nvSpPr>
          <p:cNvPr id="6" name="Text Box 6">
            <a:extLst>
              <a:ext uri="{FF2B5EF4-FFF2-40B4-BE49-F238E27FC236}">
                <a16:creationId xmlns:a16="http://schemas.microsoft.com/office/drawing/2014/main" id="{32CA0674-9528-4A5A-B10A-CDB57A304DCD}"/>
              </a:ext>
            </a:extLst>
          </p:cNvPr>
          <p:cNvSpPr txBox="1">
            <a:spLocks noChangeArrowheads="1"/>
          </p:cNvSpPr>
          <p:nvPr/>
        </p:nvSpPr>
        <p:spPr bwMode="auto">
          <a:xfrm>
            <a:off x="9426" y="640047"/>
            <a:ext cx="10767074" cy="4585871"/>
          </a:xfrm>
          <a:prstGeom prst="rect">
            <a:avLst/>
          </a:prstGeom>
          <a:noFill/>
          <a:ln w="9525">
            <a:noFill/>
            <a:miter lim="800000"/>
            <a:headEnd/>
            <a:tailEnd/>
          </a:ln>
        </p:spPr>
        <p:txBody>
          <a:bodyPr wrap="square">
            <a:spAutoFit/>
          </a:bodyPr>
          <a:lstStyle/>
          <a:p>
            <a:pPr marL="173038" indent="-173038">
              <a:spcBef>
                <a:spcPct val="50000"/>
              </a:spcBef>
              <a:buFontTx/>
              <a:buChar char="•"/>
              <a:defRPr/>
            </a:pPr>
            <a:r>
              <a:rPr lang="en-US" sz="2000" dirty="0">
                <a:latin typeface="+mn-lt"/>
              </a:rPr>
              <a:t>From 1960-1970 : Used to evaluate exposure to toxic metals such as Arsenic, Lead and Mercury </a:t>
            </a:r>
          </a:p>
          <a:p>
            <a:pPr marL="725488" lvl="1">
              <a:spcBef>
                <a:spcPct val="50000"/>
              </a:spcBef>
              <a:defRPr/>
            </a:pPr>
            <a:r>
              <a:rPr lang="en-US" dirty="0">
                <a:solidFill>
                  <a:schemeClr val="accent2">
                    <a:lumMod val="75000"/>
                  </a:schemeClr>
                </a:solidFill>
                <a:latin typeface="+mn-lt"/>
              </a:rPr>
              <a:t>- </a:t>
            </a:r>
            <a:r>
              <a:rPr lang="en-US" dirty="0" err="1">
                <a:solidFill>
                  <a:schemeClr val="accent2">
                    <a:lumMod val="75000"/>
                  </a:schemeClr>
                </a:solidFill>
                <a:latin typeface="+mn-lt"/>
              </a:rPr>
              <a:t>ng</a:t>
            </a:r>
            <a:r>
              <a:rPr lang="en-US" dirty="0">
                <a:solidFill>
                  <a:schemeClr val="accent2">
                    <a:lumMod val="75000"/>
                  </a:schemeClr>
                </a:solidFill>
                <a:latin typeface="+mn-lt"/>
              </a:rPr>
              <a:t> concentration level</a:t>
            </a:r>
          </a:p>
          <a:p>
            <a:pPr marL="173038" indent="-173038">
              <a:spcBef>
                <a:spcPct val="50000"/>
              </a:spcBef>
              <a:buFontTx/>
              <a:buChar char="•"/>
              <a:defRPr/>
            </a:pPr>
            <a:r>
              <a:rPr lang="en-US" sz="2000" dirty="0">
                <a:latin typeface="+mn-lt"/>
              </a:rPr>
              <a:t> 1979 – Werner Baumgartner decided to apply immunoassays to detect opiates in hair</a:t>
            </a:r>
          </a:p>
          <a:p>
            <a:pPr marL="725488">
              <a:spcBef>
                <a:spcPct val="50000"/>
              </a:spcBef>
              <a:defRPr/>
            </a:pPr>
            <a:r>
              <a:rPr lang="en-US" dirty="0">
                <a:solidFill>
                  <a:schemeClr val="accent2">
                    <a:lumMod val="75000"/>
                  </a:schemeClr>
                </a:solidFill>
                <a:latin typeface="+mn-lt"/>
              </a:rPr>
              <a:t>- Caused many to be interested in the unknown territory of hair analysis</a:t>
            </a:r>
          </a:p>
          <a:p>
            <a:pPr marL="173038" indent="-173038">
              <a:spcBef>
                <a:spcPct val="50000"/>
              </a:spcBef>
              <a:buFontTx/>
              <a:buChar char="•"/>
              <a:defRPr/>
            </a:pPr>
            <a:r>
              <a:rPr lang="en-US" sz="2000" dirty="0">
                <a:latin typeface="+mn-lt"/>
              </a:rPr>
              <a:t>Today, gas or liquid chromatography </a:t>
            </a:r>
            <a:r>
              <a:rPr lang="en-US" sz="2000" b="1" dirty="0">
                <a:latin typeface="+mn-lt"/>
              </a:rPr>
              <a:t>with</a:t>
            </a:r>
            <a:r>
              <a:rPr lang="en-US" sz="2000" dirty="0">
                <a:latin typeface="+mn-lt"/>
              </a:rPr>
              <a:t> mass spectrometry (GC-MS; GC-MS/MS; LC-MS; LC-MS/MS) is the method of choice. </a:t>
            </a:r>
          </a:p>
          <a:p>
            <a:pPr marL="173038" indent="-173038">
              <a:spcBef>
                <a:spcPct val="50000"/>
              </a:spcBef>
              <a:buFontTx/>
              <a:buChar char="•"/>
              <a:defRPr/>
            </a:pPr>
            <a:r>
              <a:rPr lang="en-ZA" sz="2000" dirty="0">
                <a:latin typeface="Arial" charset="0"/>
              </a:rPr>
              <a:t>December 1995 the Society of Hair Testing (SOHT) was founded:</a:t>
            </a:r>
          </a:p>
          <a:p>
            <a:pPr marL="898525" indent="-173038">
              <a:spcBef>
                <a:spcPct val="50000"/>
              </a:spcBef>
              <a:buFontTx/>
              <a:buChar char="-"/>
              <a:defRPr/>
            </a:pPr>
            <a:r>
              <a:rPr lang="en-ZA" dirty="0">
                <a:solidFill>
                  <a:schemeClr val="accent2">
                    <a:lumMod val="75000"/>
                  </a:schemeClr>
                </a:solidFill>
                <a:latin typeface="+mn-lt"/>
              </a:rPr>
              <a:t>Promote the research in hair testing technologies in forensic, clinical and occupational sciences</a:t>
            </a:r>
          </a:p>
          <a:p>
            <a:pPr marL="898525" indent="-173038">
              <a:spcBef>
                <a:spcPct val="50000"/>
              </a:spcBef>
              <a:buFontTx/>
              <a:buChar char="-"/>
              <a:defRPr/>
            </a:pPr>
            <a:r>
              <a:rPr lang="en-ZA" dirty="0">
                <a:solidFill>
                  <a:schemeClr val="accent2">
                    <a:lumMod val="75000"/>
                  </a:schemeClr>
                </a:solidFill>
                <a:latin typeface="+mn-lt"/>
              </a:rPr>
              <a:t>Develop international proficiency tests</a:t>
            </a:r>
          </a:p>
          <a:p>
            <a:pPr marL="898525" indent="-173038">
              <a:spcBef>
                <a:spcPct val="50000"/>
              </a:spcBef>
              <a:buFontTx/>
              <a:buChar char="-"/>
              <a:defRPr/>
            </a:pPr>
            <a:r>
              <a:rPr lang="en-ZA" dirty="0">
                <a:solidFill>
                  <a:schemeClr val="accent2">
                    <a:lumMod val="75000"/>
                  </a:schemeClr>
                </a:solidFill>
                <a:latin typeface="+mn-lt"/>
              </a:rPr>
              <a:t>Organize meetings and workshops</a:t>
            </a:r>
          </a:p>
          <a:p>
            <a:pPr marL="898525" indent="-173038">
              <a:spcBef>
                <a:spcPct val="50000"/>
              </a:spcBef>
              <a:buFontTx/>
              <a:buChar char="-"/>
              <a:defRPr/>
            </a:pPr>
            <a:r>
              <a:rPr lang="en-ZA" dirty="0">
                <a:solidFill>
                  <a:schemeClr val="accent2">
                    <a:lumMod val="75000"/>
                  </a:schemeClr>
                </a:solidFill>
                <a:latin typeface="+mn-lt"/>
              </a:rPr>
              <a:t>Encourage the scientific cooperation and exchanges among members. </a:t>
            </a:r>
            <a:endParaRPr lang="en-GB" dirty="0">
              <a:solidFill>
                <a:schemeClr val="accent2">
                  <a:lumMod val="75000"/>
                </a:schemeClr>
              </a:solidFill>
              <a:latin typeface="+mn-lt"/>
            </a:endParaRPr>
          </a:p>
        </p:txBody>
      </p:sp>
    </p:spTree>
    <p:extLst>
      <p:ext uri="{BB962C8B-B14F-4D97-AF65-F5344CB8AC3E}">
        <p14:creationId xmlns:p14="http://schemas.microsoft.com/office/powerpoint/2010/main" val="25646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 calcmode="lin" valueType="num">
                                      <p:cBhvr additive="base">
                                        <p:cTn id="1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 calcmode="lin" valueType="num">
                                      <p:cBhvr additive="base">
                                        <p:cTn id="2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STABILITY OF DRUGS IN HAIR</a:t>
            </a:r>
          </a:p>
        </p:txBody>
      </p:sp>
      <p:sp>
        <p:nvSpPr>
          <p:cNvPr id="6" name="Text Box 6">
            <a:extLst>
              <a:ext uri="{FF2B5EF4-FFF2-40B4-BE49-F238E27FC236}">
                <a16:creationId xmlns:a16="http://schemas.microsoft.com/office/drawing/2014/main" id="{0E682FD5-F781-438C-8A34-886A8692F37C}"/>
              </a:ext>
            </a:extLst>
          </p:cNvPr>
          <p:cNvSpPr txBox="1">
            <a:spLocks noChangeArrowheads="1"/>
          </p:cNvSpPr>
          <p:nvPr/>
        </p:nvSpPr>
        <p:spPr bwMode="auto">
          <a:xfrm>
            <a:off x="107950" y="908050"/>
            <a:ext cx="8893175" cy="1631216"/>
          </a:xfrm>
          <a:prstGeom prst="rect">
            <a:avLst/>
          </a:prstGeom>
          <a:noFill/>
          <a:ln w="9525">
            <a:noFill/>
            <a:miter lim="800000"/>
            <a:headEnd/>
            <a:tailEnd/>
          </a:ln>
        </p:spPr>
        <p:txBody>
          <a:bodyPr>
            <a:spAutoFit/>
          </a:bodyPr>
          <a:lstStyle/>
          <a:p>
            <a:pPr marL="266700" indent="-266700">
              <a:spcBef>
                <a:spcPct val="50000"/>
              </a:spcBef>
              <a:buFontTx/>
              <a:buChar char="•"/>
              <a:defRPr/>
            </a:pPr>
            <a:r>
              <a:rPr lang="en-US" sz="2000" dirty="0">
                <a:latin typeface="Arial" panose="020B0604020202020204" pitchFamily="34" charset="0"/>
                <a:cs typeface="Arial" panose="020B0604020202020204" pitchFamily="34" charset="0"/>
              </a:rPr>
              <a:t>Drugs can survive in hair for </a:t>
            </a:r>
            <a:r>
              <a:rPr lang="en-US" sz="2000" b="1" dirty="0">
                <a:latin typeface="Arial" panose="020B0604020202020204" pitchFamily="34" charset="0"/>
                <a:cs typeface="Arial" panose="020B0604020202020204" pitchFamily="34" charset="0"/>
              </a:rPr>
              <a:t>thousands</a:t>
            </a:r>
            <a:r>
              <a:rPr lang="en-US" sz="2000" dirty="0">
                <a:latin typeface="Arial" panose="020B0604020202020204" pitchFamily="34" charset="0"/>
                <a:cs typeface="Arial" panose="020B0604020202020204" pitchFamily="34" charset="0"/>
              </a:rPr>
              <a:t> of years under favorable conditions:</a:t>
            </a:r>
          </a:p>
          <a:p>
            <a:pPr marL="800100" lvl="1" indent="-266700">
              <a:spcBef>
                <a:spcPct val="50000"/>
              </a:spcBef>
              <a:defRPr/>
            </a:pPr>
            <a:r>
              <a:rPr lang="en-US" sz="2000" dirty="0">
                <a:solidFill>
                  <a:schemeClr val="accent2">
                    <a:lumMod val="75000"/>
                  </a:schemeClr>
                </a:solidFill>
                <a:latin typeface="Arial" panose="020B0604020202020204" pitchFamily="34" charset="0"/>
                <a:cs typeface="Arial" panose="020B0604020202020204" pitchFamily="34" charset="0"/>
              </a:rPr>
              <a:t>- Ambient temperature</a:t>
            </a:r>
          </a:p>
          <a:p>
            <a:pPr marL="800100" lvl="1" indent="-266700">
              <a:spcBef>
                <a:spcPct val="50000"/>
              </a:spcBef>
              <a:defRPr/>
            </a:pPr>
            <a:r>
              <a:rPr lang="en-US" sz="2000" dirty="0">
                <a:solidFill>
                  <a:schemeClr val="accent2">
                    <a:lumMod val="75000"/>
                  </a:schemeClr>
                </a:solidFill>
                <a:latin typeface="Arial" panose="020B0604020202020204" pitchFamily="34" charset="0"/>
                <a:cs typeface="Arial" panose="020B0604020202020204" pitchFamily="34" charset="0"/>
              </a:rPr>
              <a:t>- Dry atmosphere</a:t>
            </a:r>
          </a:p>
        </p:txBody>
      </p:sp>
      <p:sp>
        <p:nvSpPr>
          <p:cNvPr id="7" name="Rectangle 6">
            <a:extLst>
              <a:ext uri="{FF2B5EF4-FFF2-40B4-BE49-F238E27FC236}">
                <a16:creationId xmlns:a16="http://schemas.microsoft.com/office/drawing/2014/main" id="{F22EDB15-AECF-4087-B321-EC6598C62B5D}"/>
              </a:ext>
            </a:extLst>
          </p:cNvPr>
          <p:cNvSpPr/>
          <p:nvPr/>
        </p:nvSpPr>
        <p:spPr>
          <a:xfrm>
            <a:off x="9426" y="2766037"/>
            <a:ext cx="9144000" cy="1938337"/>
          </a:xfrm>
          <a:prstGeom prst="rect">
            <a:avLst/>
          </a:prstGeom>
        </p:spPr>
        <p:txBody>
          <a:bodyPr>
            <a:spAutoFit/>
          </a:bodyPr>
          <a:lstStyle/>
          <a:p>
            <a:pPr marL="266700" indent="-266700">
              <a:spcBef>
                <a:spcPct val="50000"/>
              </a:spcBef>
              <a:buFontTx/>
              <a:buChar char="•"/>
              <a:defRPr/>
            </a:pPr>
            <a:r>
              <a:rPr lang="en-US" sz="2000" dirty="0">
                <a:latin typeface="Arial" charset="0"/>
              </a:rPr>
              <a:t>The presence of opiates detected in five hair shafts (7.5 cm in length) from a Victorian poet “John Keats” 167 years after his death…</a:t>
            </a:r>
          </a:p>
          <a:p>
            <a:pPr marL="266700" lvl="1" indent="-266700">
              <a:spcBef>
                <a:spcPct val="50000"/>
              </a:spcBef>
              <a:defRPr/>
            </a:pPr>
            <a:r>
              <a:rPr lang="en-US" sz="2000" dirty="0">
                <a:solidFill>
                  <a:schemeClr val="accent2">
                    <a:lumMod val="75000"/>
                  </a:schemeClr>
                </a:solidFill>
                <a:latin typeface="Arial" charset="0"/>
              </a:rPr>
              <a:t>          - taken to control the pain of Tuberculosis</a:t>
            </a:r>
            <a:endParaRPr lang="en-US" sz="2000" dirty="0">
              <a:latin typeface="Arial" charset="0"/>
            </a:endParaRPr>
          </a:p>
          <a:p>
            <a:pPr marL="266700" indent="-266700">
              <a:spcBef>
                <a:spcPct val="50000"/>
              </a:spcBef>
              <a:buFontTx/>
              <a:buChar char="•"/>
              <a:defRPr/>
            </a:pPr>
            <a:r>
              <a:rPr lang="en-US" sz="2000" dirty="0">
                <a:latin typeface="Arial" charset="0"/>
              </a:rPr>
              <a:t>The scalps of eight Chilean mummies dating from 2000 BC tested positive for benzoylecgonine </a:t>
            </a:r>
            <a:r>
              <a:rPr lang="en-US" sz="2000" dirty="0">
                <a:solidFill>
                  <a:schemeClr val="accent2">
                    <a:lumMod val="75000"/>
                  </a:schemeClr>
                </a:solidFill>
                <a:latin typeface="Arial" charset="0"/>
              </a:rPr>
              <a:t>(a metabolite from cocaine)</a:t>
            </a:r>
          </a:p>
        </p:txBody>
      </p:sp>
      <p:pic>
        <p:nvPicPr>
          <p:cNvPr id="8" name="Picture 9">
            <a:extLst>
              <a:ext uri="{FF2B5EF4-FFF2-40B4-BE49-F238E27FC236}">
                <a16:creationId xmlns:a16="http://schemas.microsoft.com/office/drawing/2014/main" id="{E1D62B15-C883-4C6C-8626-B5432273A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729" y="4469165"/>
            <a:ext cx="50673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52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BIOLOGY OF HAIR</a:t>
            </a:r>
            <a:endParaRPr lang="en-ZA" sz="3200" b="1" dirty="0">
              <a:solidFill>
                <a:schemeClr val="accent1">
                  <a:lumMod val="50000"/>
                </a:schemeClr>
              </a:solidFill>
            </a:endParaRPr>
          </a:p>
        </p:txBody>
      </p:sp>
      <p:pic>
        <p:nvPicPr>
          <p:cNvPr id="6" name="Picture 5">
            <a:extLst>
              <a:ext uri="{FF2B5EF4-FFF2-40B4-BE49-F238E27FC236}">
                <a16:creationId xmlns:a16="http://schemas.microsoft.com/office/drawing/2014/main" id="{39B32A31-E3FE-48EA-9D19-4BE0B75DF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68" y="1450332"/>
            <a:ext cx="420785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032003F1-1906-4685-BC26-030DCB8FB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609" y="3781326"/>
            <a:ext cx="2719462" cy="219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7986981A-4387-4334-BB9C-3EB980A78FEF}"/>
              </a:ext>
            </a:extLst>
          </p:cNvPr>
          <p:cNvSpPr txBox="1">
            <a:spLocks noChangeArrowheads="1"/>
          </p:cNvSpPr>
          <p:nvPr/>
        </p:nvSpPr>
        <p:spPr bwMode="auto">
          <a:xfrm>
            <a:off x="5068850" y="640047"/>
            <a:ext cx="6092485" cy="3416320"/>
          </a:xfrm>
          <a:prstGeom prst="rect">
            <a:avLst/>
          </a:prstGeom>
          <a:noFill/>
          <a:ln w="9525">
            <a:noFill/>
            <a:miter lim="800000"/>
            <a:headEnd/>
            <a:tailEnd/>
          </a:ln>
        </p:spPr>
        <p:txBody>
          <a:bodyPr wrap="square">
            <a:spAutoFit/>
          </a:bodyPr>
          <a:lstStyle/>
          <a:p>
            <a:pPr marL="355600" indent="-177800">
              <a:spcBef>
                <a:spcPct val="50000"/>
              </a:spcBef>
              <a:buFontTx/>
              <a:buChar char="•"/>
              <a:defRPr/>
            </a:pPr>
            <a:r>
              <a:rPr lang="en-US" sz="2000" dirty="0">
                <a:latin typeface="Arial" panose="020B0604020202020204" pitchFamily="34" charset="0"/>
                <a:cs typeface="Arial" panose="020B0604020202020204" pitchFamily="34" charset="0"/>
              </a:rPr>
              <a:t>Hair is a product of differentiated organs in the skin of mammals</a:t>
            </a:r>
          </a:p>
          <a:p>
            <a:pPr marL="355600" indent="-177800">
              <a:spcBef>
                <a:spcPct val="50000"/>
              </a:spcBef>
              <a:buFontTx/>
              <a:buChar char="•"/>
              <a:defRPr/>
            </a:pPr>
            <a:r>
              <a:rPr lang="en-US" sz="2000" dirty="0">
                <a:latin typeface="Arial" panose="020B0604020202020204" pitchFamily="34" charset="0"/>
                <a:cs typeface="Arial" panose="020B0604020202020204" pitchFamily="34" charset="0"/>
              </a:rPr>
              <a:t>It differs in individuals only in color, quantity and texture</a:t>
            </a:r>
          </a:p>
          <a:p>
            <a:pPr marL="177800">
              <a:spcBef>
                <a:spcPct val="50000"/>
              </a:spcBef>
              <a:buFontTx/>
              <a:buChar char="•"/>
              <a:defRPr/>
            </a:pPr>
            <a:r>
              <a:rPr lang="en-US" sz="2000" dirty="0">
                <a:latin typeface="Arial" panose="020B0604020202020204" pitchFamily="34" charset="0"/>
                <a:cs typeface="Arial" panose="020B0604020202020204" pitchFamily="34" charset="0"/>
              </a:rPr>
              <a:t> Composition:</a:t>
            </a:r>
          </a:p>
          <a:p>
            <a:pPr marL="355600" lvl="1">
              <a:spcBef>
                <a:spcPct val="50000"/>
              </a:spcBef>
              <a:defRPr/>
            </a:pPr>
            <a:r>
              <a:rPr lang="en-US" sz="1600" dirty="0">
                <a:latin typeface="Arial" panose="020B0604020202020204" pitchFamily="34" charset="0"/>
                <a:cs typeface="Arial" panose="020B0604020202020204" pitchFamily="34" charset="0"/>
              </a:rPr>
              <a:t> - Protein (65% – 95% </a:t>
            </a:r>
            <a:r>
              <a:rPr lang="en-US" sz="1600" dirty="0" err="1">
                <a:latin typeface="Arial" panose="020B0604020202020204" pitchFamily="34" charset="0"/>
                <a:cs typeface="Arial" panose="020B0604020202020204" pitchFamily="34" charset="0"/>
              </a:rPr>
              <a:t>keratien</a:t>
            </a:r>
            <a:r>
              <a:rPr lang="en-US" sz="1600" dirty="0">
                <a:latin typeface="Arial" panose="020B0604020202020204" pitchFamily="34" charset="0"/>
                <a:cs typeface="Arial" panose="020B0604020202020204" pitchFamily="34" charset="0"/>
              </a:rPr>
              <a:t>)</a:t>
            </a:r>
          </a:p>
          <a:p>
            <a:pPr marL="355600" lvl="1">
              <a:spcBef>
                <a:spcPct val="50000"/>
              </a:spcBef>
              <a:defRPr/>
            </a:pPr>
            <a:r>
              <a:rPr lang="en-US" sz="1600" dirty="0">
                <a:latin typeface="Arial" panose="020B0604020202020204" pitchFamily="34" charset="0"/>
                <a:cs typeface="Arial" panose="020B0604020202020204" pitchFamily="34" charset="0"/>
              </a:rPr>
              <a:t> - Water (15% - 35%)</a:t>
            </a:r>
          </a:p>
          <a:p>
            <a:pPr marL="355600" lvl="1">
              <a:spcBef>
                <a:spcPct val="50000"/>
              </a:spcBef>
              <a:defRPr/>
            </a:pPr>
            <a:r>
              <a:rPr lang="en-US" sz="1600" dirty="0">
                <a:latin typeface="Arial" panose="020B0604020202020204" pitchFamily="34" charset="0"/>
                <a:cs typeface="Arial" panose="020B0604020202020204" pitchFamily="34" charset="0"/>
              </a:rPr>
              <a:t> - Lipids (1% - 9%)</a:t>
            </a:r>
          </a:p>
          <a:p>
            <a:pPr marL="355600" lvl="1">
              <a:spcBef>
                <a:spcPct val="50000"/>
              </a:spcBef>
              <a:defRPr/>
            </a:pPr>
            <a:r>
              <a:rPr lang="en-US" sz="1600" dirty="0">
                <a:latin typeface="Arial" panose="020B0604020202020204" pitchFamily="34" charset="0"/>
                <a:cs typeface="Arial" panose="020B0604020202020204" pitchFamily="34" charset="0"/>
              </a:rPr>
              <a:t> - Mineral content (0.25% - 0.95%)</a:t>
            </a:r>
          </a:p>
        </p:txBody>
      </p:sp>
    </p:spTree>
    <p:extLst>
      <p:ext uri="{BB962C8B-B14F-4D97-AF65-F5344CB8AC3E}">
        <p14:creationId xmlns:p14="http://schemas.microsoft.com/office/powerpoint/2010/main" val="230666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INCORPORATION OF DRUGS INTO THE HAIR MATRIX</a:t>
            </a:r>
          </a:p>
        </p:txBody>
      </p:sp>
      <p:pic>
        <p:nvPicPr>
          <p:cNvPr id="6" name="Picture 5">
            <a:extLst>
              <a:ext uri="{FF2B5EF4-FFF2-40B4-BE49-F238E27FC236}">
                <a16:creationId xmlns:a16="http://schemas.microsoft.com/office/drawing/2014/main" id="{39B32A31-E3FE-48EA-9D19-4BE0B75DF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68" y="1450332"/>
            <a:ext cx="420785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6CED85B-4604-431C-B984-019D52A22CA0}"/>
              </a:ext>
            </a:extLst>
          </p:cNvPr>
          <p:cNvSpPr>
            <a:spLocks noChangeArrowheads="1"/>
          </p:cNvSpPr>
          <p:nvPr/>
        </p:nvSpPr>
        <p:spPr bwMode="auto">
          <a:xfrm>
            <a:off x="6105426" y="1085473"/>
            <a:ext cx="504648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dirty="0">
                <a:cs typeface="Arial" panose="020B0604020202020204" pitchFamily="34" charset="0"/>
              </a:rPr>
              <a:t>Drug incorporation</a:t>
            </a:r>
          </a:p>
          <a:p>
            <a:pPr lvl="1" eaLnBrk="1" hangingPunct="1">
              <a:spcBef>
                <a:spcPct val="20000"/>
              </a:spcBef>
              <a:buFontTx/>
              <a:buChar char="–"/>
            </a:pPr>
            <a:r>
              <a:rPr lang="en-US" altLang="en-US" sz="1600" dirty="0">
                <a:cs typeface="Arial" panose="020B0604020202020204" pitchFamily="34" charset="0"/>
              </a:rPr>
              <a:t>Lipophilicity</a:t>
            </a:r>
          </a:p>
          <a:p>
            <a:pPr lvl="1" eaLnBrk="1" hangingPunct="1">
              <a:spcBef>
                <a:spcPct val="20000"/>
              </a:spcBef>
              <a:buFontTx/>
              <a:buChar char="–"/>
            </a:pPr>
            <a:r>
              <a:rPr lang="en-US" altLang="en-US" sz="1600" dirty="0">
                <a:cs typeface="Arial" panose="020B0604020202020204" pitchFamily="34" charset="0"/>
              </a:rPr>
              <a:t>pH</a:t>
            </a:r>
          </a:p>
          <a:p>
            <a:pPr lvl="1" eaLnBrk="1" hangingPunct="1">
              <a:spcBef>
                <a:spcPct val="20000"/>
              </a:spcBef>
              <a:buFontTx/>
              <a:buChar char="–"/>
            </a:pPr>
            <a:r>
              <a:rPr lang="en-US" altLang="en-US" sz="1600" dirty="0">
                <a:cs typeface="Arial" panose="020B0604020202020204" pitchFamily="34" charset="0"/>
              </a:rPr>
              <a:t>Melanin (color of hair)</a:t>
            </a:r>
          </a:p>
          <a:p>
            <a:pPr lvl="1" eaLnBrk="1" hangingPunct="1">
              <a:spcBef>
                <a:spcPct val="20000"/>
              </a:spcBef>
            </a:pPr>
            <a:endParaRPr lang="en-US" altLang="en-US" sz="1600" dirty="0">
              <a:cs typeface="Arial" panose="020B0604020202020204" pitchFamily="34" charset="0"/>
            </a:endParaRPr>
          </a:p>
          <a:p>
            <a:pPr eaLnBrk="1" hangingPunct="1">
              <a:spcBef>
                <a:spcPct val="20000"/>
              </a:spcBef>
              <a:buFontTx/>
              <a:buChar char="•"/>
            </a:pPr>
            <a:r>
              <a:rPr lang="en-US" altLang="en-US" dirty="0">
                <a:cs typeface="Arial" panose="020B0604020202020204" pitchFamily="34" charset="0"/>
              </a:rPr>
              <a:t>Analysis</a:t>
            </a:r>
          </a:p>
          <a:p>
            <a:pPr lvl="1" eaLnBrk="1" hangingPunct="1">
              <a:spcBef>
                <a:spcPct val="20000"/>
              </a:spcBef>
              <a:buFontTx/>
              <a:buChar char="–"/>
            </a:pPr>
            <a:r>
              <a:rPr lang="en-US" altLang="en-US" sz="1600" dirty="0">
                <a:cs typeface="Arial" panose="020B0604020202020204" pitchFamily="34" charset="0"/>
              </a:rPr>
              <a:t>Metabolites</a:t>
            </a:r>
          </a:p>
          <a:p>
            <a:pPr lvl="1" eaLnBrk="1" hangingPunct="1">
              <a:spcBef>
                <a:spcPct val="20000"/>
              </a:spcBef>
              <a:buFontTx/>
              <a:buChar char="–"/>
            </a:pPr>
            <a:r>
              <a:rPr lang="en-US" altLang="en-US" sz="1600" dirty="0">
                <a:cs typeface="Arial" panose="020B0604020202020204" pitchFamily="34" charset="0"/>
              </a:rPr>
              <a:t>Matrix effects</a:t>
            </a:r>
          </a:p>
          <a:p>
            <a:pPr lvl="1" eaLnBrk="1" hangingPunct="1">
              <a:spcBef>
                <a:spcPct val="20000"/>
              </a:spcBef>
              <a:buFontTx/>
              <a:buChar char="–"/>
            </a:pPr>
            <a:endParaRPr lang="en-US" altLang="en-US" sz="1600" dirty="0">
              <a:cs typeface="Arial" panose="020B0604020202020204" pitchFamily="34" charset="0"/>
            </a:endParaRPr>
          </a:p>
          <a:p>
            <a:pPr marL="355600" indent="-177800">
              <a:spcBef>
                <a:spcPct val="50000"/>
              </a:spcBef>
              <a:buFontTx/>
              <a:buChar char="•"/>
              <a:defRPr/>
            </a:pPr>
            <a:r>
              <a:rPr lang="en-US" sz="1600" dirty="0">
                <a:cs typeface="Arial" panose="020B0604020202020204" pitchFamily="34" charset="0"/>
              </a:rPr>
              <a:t>Total number of hair follicles in adults ≈ 5 000 000</a:t>
            </a:r>
          </a:p>
          <a:p>
            <a:pPr marL="355600" indent="-177800">
              <a:spcBef>
                <a:spcPct val="50000"/>
              </a:spcBef>
              <a:buFontTx/>
              <a:buChar char="•"/>
              <a:defRPr/>
            </a:pPr>
            <a:r>
              <a:rPr lang="en-US" sz="1600" dirty="0">
                <a:cs typeface="Arial" panose="020B0604020202020204" pitchFamily="34" charset="0"/>
              </a:rPr>
              <a:t>On the head ≈ 1000 000 </a:t>
            </a:r>
          </a:p>
          <a:p>
            <a:pPr lvl="1" eaLnBrk="1" hangingPunct="1">
              <a:spcBef>
                <a:spcPct val="20000"/>
              </a:spcBef>
              <a:buFontTx/>
              <a:buChar char="–"/>
            </a:pPr>
            <a:endParaRPr lang="en-US" altLang="en-US" sz="1600" dirty="0">
              <a:cs typeface="Arial" panose="020B0604020202020204" pitchFamily="34" charset="0"/>
            </a:endParaRPr>
          </a:p>
        </p:txBody>
      </p:sp>
    </p:spTree>
    <p:extLst>
      <p:ext uri="{BB962C8B-B14F-4D97-AF65-F5344CB8AC3E}">
        <p14:creationId xmlns:p14="http://schemas.microsoft.com/office/powerpoint/2010/main" val="28226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INCORPORATION OF DRUGS INTO THE HAIR MATRIX</a:t>
            </a:r>
          </a:p>
        </p:txBody>
      </p:sp>
      <p:sp>
        <p:nvSpPr>
          <p:cNvPr id="7" name="TextBox 6">
            <a:extLst>
              <a:ext uri="{FF2B5EF4-FFF2-40B4-BE49-F238E27FC236}">
                <a16:creationId xmlns:a16="http://schemas.microsoft.com/office/drawing/2014/main" id="{A22153AA-7C4E-40CB-81AB-EE8284C7FED5}"/>
              </a:ext>
            </a:extLst>
          </p:cNvPr>
          <p:cNvSpPr txBox="1"/>
          <p:nvPr/>
        </p:nvSpPr>
        <p:spPr>
          <a:xfrm>
            <a:off x="9426" y="4260149"/>
            <a:ext cx="7080563" cy="1729704"/>
          </a:xfrm>
          <a:prstGeom prst="rect">
            <a:avLst/>
          </a:prstGeom>
          <a:noFill/>
        </p:spPr>
        <p:txBody>
          <a:bodyPr wrap="square">
            <a:spAutoFit/>
          </a:bodyPr>
          <a:lstStyle/>
          <a:p>
            <a:pPr marL="355600" lvl="1" indent="-355600">
              <a:spcBef>
                <a:spcPct val="20000"/>
              </a:spcBef>
              <a:buFont typeface="Arial" pitchFamily="34" charset="0"/>
              <a:buChar char="•"/>
              <a:defRPr/>
            </a:pPr>
            <a:r>
              <a:rPr lang="en-ZA" sz="2000" b="1" dirty="0">
                <a:latin typeface="Arial" charset="0"/>
              </a:rPr>
              <a:t>Hair growth rate</a:t>
            </a:r>
          </a:p>
          <a:p>
            <a:pPr marL="531813" lvl="1" indent="-176213">
              <a:spcBef>
                <a:spcPct val="20000"/>
              </a:spcBef>
              <a:buFontTx/>
              <a:buChar char="-"/>
              <a:defRPr/>
            </a:pPr>
            <a:r>
              <a:rPr lang="en-ZA" dirty="0">
                <a:latin typeface="Arial" charset="0"/>
              </a:rPr>
              <a:t>Head hair - 0.7 to 1.5 cm</a:t>
            </a:r>
            <a:r>
              <a:rPr lang="en-US" dirty="0">
                <a:latin typeface="Arial" charset="0"/>
              </a:rPr>
              <a:t> per month</a:t>
            </a:r>
          </a:p>
          <a:p>
            <a:pPr marL="531813" lvl="1" indent="-176213">
              <a:spcBef>
                <a:spcPct val="20000"/>
              </a:spcBef>
              <a:defRPr/>
            </a:pPr>
            <a:r>
              <a:rPr lang="en-US" dirty="0">
                <a:latin typeface="Arial" charset="0"/>
              </a:rPr>
              <a:t>                   - Segmentation possible</a:t>
            </a:r>
          </a:p>
          <a:p>
            <a:pPr marL="531813" lvl="1" indent="-176213">
              <a:spcBef>
                <a:spcPct val="20000"/>
              </a:spcBef>
              <a:defRPr/>
            </a:pPr>
            <a:r>
              <a:rPr lang="en-US" dirty="0">
                <a:latin typeface="Arial" charset="0"/>
              </a:rPr>
              <a:t>- Growth rate is influenced by therapeutic drugs</a:t>
            </a:r>
          </a:p>
          <a:p>
            <a:pPr marL="531813" lvl="1" indent="-176213">
              <a:spcBef>
                <a:spcPct val="20000"/>
              </a:spcBef>
              <a:defRPr/>
            </a:pPr>
            <a:r>
              <a:rPr lang="en-US" dirty="0">
                <a:latin typeface="Arial" charset="0"/>
              </a:rPr>
              <a:t>- Depends on age, sex, race and seasonal fluctuation </a:t>
            </a:r>
            <a:endParaRPr lang="en-ZA" dirty="0">
              <a:latin typeface="Arial" charset="0"/>
            </a:endParaRPr>
          </a:p>
        </p:txBody>
      </p:sp>
      <p:pic>
        <p:nvPicPr>
          <p:cNvPr id="10" name="Picture 8">
            <a:extLst>
              <a:ext uri="{FF2B5EF4-FFF2-40B4-BE49-F238E27FC236}">
                <a16:creationId xmlns:a16="http://schemas.microsoft.com/office/drawing/2014/main" id="{CCE5C1D1-4AE3-48A8-82BA-BD8A91955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695" y="1342565"/>
            <a:ext cx="2912884" cy="464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4C0FAD9-5CC5-48EC-883A-32D398F05746}"/>
              </a:ext>
            </a:extLst>
          </p:cNvPr>
          <p:cNvSpPr/>
          <p:nvPr/>
        </p:nvSpPr>
        <p:spPr>
          <a:xfrm>
            <a:off x="81553" y="640047"/>
            <a:ext cx="9467800" cy="3391698"/>
          </a:xfrm>
          <a:prstGeom prst="rect">
            <a:avLst/>
          </a:prstGeom>
        </p:spPr>
        <p:txBody>
          <a:bodyPr wrap="square">
            <a:spAutoFit/>
          </a:bodyPr>
          <a:lstStyle/>
          <a:p>
            <a:pPr marL="342900" indent="-342900">
              <a:spcBef>
                <a:spcPct val="20000"/>
              </a:spcBef>
              <a:buFontTx/>
              <a:buChar char="•"/>
              <a:defRPr/>
            </a:pPr>
            <a:r>
              <a:rPr lang="en-ZA" sz="2000" b="1" dirty="0">
                <a:latin typeface="Arial" charset="0"/>
              </a:rPr>
              <a:t>Hair growth phases</a:t>
            </a:r>
          </a:p>
          <a:p>
            <a:pPr marL="755650" lvl="1" indent="-400050">
              <a:spcBef>
                <a:spcPct val="20000"/>
              </a:spcBef>
              <a:buFont typeface="+mj-lt"/>
              <a:buAutoNum type="romanUcPeriod"/>
              <a:defRPr/>
            </a:pPr>
            <a:r>
              <a:rPr lang="en-ZA" dirty="0">
                <a:latin typeface="Arial" charset="0"/>
              </a:rPr>
              <a:t>Anagen / Growing phase – </a:t>
            </a:r>
            <a:r>
              <a:rPr lang="en-ZA" dirty="0">
                <a:solidFill>
                  <a:schemeClr val="accent2">
                    <a:lumMod val="75000"/>
                  </a:schemeClr>
                </a:solidFill>
                <a:latin typeface="Arial" charset="0"/>
              </a:rPr>
              <a:t>3 to 7 years (90% of follicles on the scalp)</a:t>
            </a:r>
          </a:p>
          <a:p>
            <a:pPr marL="755650" lvl="1" indent="-400050">
              <a:spcBef>
                <a:spcPct val="20000"/>
              </a:spcBef>
              <a:buFont typeface="+mj-lt"/>
              <a:buAutoNum type="romanUcPeriod"/>
              <a:defRPr/>
            </a:pPr>
            <a:r>
              <a:rPr lang="en-ZA" dirty="0">
                <a:latin typeface="Arial" charset="0"/>
              </a:rPr>
              <a:t>Catagen / Intermediate phase – </a:t>
            </a:r>
            <a:r>
              <a:rPr lang="en-ZA" dirty="0">
                <a:solidFill>
                  <a:schemeClr val="accent2">
                    <a:lumMod val="75000"/>
                  </a:schemeClr>
                </a:solidFill>
                <a:latin typeface="Arial" charset="0"/>
              </a:rPr>
              <a:t>2 to 4 weeks (1% of follicles on the scalp)</a:t>
            </a:r>
          </a:p>
          <a:p>
            <a:pPr marL="755650" lvl="1" indent="-400050">
              <a:spcBef>
                <a:spcPct val="20000"/>
              </a:spcBef>
              <a:buFont typeface="+mj-lt"/>
              <a:buAutoNum type="romanUcPeriod"/>
              <a:defRPr/>
            </a:pPr>
            <a:r>
              <a:rPr lang="en-ZA" dirty="0">
                <a:latin typeface="Arial" charset="0"/>
              </a:rPr>
              <a:t>Telogen  / Resting phase – </a:t>
            </a:r>
            <a:r>
              <a:rPr lang="en-ZA" dirty="0">
                <a:solidFill>
                  <a:schemeClr val="accent2">
                    <a:lumMod val="75000"/>
                  </a:schemeClr>
                </a:solidFill>
                <a:latin typeface="Arial" charset="0"/>
              </a:rPr>
              <a:t>3 to 4 months (10 – 15% of follicles on the scalp)</a:t>
            </a:r>
          </a:p>
          <a:p>
            <a:pPr marL="755650" lvl="1" indent="-400050">
              <a:spcBef>
                <a:spcPct val="20000"/>
              </a:spcBef>
              <a:buFont typeface="+mj-lt"/>
              <a:buAutoNum type="romanUcPeriod"/>
              <a:defRPr/>
            </a:pPr>
            <a:r>
              <a:rPr lang="en-ZA" dirty="0" err="1">
                <a:latin typeface="Arial" charset="0"/>
              </a:rPr>
              <a:t>Exogen</a:t>
            </a:r>
            <a:r>
              <a:rPr lang="en-ZA" dirty="0">
                <a:latin typeface="Arial" charset="0"/>
              </a:rPr>
              <a:t> / Shedding phase</a:t>
            </a:r>
          </a:p>
          <a:p>
            <a:pPr marL="755650" lvl="1" indent="-400050">
              <a:spcBef>
                <a:spcPct val="20000"/>
              </a:spcBef>
              <a:buFont typeface="+mj-lt"/>
              <a:buAutoNum type="romanUcPeriod"/>
              <a:defRPr/>
            </a:pPr>
            <a:endParaRPr lang="en-ZA" dirty="0">
              <a:latin typeface="Arial" charset="0"/>
            </a:endParaRPr>
          </a:p>
          <a:p>
            <a:pPr marL="355600" lvl="1">
              <a:spcBef>
                <a:spcPct val="20000"/>
              </a:spcBef>
              <a:defRPr/>
            </a:pPr>
            <a:r>
              <a:rPr lang="en-US" dirty="0">
                <a:latin typeface="Arial" charset="0"/>
              </a:rPr>
              <a:t>Non-head hair -  similar growth rate</a:t>
            </a:r>
          </a:p>
          <a:p>
            <a:pPr marL="2324100" lvl="1" indent="-266700">
              <a:spcBef>
                <a:spcPct val="20000"/>
              </a:spcBef>
              <a:defRPr/>
            </a:pPr>
            <a:r>
              <a:rPr lang="en-US" dirty="0">
                <a:latin typeface="Arial" charset="0"/>
              </a:rPr>
              <a:t> -  </a:t>
            </a:r>
            <a:r>
              <a:rPr lang="en-US" dirty="0">
                <a:solidFill>
                  <a:schemeClr val="accent2">
                    <a:lumMod val="75000"/>
                  </a:schemeClr>
                </a:solidFill>
                <a:latin typeface="Arial" charset="0"/>
              </a:rPr>
              <a:t>40 – 60% of follicles are in the telogen phase</a:t>
            </a:r>
          </a:p>
          <a:p>
            <a:pPr marL="2324100" lvl="1" indent="-266700">
              <a:spcBef>
                <a:spcPct val="20000"/>
              </a:spcBef>
              <a:defRPr/>
            </a:pPr>
            <a:r>
              <a:rPr lang="en-US" dirty="0">
                <a:latin typeface="Arial" charset="0"/>
              </a:rPr>
              <a:t>-   No segmentation</a:t>
            </a:r>
          </a:p>
          <a:p>
            <a:pPr marL="2324100" lvl="1" indent="-266700">
              <a:spcBef>
                <a:spcPct val="20000"/>
              </a:spcBef>
              <a:defRPr/>
            </a:pPr>
            <a:r>
              <a:rPr lang="en-US" dirty="0">
                <a:latin typeface="Arial" charset="0"/>
              </a:rPr>
              <a:t>-    Advantageous when head hair unavailable</a:t>
            </a:r>
            <a:endParaRPr lang="en-ZA" dirty="0">
              <a:latin typeface="Arial" charset="0"/>
            </a:endParaRPr>
          </a:p>
        </p:txBody>
      </p:sp>
    </p:spTree>
    <p:extLst>
      <p:ext uri="{BB962C8B-B14F-4D97-AF65-F5344CB8AC3E}">
        <p14:creationId xmlns:p14="http://schemas.microsoft.com/office/powerpoint/2010/main" val="872110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SPECIMEN COLLECTION AND PROCEDURES</a:t>
            </a:r>
          </a:p>
        </p:txBody>
      </p:sp>
      <p:pic>
        <p:nvPicPr>
          <p:cNvPr id="6" name="Picture 3">
            <a:extLst>
              <a:ext uri="{FF2B5EF4-FFF2-40B4-BE49-F238E27FC236}">
                <a16:creationId xmlns:a16="http://schemas.microsoft.com/office/drawing/2014/main" id="{F3177F66-33AA-4E31-B9C2-5E6A0EAAB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603168"/>
            <a:ext cx="200025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a:extLst>
              <a:ext uri="{FF2B5EF4-FFF2-40B4-BE49-F238E27FC236}">
                <a16:creationId xmlns:a16="http://schemas.microsoft.com/office/drawing/2014/main" id="{927978D3-5BC9-47EA-BE34-C2EB5F6C661E}"/>
              </a:ext>
            </a:extLst>
          </p:cNvPr>
          <p:cNvSpPr txBox="1">
            <a:spLocks noChangeArrowheads="1"/>
          </p:cNvSpPr>
          <p:nvPr/>
        </p:nvSpPr>
        <p:spPr bwMode="auto">
          <a:xfrm>
            <a:off x="3929063" y="5281697"/>
            <a:ext cx="5214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ZA" altLang="en-US" dirty="0"/>
              <a:t>Identification of drugs and metabolites</a:t>
            </a:r>
          </a:p>
          <a:p>
            <a:pPr eaLnBrk="1" hangingPunct="1">
              <a:buFontTx/>
              <a:buChar char="-"/>
            </a:pPr>
            <a:r>
              <a:rPr lang="en-ZA" altLang="en-US" dirty="0"/>
              <a:t>Quantification</a:t>
            </a:r>
          </a:p>
        </p:txBody>
      </p:sp>
      <p:cxnSp>
        <p:nvCxnSpPr>
          <p:cNvPr id="8" name="Straight Arrow Connector 7">
            <a:extLst>
              <a:ext uri="{FF2B5EF4-FFF2-40B4-BE49-F238E27FC236}">
                <a16:creationId xmlns:a16="http://schemas.microsoft.com/office/drawing/2014/main" id="{732D25F5-CE74-438D-B2E3-E6B78E96006E}"/>
              </a:ext>
            </a:extLst>
          </p:cNvPr>
          <p:cNvCxnSpPr/>
          <p:nvPr/>
        </p:nvCxnSpPr>
        <p:spPr>
          <a:xfrm>
            <a:off x="2643188" y="5570622"/>
            <a:ext cx="1071562" cy="158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17">
            <a:extLst>
              <a:ext uri="{FF2B5EF4-FFF2-40B4-BE49-F238E27FC236}">
                <a16:creationId xmlns:a16="http://schemas.microsoft.com/office/drawing/2014/main" id="{85CE7E93-1C9F-4D5E-9A9E-FBF6C2277AF9}"/>
              </a:ext>
            </a:extLst>
          </p:cNvPr>
          <p:cNvSpPr txBox="1">
            <a:spLocks noChangeArrowheads="1"/>
          </p:cNvSpPr>
          <p:nvPr/>
        </p:nvSpPr>
        <p:spPr bwMode="auto">
          <a:xfrm>
            <a:off x="3929063" y="1753854"/>
            <a:ext cx="65624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ZA" altLang="en-US" dirty="0"/>
              <a:t>Drugs and interferences</a:t>
            </a:r>
          </a:p>
          <a:p>
            <a:pPr eaLnBrk="1" hangingPunct="1">
              <a:buFontTx/>
              <a:buChar char="-"/>
            </a:pPr>
            <a:r>
              <a:rPr lang="en-ZA" altLang="en-US" dirty="0"/>
              <a:t>Crack cocaine, cannabis, heroin smoke</a:t>
            </a:r>
          </a:p>
          <a:p>
            <a:pPr eaLnBrk="1" hangingPunct="1">
              <a:buFontTx/>
              <a:buChar char="-"/>
            </a:pPr>
            <a:r>
              <a:rPr lang="en-ZA" altLang="en-US" dirty="0"/>
              <a:t>Evidentiary false positives due to passive exposure </a:t>
            </a:r>
          </a:p>
        </p:txBody>
      </p:sp>
      <p:cxnSp>
        <p:nvCxnSpPr>
          <p:cNvPr id="10" name="Straight Arrow Connector 9">
            <a:extLst>
              <a:ext uri="{FF2B5EF4-FFF2-40B4-BE49-F238E27FC236}">
                <a16:creationId xmlns:a16="http://schemas.microsoft.com/office/drawing/2014/main" id="{4F5B3B11-D519-441D-9D86-94F7B10DD3EC}"/>
              </a:ext>
            </a:extLst>
          </p:cNvPr>
          <p:cNvCxnSpPr/>
          <p:nvPr/>
        </p:nvCxnSpPr>
        <p:spPr>
          <a:xfrm>
            <a:off x="2643188" y="2225760"/>
            <a:ext cx="1071562" cy="1587"/>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9">
            <a:extLst>
              <a:ext uri="{FF2B5EF4-FFF2-40B4-BE49-F238E27FC236}">
                <a16:creationId xmlns:a16="http://schemas.microsoft.com/office/drawing/2014/main" id="{FAC03CD0-B171-4857-8829-A50883E3D0A0}"/>
              </a:ext>
            </a:extLst>
          </p:cNvPr>
          <p:cNvSpPr txBox="1">
            <a:spLocks noChangeArrowheads="1"/>
          </p:cNvSpPr>
          <p:nvPr/>
        </p:nvSpPr>
        <p:spPr bwMode="auto">
          <a:xfrm>
            <a:off x="3929063" y="4210135"/>
            <a:ext cx="5214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ZA" altLang="en-US" dirty="0"/>
              <a:t>Solubilisation of the drug</a:t>
            </a:r>
          </a:p>
          <a:p>
            <a:pPr eaLnBrk="1" hangingPunct="1">
              <a:buFontTx/>
              <a:buChar char="-"/>
            </a:pPr>
            <a:r>
              <a:rPr lang="en-ZA" altLang="en-US" dirty="0"/>
              <a:t>Drugs must not be altered or lost</a:t>
            </a:r>
          </a:p>
        </p:txBody>
      </p:sp>
      <p:cxnSp>
        <p:nvCxnSpPr>
          <p:cNvPr id="12" name="Straight Arrow Connector 11">
            <a:extLst>
              <a:ext uri="{FF2B5EF4-FFF2-40B4-BE49-F238E27FC236}">
                <a16:creationId xmlns:a16="http://schemas.microsoft.com/office/drawing/2014/main" id="{B2A52D17-FBD7-41C5-B138-358193B044A4}"/>
              </a:ext>
            </a:extLst>
          </p:cNvPr>
          <p:cNvCxnSpPr/>
          <p:nvPr/>
        </p:nvCxnSpPr>
        <p:spPr>
          <a:xfrm>
            <a:off x="2643188" y="4499060"/>
            <a:ext cx="1071562" cy="1587"/>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21">
            <a:extLst>
              <a:ext uri="{FF2B5EF4-FFF2-40B4-BE49-F238E27FC236}">
                <a16:creationId xmlns:a16="http://schemas.microsoft.com/office/drawing/2014/main" id="{8FD0C1E9-2487-4FCF-A157-9B2698D98583}"/>
              </a:ext>
            </a:extLst>
          </p:cNvPr>
          <p:cNvSpPr txBox="1">
            <a:spLocks noChangeArrowheads="1"/>
          </p:cNvSpPr>
          <p:nvPr/>
        </p:nvSpPr>
        <p:spPr bwMode="auto">
          <a:xfrm>
            <a:off x="3929063" y="3003635"/>
            <a:ext cx="593683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ZA" altLang="en-US" dirty="0"/>
              <a:t>Pulverised with ball-mill</a:t>
            </a:r>
          </a:p>
          <a:p>
            <a:pPr eaLnBrk="1" hangingPunct="1">
              <a:buFontTx/>
              <a:buChar char="-"/>
            </a:pPr>
            <a:r>
              <a:rPr lang="en-ZA" altLang="en-US" dirty="0"/>
              <a:t>Cut into segments</a:t>
            </a:r>
          </a:p>
          <a:p>
            <a:pPr eaLnBrk="1" hangingPunct="1">
              <a:buFontTx/>
              <a:buChar char="-"/>
            </a:pPr>
            <a:r>
              <a:rPr lang="en-ZA" altLang="en-US" dirty="0"/>
              <a:t>Dissolved as a whole</a:t>
            </a:r>
          </a:p>
        </p:txBody>
      </p:sp>
      <p:cxnSp>
        <p:nvCxnSpPr>
          <p:cNvPr id="14" name="Straight Arrow Connector 13">
            <a:extLst>
              <a:ext uri="{FF2B5EF4-FFF2-40B4-BE49-F238E27FC236}">
                <a16:creationId xmlns:a16="http://schemas.microsoft.com/office/drawing/2014/main" id="{BF9CF235-93E0-4284-BEEE-77C56298F4CE}"/>
              </a:ext>
            </a:extLst>
          </p:cNvPr>
          <p:cNvCxnSpPr/>
          <p:nvPr/>
        </p:nvCxnSpPr>
        <p:spPr>
          <a:xfrm>
            <a:off x="2643188" y="3430672"/>
            <a:ext cx="1071562" cy="158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23">
            <a:extLst>
              <a:ext uri="{FF2B5EF4-FFF2-40B4-BE49-F238E27FC236}">
                <a16:creationId xmlns:a16="http://schemas.microsoft.com/office/drawing/2014/main" id="{71EDB19E-0C34-42DB-A225-560029090EFE}"/>
              </a:ext>
            </a:extLst>
          </p:cNvPr>
          <p:cNvSpPr txBox="1">
            <a:spLocks noChangeArrowheads="1"/>
          </p:cNvSpPr>
          <p:nvPr/>
        </p:nvSpPr>
        <p:spPr bwMode="auto">
          <a:xfrm>
            <a:off x="3929063" y="781135"/>
            <a:ext cx="632184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ZA" altLang="en-US" dirty="0"/>
              <a:t>Informed Consent!!</a:t>
            </a:r>
          </a:p>
          <a:p>
            <a:pPr eaLnBrk="1" hangingPunct="1">
              <a:buFontTx/>
              <a:buChar char="-"/>
            </a:pPr>
            <a:r>
              <a:rPr lang="en-ZA" altLang="en-US" dirty="0"/>
              <a:t>Chain of custody!!</a:t>
            </a:r>
          </a:p>
        </p:txBody>
      </p:sp>
      <p:cxnSp>
        <p:nvCxnSpPr>
          <p:cNvPr id="16" name="Straight Arrow Connector 15">
            <a:extLst>
              <a:ext uri="{FF2B5EF4-FFF2-40B4-BE49-F238E27FC236}">
                <a16:creationId xmlns:a16="http://schemas.microsoft.com/office/drawing/2014/main" id="{AF9F36E4-A86F-475B-97BC-3A2E9F5BAFA3}"/>
              </a:ext>
            </a:extLst>
          </p:cNvPr>
          <p:cNvCxnSpPr/>
          <p:nvPr/>
        </p:nvCxnSpPr>
        <p:spPr>
          <a:xfrm>
            <a:off x="2643188" y="1082760"/>
            <a:ext cx="1071562" cy="1587"/>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77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SPECIMEN COLLECTION AND PROCEDURES</a:t>
            </a:r>
          </a:p>
        </p:txBody>
      </p:sp>
      <p:pic>
        <p:nvPicPr>
          <p:cNvPr id="2" name="Picture 1">
            <a:extLst>
              <a:ext uri="{FF2B5EF4-FFF2-40B4-BE49-F238E27FC236}">
                <a16:creationId xmlns:a16="http://schemas.microsoft.com/office/drawing/2014/main" id="{3E25D4DA-B578-400D-B9D8-A53DA1E1AEBA}"/>
              </a:ext>
            </a:extLst>
          </p:cNvPr>
          <p:cNvPicPr>
            <a:picLocks noChangeAspect="1"/>
          </p:cNvPicPr>
          <p:nvPr/>
        </p:nvPicPr>
        <p:blipFill>
          <a:blip r:embed="rId3"/>
          <a:stretch>
            <a:fillRect/>
          </a:stretch>
        </p:blipFill>
        <p:spPr>
          <a:xfrm>
            <a:off x="1588168" y="734064"/>
            <a:ext cx="8566485" cy="5176604"/>
          </a:xfrm>
          <a:prstGeom prst="rect">
            <a:avLst/>
          </a:prstGeom>
        </p:spPr>
      </p:pic>
    </p:spTree>
    <p:extLst>
      <p:ext uri="{BB962C8B-B14F-4D97-AF65-F5344CB8AC3E}">
        <p14:creationId xmlns:p14="http://schemas.microsoft.com/office/powerpoint/2010/main" val="3930472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SPECIMEN COLLECTION AND PROCEDURES</a:t>
            </a:r>
          </a:p>
        </p:txBody>
      </p:sp>
      <p:pic>
        <p:nvPicPr>
          <p:cNvPr id="6" name="Picture 68">
            <a:extLst>
              <a:ext uri="{FF2B5EF4-FFF2-40B4-BE49-F238E27FC236}">
                <a16:creationId xmlns:a16="http://schemas.microsoft.com/office/drawing/2014/main" id="{A1938ABC-188A-41C4-87E9-BDBA1BB64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561" y="930275"/>
            <a:ext cx="3009900" cy="882401"/>
          </a:xfrm>
          <a:prstGeom prst="rect">
            <a:avLst/>
          </a:prstGeom>
          <a:noFill/>
          <a:ln w="28575">
            <a:solidFill>
              <a:srgbClr val="BA990E"/>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6">
            <a:extLst>
              <a:ext uri="{FF2B5EF4-FFF2-40B4-BE49-F238E27FC236}">
                <a16:creationId xmlns:a16="http://schemas.microsoft.com/office/drawing/2014/main" id="{51FA2B62-8932-4249-B106-085CDEA96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544" y="1011868"/>
            <a:ext cx="3333750" cy="156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8">
            <a:extLst>
              <a:ext uri="{FF2B5EF4-FFF2-40B4-BE49-F238E27FC236}">
                <a16:creationId xmlns:a16="http://schemas.microsoft.com/office/drawing/2014/main" id="{F661E886-972D-41E1-B044-2CD04A180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281" y="2596449"/>
            <a:ext cx="4467225" cy="14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2">
            <a:extLst>
              <a:ext uri="{FF2B5EF4-FFF2-40B4-BE49-F238E27FC236}">
                <a16:creationId xmlns:a16="http://schemas.microsoft.com/office/drawing/2014/main" id="{3156E15F-9DD8-4948-90AA-F5DDC6DBAC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6981" y="4014703"/>
            <a:ext cx="4933950" cy="196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9">
            <a:extLst>
              <a:ext uri="{FF2B5EF4-FFF2-40B4-BE49-F238E27FC236}">
                <a16:creationId xmlns:a16="http://schemas.microsoft.com/office/drawing/2014/main" id="{E9A7DDA4-7A24-4793-9E49-A79D1DAD0E42}"/>
              </a:ext>
            </a:extLst>
          </p:cNvPr>
          <p:cNvGrpSpPr>
            <a:grpSpLocks/>
          </p:cNvGrpSpPr>
          <p:nvPr/>
        </p:nvGrpSpPr>
        <p:grpSpPr bwMode="auto">
          <a:xfrm>
            <a:off x="6879561" y="1862803"/>
            <a:ext cx="3019425" cy="1245273"/>
            <a:chOff x="3651" y="1207"/>
            <a:chExt cx="1902" cy="779"/>
          </a:xfrm>
        </p:grpSpPr>
        <p:pic>
          <p:nvPicPr>
            <p:cNvPr id="11" name="Picture 67">
              <a:extLst>
                <a:ext uri="{FF2B5EF4-FFF2-40B4-BE49-F238E27FC236}">
                  <a16:creationId xmlns:a16="http://schemas.microsoft.com/office/drawing/2014/main" id="{D787167C-052F-466D-8A74-285A322861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 y="1434"/>
              <a:ext cx="1902" cy="552"/>
            </a:xfrm>
            <a:prstGeom prst="rect">
              <a:avLst/>
            </a:prstGeom>
            <a:noFill/>
            <a:ln w="28575">
              <a:solidFill>
                <a:srgbClr val="BA990E"/>
              </a:solidFill>
              <a:miter lim="800000"/>
              <a:headEnd/>
              <a:tailEnd/>
            </a:ln>
            <a:extLst>
              <a:ext uri="{909E8E84-426E-40DD-AFC4-6F175D3DCCD1}">
                <a14:hiddenFill xmlns:a14="http://schemas.microsoft.com/office/drawing/2010/main">
                  <a:solidFill>
                    <a:srgbClr val="FFFFFF"/>
                  </a:solidFill>
                </a14:hiddenFill>
              </a:ext>
            </a:extLst>
          </p:spPr>
        </p:pic>
        <p:sp>
          <p:nvSpPr>
            <p:cNvPr id="12" name="Line 84">
              <a:extLst>
                <a:ext uri="{FF2B5EF4-FFF2-40B4-BE49-F238E27FC236}">
                  <a16:creationId xmlns:a16="http://schemas.microsoft.com/office/drawing/2014/main" id="{D235F01E-11F0-4155-BE0C-B9ADA4CAEC2C}"/>
                </a:ext>
              </a:extLst>
            </p:cNvPr>
            <p:cNvSpPr>
              <a:spLocks noChangeShapeType="1"/>
            </p:cNvSpPr>
            <p:nvPr/>
          </p:nvSpPr>
          <p:spPr bwMode="auto">
            <a:xfrm rot="10800000">
              <a:off x="4604" y="1207"/>
              <a:ext cx="0" cy="227"/>
            </a:xfrm>
            <a:prstGeom prst="line">
              <a:avLst/>
            </a:prstGeom>
            <a:noFill/>
            <a:ln w="28575">
              <a:solidFill>
                <a:srgbClr val="BA990E"/>
              </a:solidFill>
              <a:round/>
              <a:headEnd/>
              <a:tailEnd type="arrow" w="lg" len="sm"/>
            </a:ln>
            <a:extLst>
              <a:ext uri="{909E8E84-426E-40DD-AFC4-6F175D3DCCD1}">
                <a14:hiddenFill xmlns:a14="http://schemas.microsoft.com/office/drawing/2010/main">
                  <a:noFill/>
                </a14:hiddenFill>
              </a:ext>
            </a:extLst>
          </p:spPr>
          <p:txBody>
            <a:bodyPr/>
            <a:lstStyle/>
            <a:p>
              <a:pPr algn="ctr"/>
              <a:endParaRPr lang="en-ZA"/>
            </a:p>
          </p:txBody>
        </p:sp>
      </p:grpSp>
      <p:pic>
        <p:nvPicPr>
          <p:cNvPr id="13" name="Picture 87">
            <a:extLst>
              <a:ext uri="{FF2B5EF4-FFF2-40B4-BE49-F238E27FC236}">
                <a16:creationId xmlns:a16="http://schemas.microsoft.com/office/drawing/2014/main" id="{EBE46AC1-F629-45C6-8BBF-AF02827566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0511" y="4611016"/>
            <a:ext cx="3114675" cy="143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8">
            <a:extLst>
              <a:ext uri="{FF2B5EF4-FFF2-40B4-BE49-F238E27FC236}">
                <a16:creationId xmlns:a16="http://schemas.microsoft.com/office/drawing/2014/main" id="{EC876CDE-DCCE-4471-828E-A6E8EEF8F5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2411" y="3171154"/>
            <a:ext cx="3152775" cy="143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597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SPECIMEN COLLECTION AND PROCEDURES</a:t>
            </a:r>
          </a:p>
        </p:txBody>
      </p:sp>
      <p:sp>
        <p:nvSpPr>
          <p:cNvPr id="6" name="Rectangle 5">
            <a:extLst>
              <a:ext uri="{FF2B5EF4-FFF2-40B4-BE49-F238E27FC236}">
                <a16:creationId xmlns:a16="http://schemas.microsoft.com/office/drawing/2014/main" id="{4543F31A-F43F-43B4-9F1C-B74504FF486C}"/>
              </a:ext>
            </a:extLst>
          </p:cNvPr>
          <p:cNvSpPr/>
          <p:nvPr/>
        </p:nvSpPr>
        <p:spPr>
          <a:xfrm>
            <a:off x="357187" y="928688"/>
            <a:ext cx="9588917" cy="4985980"/>
          </a:xfrm>
          <a:prstGeom prst="rect">
            <a:avLst/>
          </a:prstGeom>
        </p:spPr>
        <p:txBody>
          <a:bodyPr wrap="square">
            <a:spAutoFit/>
          </a:bodyPr>
          <a:lstStyle/>
          <a:p>
            <a:pPr>
              <a:spcBef>
                <a:spcPct val="50000"/>
              </a:spcBef>
              <a:buFontTx/>
              <a:buChar char="•"/>
              <a:defRPr/>
            </a:pPr>
            <a:r>
              <a:rPr lang="en-US" sz="2400" dirty="0">
                <a:latin typeface="+mn-lt"/>
              </a:rPr>
              <a:t> The most critical issue facing hair analysis is to avoid</a:t>
            </a:r>
          </a:p>
          <a:p>
            <a:pPr marL="800100" lvl="1" indent="-342900">
              <a:spcBef>
                <a:spcPct val="50000"/>
              </a:spcBef>
              <a:buFontTx/>
              <a:buChar char="-"/>
              <a:defRPr/>
            </a:pPr>
            <a:r>
              <a:rPr lang="en-US" sz="2400" dirty="0">
                <a:latin typeface="+mn-lt"/>
              </a:rPr>
              <a:t>Technical false positives</a:t>
            </a:r>
          </a:p>
          <a:p>
            <a:pPr marL="1257300" lvl="2" indent="-342900">
              <a:spcBef>
                <a:spcPct val="50000"/>
              </a:spcBef>
              <a:buFontTx/>
              <a:buChar char="-"/>
              <a:defRPr/>
            </a:pPr>
            <a:r>
              <a:rPr lang="en-US" sz="2000" dirty="0">
                <a:solidFill>
                  <a:schemeClr val="accent2">
                    <a:lumMod val="75000"/>
                  </a:schemeClr>
                </a:solidFill>
              </a:rPr>
              <a:t>Caused by errors in the collection, processing and analysis of specimens</a:t>
            </a:r>
          </a:p>
          <a:p>
            <a:pPr marL="800100" lvl="1" indent="-342900">
              <a:spcBef>
                <a:spcPct val="50000"/>
              </a:spcBef>
              <a:buFontTx/>
              <a:buChar char="-"/>
              <a:defRPr/>
            </a:pPr>
            <a:r>
              <a:rPr lang="en-US" sz="2400" dirty="0">
                <a:latin typeface="+mn-lt"/>
              </a:rPr>
              <a:t>Evidentiary false positives</a:t>
            </a:r>
          </a:p>
          <a:p>
            <a:pPr marL="1257300" lvl="2" indent="-342900">
              <a:spcBef>
                <a:spcPct val="50000"/>
              </a:spcBef>
              <a:buFontTx/>
              <a:buChar char="-"/>
              <a:defRPr/>
            </a:pPr>
            <a:r>
              <a:rPr lang="en-US" sz="2000" dirty="0">
                <a:solidFill>
                  <a:schemeClr val="accent2">
                    <a:lumMod val="75000"/>
                  </a:schemeClr>
                </a:solidFill>
              </a:rPr>
              <a:t>Caused by passive exposure to the drug</a:t>
            </a:r>
          </a:p>
          <a:p>
            <a:pPr>
              <a:spcBef>
                <a:spcPct val="50000"/>
              </a:spcBef>
              <a:buFont typeface="Arial" pitchFamily="34" charset="0"/>
              <a:buChar char="•"/>
              <a:defRPr/>
            </a:pPr>
            <a:r>
              <a:rPr lang="en-US" sz="2400" dirty="0">
                <a:latin typeface="+mn-lt"/>
              </a:rPr>
              <a:t> A wash step (decontamination) is executed before laboratory analysis.</a:t>
            </a:r>
          </a:p>
          <a:p>
            <a:pPr marL="173038" indent="-173038">
              <a:spcBef>
                <a:spcPct val="50000"/>
              </a:spcBef>
              <a:buFont typeface="Arial" pitchFamily="34" charset="0"/>
              <a:buChar char="•"/>
              <a:defRPr/>
            </a:pPr>
            <a:r>
              <a:rPr lang="en-US" sz="2400" dirty="0">
                <a:latin typeface="Arial" charset="0"/>
              </a:rPr>
              <a:t> Detection of drug metabolites cannot be explained by external environmental exposure</a:t>
            </a:r>
            <a:endParaRPr lang="en-US" sz="2400" dirty="0">
              <a:latin typeface="+mn-lt"/>
            </a:endParaRPr>
          </a:p>
          <a:p>
            <a:pPr marL="173038" indent="-173038">
              <a:spcBef>
                <a:spcPct val="50000"/>
              </a:spcBef>
              <a:defRPr/>
            </a:pPr>
            <a:r>
              <a:rPr lang="en-US" sz="2400" dirty="0">
                <a:solidFill>
                  <a:srgbClr val="FF0066"/>
                </a:solidFill>
                <a:latin typeface="+mn-lt"/>
                <a:sym typeface="Wingdings" pitchFamily="2" charset="2"/>
              </a:rPr>
              <a:t>    </a:t>
            </a:r>
            <a:r>
              <a:rPr lang="en-US" sz="2400" b="1" dirty="0">
                <a:solidFill>
                  <a:srgbClr val="C00000"/>
                </a:solidFill>
                <a:latin typeface="Verdana" pitchFamily="34" charset="0"/>
                <a:sym typeface="Wingdings" pitchFamily="2" charset="2"/>
              </a:rPr>
              <a:t> Internal drug exposure has occurred</a:t>
            </a:r>
            <a:endParaRPr lang="en-US" sz="2400" b="1" dirty="0">
              <a:solidFill>
                <a:srgbClr val="C00000"/>
              </a:solidFill>
              <a:latin typeface="Verdana" pitchFamily="34" charset="0"/>
            </a:endParaRPr>
          </a:p>
          <a:p>
            <a:pPr>
              <a:spcBef>
                <a:spcPct val="50000"/>
              </a:spcBef>
              <a:buFontTx/>
              <a:buChar char="•"/>
              <a:defRPr/>
            </a:pPr>
            <a:endParaRPr lang="en-US" sz="2000" dirty="0">
              <a:latin typeface="+mn-lt"/>
            </a:endParaRPr>
          </a:p>
        </p:txBody>
      </p:sp>
    </p:spTree>
    <p:extLst>
      <p:ext uri="{BB962C8B-B14F-4D97-AF65-F5344CB8AC3E}">
        <p14:creationId xmlns:p14="http://schemas.microsoft.com/office/powerpoint/2010/main" val="117057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SEGMENTATION OF THE HAIR SHAFT</a:t>
            </a:r>
          </a:p>
        </p:txBody>
      </p:sp>
      <p:sp>
        <p:nvSpPr>
          <p:cNvPr id="7" name="Text Box 6">
            <a:extLst>
              <a:ext uri="{FF2B5EF4-FFF2-40B4-BE49-F238E27FC236}">
                <a16:creationId xmlns:a16="http://schemas.microsoft.com/office/drawing/2014/main" id="{D54BB0AA-BD82-4B29-8B02-39DCE4862028}"/>
              </a:ext>
            </a:extLst>
          </p:cNvPr>
          <p:cNvSpPr txBox="1">
            <a:spLocks noChangeArrowheads="1"/>
          </p:cNvSpPr>
          <p:nvPr/>
        </p:nvSpPr>
        <p:spPr bwMode="auto">
          <a:xfrm>
            <a:off x="1" y="908050"/>
            <a:ext cx="7029974" cy="1969770"/>
          </a:xfrm>
          <a:prstGeom prst="rect">
            <a:avLst/>
          </a:prstGeom>
          <a:noFill/>
          <a:ln w="9525">
            <a:noFill/>
            <a:miter lim="800000"/>
            <a:headEnd/>
            <a:tailEnd/>
          </a:ln>
        </p:spPr>
        <p:txBody>
          <a:bodyPr wrap="square">
            <a:spAutoFit/>
          </a:bodyPr>
          <a:lstStyle/>
          <a:p>
            <a:pPr>
              <a:spcBef>
                <a:spcPct val="50000"/>
              </a:spcBef>
              <a:buFontTx/>
              <a:buChar char="•"/>
              <a:defRPr/>
            </a:pPr>
            <a:r>
              <a:rPr lang="en-US" sz="2000" dirty="0">
                <a:latin typeface="Verdana" pitchFamily="34" charset="0"/>
              </a:rPr>
              <a:t>Segmental analysis : </a:t>
            </a:r>
          </a:p>
          <a:p>
            <a:pPr marL="536575" lvl="1" indent="-79375">
              <a:spcBef>
                <a:spcPct val="50000"/>
              </a:spcBef>
              <a:defRPr/>
            </a:pPr>
            <a:r>
              <a:rPr lang="en-US" sz="2000" dirty="0">
                <a:solidFill>
                  <a:schemeClr val="accent2">
                    <a:lumMod val="75000"/>
                  </a:schemeClr>
                </a:solidFill>
                <a:latin typeface="Verdana" pitchFamily="34" charset="0"/>
              </a:rPr>
              <a:t> </a:t>
            </a:r>
            <a:r>
              <a:rPr lang="en-US" dirty="0">
                <a:solidFill>
                  <a:schemeClr val="accent2">
                    <a:lumMod val="75000"/>
                  </a:schemeClr>
                </a:solidFill>
                <a:latin typeface="Verdana" pitchFamily="34" charset="0"/>
              </a:rPr>
              <a:t>- Hair cut into segments </a:t>
            </a:r>
          </a:p>
          <a:p>
            <a:pPr marL="536575" lvl="1" indent="-79375">
              <a:spcBef>
                <a:spcPct val="50000"/>
              </a:spcBef>
              <a:defRPr/>
            </a:pPr>
            <a:r>
              <a:rPr lang="en-US" dirty="0">
                <a:solidFill>
                  <a:schemeClr val="accent2">
                    <a:lumMod val="75000"/>
                  </a:schemeClr>
                </a:solidFill>
                <a:latin typeface="Verdana" pitchFamily="34" charset="0"/>
              </a:rPr>
              <a:t> - 1 cm segment represents approx. 1 month’s growth </a:t>
            </a:r>
          </a:p>
          <a:p>
            <a:pPr marL="536575" lvl="1" indent="-79375">
              <a:spcBef>
                <a:spcPct val="50000"/>
              </a:spcBef>
              <a:defRPr/>
            </a:pPr>
            <a:r>
              <a:rPr lang="en-US" dirty="0">
                <a:solidFill>
                  <a:schemeClr val="accent2">
                    <a:lumMod val="75000"/>
                  </a:schemeClr>
                </a:solidFill>
                <a:latin typeface="Verdana" pitchFamily="34" charset="0"/>
              </a:rPr>
              <a:t> - This allows for accessing the trend of drug abuse by the donor </a:t>
            </a:r>
          </a:p>
        </p:txBody>
      </p:sp>
      <p:pic>
        <p:nvPicPr>
          <p:cNvPr id="8" name="Picture 5">
            <a:extLst>
              <a:ext uri="{FF2B5EF4-FFF2-40B4-BE49-F238E27FC236}">
                <a16:creationId xmlns:a16="http://schemas.microsoft.com/office/drawing/2014/main" id="{15568E31-1F67-4179-A7C5-ACDFB5CFE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071813"/>
            <a:ext cx="771048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E6B8A26C-4A86-4A6C-83A9-ABBC8F8EB9CD}"/>
              </a:ext>
            </a:extLst>
          </p:cNvPr>
          <p:cNvGrpSpPr/>
          <p:nvPr/>
        </p:nvGrpSpPr>
        <p:grpSpPr>
          <a:xfrm>
            <a:off x="7307098" y="1017343"/>
            <a:ext cx="3705225" cy="2019300"/>
            <a:chOff x="7307098" y="706255"/>
            <a:chExt cx="3705225" cy="2019300"/>
          </a:xfrm>
        </p:grpSpPr>
        <p:pic>
          <p:nvPicPr>
            <p:cNvPr id="12" name="Picture 11">
              <a:extLst>
                <a:ext uri="{FF2B5EF4-FFF2-40B4-BE49-F238E27FC236}">
                  <a16:creationId xmlns:a16="http://schemas.microsoft.com/office/drawing/2014/main" id="{C4A7AE63-6721-4A39-95C4-E8AEA6384842}"/>
                </a:ext>
              </a:extLst>
            </p:cNvPr>
            <p:cNvPicPr>
              <a:picLocks noChangeAspect="1"/>
            </p:cNvPicPr>
            <p:nvPr/>
          </p:nvPicPr>
          <p:blipFill>
            <a:blip r:embed="rId4"/>
            <a:stretch>
              <a:fillRect/>
            </a:stretch>
          </p:blipFill>
          <p:spPr>
            <a:xfrm>
              <a:off x="7307098" y="706255"/>
              <a:ext cx="3705225" cy="2019300"/>
            </a:xfrm>
            <a:prstGeom prst="rect">
              <a:avLst/>
            </a:prstGeom>
          </p:spPr>
        </p:pic>
        <p:pic>
          <p:nvPicPr>
            <p:cNvPr id="13" name="Picture 12">
              <a:extLst>
                <a:ext uri="{FF2B5EF4-FFF2-40B4-BE49-F238E27FC236}">
                  <a16:creationId xmlns:a16="http://schemas.microsoft.com/office/drawing/2014/main" id="{0F54A789-64D6-47CA-849F-C4936A3E8987}"/>
                </a:ext>
              </a:extLst>
            </p:cNvPr>
            <p:cNvPicPr>
              <a:picLocks noChangeAspect="1"/>
            </p:cNvPicPr>
            <p:nvPr/>
          </p:nvPicPr>
          <p:blipFill>
            <a:blip r:embed="rId5"/>
            <a:stretch>
              <a:fillRect/>
            </a:stretch>
          </p:blipFill>
          <p:spPr>
            <a:xfrm>
              <a:off x="10254644" y="1626235"/>
              <a:ext cx="638175" cy="266700"/>
            </a:xfrm>
            <a:prstGeom prst="rect">
              <a:avLst/>
            </a:prstGeom>
          </p:spPr>
        </p:pic>
        <p:pic>
          <p:nvPicPr>
            <p:cNvPr id="14" name="Picture 13">
              <a:extLst>
                <a:ext uri="{FF2B5EF4-FFF2-40B4-BE49-F238E27FC236}">
                  <a16:creationId xmlns:a16="http://schemas.microsoft.com/office/drawing/2014/main" id="{61BF6189-5776-4B92-AAF9-9DD5192860E8}"/>
                </a:ext>
              </a:extLst>
            </p:cNvPr>
            <p:cNvPicPr>
              <a:picLocks noChangeAspect="1"/>
            </p:cNvPicPr>
            <p:nvPr/>
          </p:nvPicPr>
          <p:blipFill>
            <a:blip r:embed="rId6"/>
            <a:stretch>
              <a:fillRect/>
            </a:stretch>
          </p:blipFill>
          <p:spPr>
            <a:xfrm>
              <a:off x="10273694" y="1264988"/>
              <a:ext cx="619125" cy="209550"/>
            </a:xfrm>
            <a:prstGeom prst="rect">
              <a:avLst/>
            </a:prstGeom>
          </p:spPr>
        </p:pic>
      </p:grpSp>
    </p:spTree>
    <p:extLst>
      <p:ext uri="{BB962C8B-B14F-4D97-AF65-F5344CB8AC3E}">
        <p14:creationId xmlns:p14="http://schemas.microsoft.com/office/powerpoint/2010/main" val="39344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53926"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0" y="-1460"/>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DIAGNOSTIC APPROACH</a:t>
            </a:r>
            <a:endParaRPr lang="en-US" sz="3200" b="1" dirty="0">
              <a:solidFill>
                <a:schemeClr val="accent1">
                  <a:lumMod val="50000"/>
                </a:schemeClr>
              </a:solidFill>
            </a:endParaRPr>
          </a:p>
        </p:txBody>
      </p:sp>
      <p:sp>
        <p:nvSpPr>
          <p:cNvPr id="6" name="TextBox 5"/>
          <p:cNvSpPr txBox="1"/>
          <p:nvPr/>
        </p:nvSpPr>
        <p:spPr>
          <a:xfrm>
            <a:off x="209542" y="1350287"/>
            <a:ext cx="976549" cy="400110"/>
          </a:xfrm>
          <a:prstGeom prst="rect">
            <a:avLst/>
          </a:prstGeom>
          <a:noFill/>
          <a:ln>
            <a:solidFill>
              <a:schemeClr val="tx1"/>
            </a:solidFill>
          </a:ln>
        </p:spPr>
        <p:txBody>
          <a:bodyPr wrap="none" rtlCol="0">
            <a:spAutoFit/>
          </a:bodyPr>
          <a:lstStyle/>
          <a:p>
            <a:r>
              <a:rPr lang="en-ZA" sz="2000" dirty="0"/>
              <a:t>Schools</a:t>
            </a:r>
          </a:p>
        </p:txBody>
      </p:sp>
      <p:sp>
        <p:nvSpPr>
          <p:cNvPr id="7" name="TextBox 6"/>
          <p:cNvSpPr txBox="1"/>
          <p:nvPr/>
        </p:nvSpPr>
        <p:spPr>
          <a:xfrm>
            <a:off x="140828" y="4520130"/>
            <a:ext cx="6592061" cy="1323439"/>
          </a:xfrm>
          <a:prstGeom prst="rect">
            <a:avLst/>
          </a:prstGeom>
          <a:noFill/>
          <a:ln>
            <a:solidFill>
              <a:schemeClr val="tx1"/>
            </a:solidFill>
          </a:ln>
        </p:spPr>
        <p:txBody>
          <a:bodyPr wrap="none" rtlCol="0">
            <a:spAutoFit/>
          </a:bodyPr>
          <a:lstStyle/>
          <a:p>
            <a:r>
              <a:rPr lang="en-ZA" sz="2000" dirty="0"/>
              <a:t>Criminal law environment and sentencing recommendations, </a:t>
            </a:r>
          </a:p>
          <a:p>
            <a:pPr marL="742950" lvl="1" indent="-285750">
              <a:buFontTx/>
              <a:buChar char="-"/>
            </a:pPr>
            <a:r>
              <a:rPr lang="en-ZA" sz="2000" dirty="0"/>
              <a:t>Correctional addiction psychiatry</a:t>
            </a:r>
          </a:p>
          <a:p>
            <a:pPr marL="742950" lvl="1" indent="-285750">
              <a:buFontTx/>
              <a:buChar char="-"/>
            </a:pPr>
            <a:r>
              <a:rPr lang="en-ZA" sz="2000" dirty="0"/>
              <a:t>Treatment and rehabilitation</a:t>
            </a:r>
          </a:p>
          <a:p>
            <a:pPr marL="742950" lvl="1" indent="-285750">
              <a:buFontTx/>
              <a:buChar char="-"/>
            </a:pPr>
            <a:r>
              <a:rPr lang="en-ZA" sz="2000" dirty="0"/>
              <a:t>Non-incarceration correctional settings</a:t>
            </a:r>
          </a:p>
        </p:txBody>
      </p:sp>
      <p:sp>
        <p:nvSpPr>
          <p:cNvPr id="8" name="TextBox 7"/>
          <p:cNvSpPr txBox="1"/>
          <p:nvPr/>
        </p:nvSpPr>
        <p:spPr>
          <a:xfrm>
            <a:off x="185691" y="2809015"/>
            <a:ext cx="3831755" cy="1323439"/>
          </a:xfrm>
          <a:prstGeom prst="rect">
            <a:avLst/>
          </a:prstGeom>
          <a:noFill/>
          <a:ln>
            <a:solidFill>
              <a:schemeClr val="tx1"/>
            </a:solidFill>
          </a:ln>
        </p:spPr>
        <p:txBody>
          <a:bodyPr wrap="none" rtlCol="0">
            <a:spAutoFit/>
          </a:bodyPr>
          <a:lstStyle/>
          <a:p>
            <a:r>
              <a:rPr lang="en-ZA" sz="2000" dirty="0"/>
              <a:t>Civil matters and Family Law</a:t>
            </a:r>
          </a:p>
          <a:p>
            <a:pPr marL="742950" lvl="1" indent="-285750">
              <a:buFontTx/>
              <a:buChar char="-"/>
            </a:pPr>
            <a:r>
              <a:rPr lang="en-ZA" sz="2000" dirty="0"/>
              <a:t>Family and Matrimonial law</a:t>
            </a:r>
          </a:p>
          <a:p>
            <a:pPr marL="742950" lvl="1" indent="-285750">
              <a:buFontTx/>
              <a:buChar char="-"/>
            </a:pPr>
            <a:r>
              <a:rPr lang="en-ZA" sz="2000" dirty="0"/>
              <a:t>Personal injury</a:t>
            </a:r>
          </a:p>
          <a:p>
            <a:pPr marL="742950" lvl="1" indent="-285750">
              <a:buFontTx/>
              <a:buChar char="-"/>
            </a:pPr>
            <a:r>
              <a:rPr lang="en-ZA" sz="2000" dirty="0"/>
              <a:t>Disability</a:t>
            </a:r>
          </a:p>
        </p:txBody>
      </p:sp>
      <p:cxnSp>
        <p:nvCxnSpPr>
          <p:cNvPr id="3" name="Straight Arrow Connector 2"/>
          <p:cNvCxnSpPr/>
          <p:nvPr/>
        </p:nvCxnSpPr>
        <p:spPr>
          <a:xfrm flipV="1">
            <a:off x="1330047" y="1557430"/>
            <a:ext cx="90298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2408" y="1390286"/>
            <a:ext cx="2308902" cy="369332"/>
          </a:xfrm>
          <a:prstGeom prst="rect">
            <a:avLst/>
          </a:prstGeom>
          <a:noFill/>
          <a:ln>
            <a:solidFill>
              <a:schemeClr val="accent1"/>
            </a:solidFill>
          </a:ln>
        </p:spPr>
        <p:txBody>
          <a:bodyPr wrap="none" rtlCol="0">
            <a:spAutoFit/>
          </a:bodyPr>
          <a:lstStyle/>
          <a:p>
            <a:r>
              <a:rPr lang="en-ZA" dirty="0" smtClean="0"/>
              <a:t>LEARNERS ARE TESTED</a:t>
            </a:r>
            <a:endParaRPr lang="en-ZA" dirty="0"/>
          </a:p>
        </p:txBody>
      </p:sp>
      <p:cxnSp>
        <p:nvCxnSpPr>
          <p:cNvPr id="11" name="Straight Arrow Connector 10"/>
          <p:cNvCxnSpPr/>
          <p:nvPr/>
        </p:nvCxnSpPr>
        <p:spPr>
          <a:xfrm>
            <a:off x="3884389" y="3332428"/>
            <a:ext cx="468536" cy="132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59563" y="2732070"/>
            <a:ext cx="1761829" cy="1477328"/>
          </a:xfrm>
          <a:prstGeom prst="rect">
            <a:avLst/>
          </a:prstGeom>
          <a:noFill/>
          <a:ln>
            <a:solidFill>
              <a:srgbClr val="0070C0"/>
            </a:solidFill>
          </a:ln>
        </p:spPr>
        <p:txBody>
          <a:bodyPr wrap="none" rtlCol="0">
            <a:spAutoFit/>
          </a:bodyPr>
          <a:lstStyle/>
          <a:p>
            <a:r>
              <a:rPr lang="en-ZA" b="1" dirty="0" smtClean="0">
                <a:solidFill>
                  <a:srgbClr val="0070C0"/>
                </a:solidFill>
              </a:rPr>
              <a:t>Divorce disputes</a:t>
            </a:r>
          </a:p>
          <a:p>
            <a:r>
              <a:rPr lang="en-ZA" b="1" dirty="0" smtClean="0">
                <a:solidFill>
                  <a:srgbClr val="0070C0"/>
                </a:solidFill>
              </a:rPr>
              <a:t>Custody</a:t>
            </a:r>
          </a:p>
          <a:p>
            <a:r>
              <a:rPr lang="en-ZA" b="1" dirty="0" smtClean="0">
                <a:solidFill>
                  <a:srgbClr val="0070C0"/>
                </a:solidFill>
              </a:rPr>
              <a:t>Guardianship</a:t>
            </a:r>
          </a:p>
          <a:p>
            <a:r>
              <a:rPr lang="en-ZA" b="1" dirty="0" smtClean="0">
                <a:solidFill>
                  <a:srgbClr val="0070C0"/>
                </a:solidFill>
              </a:rPr>
              <a:t>Adoption</a:t>
            </a:r>
          </a:p>
          <a:p>
            <a:r>
              <a:rPr lang="en-ZA" b="1" dirty="0" smtClean="0">
                <a:solidFill>
                  <a:srgbClr val="0070C0"/>
                </a:solidFill>
              </a:rPr>
              <a:t>Child Safety</a:t>
            </a:r>
            <a:endParaRPr lang="en-ZA" b="1" dirty="0">
              <a:solidFill>
                <a:srgbClr val="0070C0"/>
              </a:solidFill>
            </a:endParaRPr>
          </a:p>
        </p:txBody>
      </p:sp>
      <p:cxnSp>
        <p:nvCxnSpPr>
          <p:cNvPr id="22" name="Straight Arrow Connector 21"/>
          <p:cNvCxnSpPr/>
          <p:nvPr/>
        </p:nvCxnSpPr>
        <p:spPr>
          <a:xfrm flipV="1">
            <a:off x="4721479" y="1208573"/>
            <a:ext cx="880661" cy="25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87627" y="961589"/>
            <a:ext cx="3562450" cy="369332"/>
          </a:xfrm>
          <a:prstGeom prst="rect">
            <a:avLst/>
          </a:prstGeom>
          <a:noFill/>
          <a:ln>
            <a:solidFill>
              <a:schemeClr val="accent1"/>
            </a:solidFill>
          </a:ln>
        </p:spPr>
        <p:txBody>
          <a:bodyPr wrap="none" rtlCol="0">
            <a:spAutoFit/>
          </a:bodyPr>
          <a:lstStyle/>
          <a:p>
            <a:r>
              <a:rPr lang="en-ZA" dirty="0" smtClean="0"/>
              <a:t>No illegal substances in their system</a:t>
            </a:r>
            <a:endParaRPr lang="en-ZA" dirty="0"/>
          </a:p>
        </p:txBody>
      </p:sp>
      <p:cxnSp>
        <p:nvCxnSpPr>
          <p:cNvPr id="28" name="Straight Arrow Connector 27"/>
          <p:cNvCxnSpPr/>
          <p:nvPr/>
        </p:nvCxnSpPr>
        <p:spPr>
          <a:xfrm>
            <a:off x="4721479" y="1750397"/>
            <a:ext cx="867385" cy="134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687627" y="1557430"/>
            <a:ext cx="5490102" cy="646331"/>
          </a:xfrm>
          <a:prstGeom prst="rect">
            <a:avLst/>
          </a:prstGeom>
          <a:noFill/>
          <a:ln>
            <a:solidFill>
              <a:schemeClr val="accent1"/>
            </a:solidFill>
          </a:ln>
        </p:spPr>
        <p:txBody>
          <a:bodyPr wrap="square" rtlCol="0">
            <a:spAutoFit/>
          </a:bodyPr>
          <a:lstStyle/>
          <a:p>
            <a:r>
              <a:rPr lang="en-ZA" dirty="0" smtClean="0"/>
              <a:t>No “legal” substances such as Cannabis and Alcohol in their system</a:t>
            </a:r>
            <a:endParaRPr lang="en-ZA" dirty="0"/>
          </a:p>
        </p:txBody>
      </p:sp>
      <p:cxnSp>
        <p:nvCxnSpPr>
          <p:cNvPr id="31" name="Straight Arrow Connector 30"/>
          <p:cNvCxnSpPr/>
          <p:nvPr/>
        </p:nvCxnSpPr>
        <p:spPr>
          <a:xfrm flipV="1">
            <a:off x="6042074" y="3033401"/>
            <a:ext cx="199348" cy="8725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40603" y="2848136"/>
            <a:ext cx="4384149" cy="369332"/>
          </a:xfrm>
          <a:prstGeom prst="rect">
            <a:avLst/>
          </a:prstGeom>
          <a:noFill/>
          <a:ln>
            <a:solidFill>
              <a:schemeClr val="accent1"/>
            </a:solidFill>
          </a:ln>
        </p:spPr>
        <p:txBody>
          <a:bodyPr wrap="none" rtlCol="0">
            <a:spAutoFit/>
          </a:bodyPr>
          <a:lstStyle/>
          <a:p>
            <a:r>
              <a:rPr lang="en-ZA" dirty="0" smtClean="0"/>
              <a:t>Illegal substance use indicate risky behaviour</a:t>
            </a:r>
            <a:endParaRPr lang="en-ZA" dirty="0"/>
          </a:p>
        </p:txBody>
      </p:sp>
      <p:sp>
        <p:nvSpPr>
          <p:cNvPr id="34" name="TextBox 33"/>
          <p:cNvSpPr txBox="1"/>
          <p:nvPr/>
        </p:nvSpPr>
        <p:spPr>
          <a:xfrm>
            <a:off x="6241422" y="3595742"/>
            <a:ext cx="5099409" cy="369332"/>
          </a:xfrm>
          <a:prstGeom prst="rect">
            <a:avLst/>
          </a:prstGeom>
          <a:noFill/>
          <a:ln>
            <a:solidFill>
              <a:schemeClr val="accent1"/>
            </a:solidFill>
          </a:ln>
        </p:spPr>
        <p:txBody>
          <a:bodyPr wrap="none" rtlCol="0">
            <a:spAutoFit/>
          </a:bodyPr>
          <a:lstStyle/>
          <a:p>
            <a:r>
              <a:rPr lang="en-ZA" dirty="0" smtClean="0"/>
              <a:t>Inappropriate Alcohol and Cannabis use problematic</a:t>
            </a:r>
            <a:endParaRPr lang="en-ZA" dirty="0"/>
          </a:p>
        </p:txBody>
      </p:sp>
      <p:cxnSp>
        <p:nvCxnSpPr>
          <p:cNvPr id="35" name="Straight Arrow Connector 34"/>
          <p:cNvCxnSpPr/>
          <p:nvPr/>
        </p:nvCxnSpPr>
        <p:spPr>
          <a:xfrm>
            <a:off x="6050758" y="3409945"/>
            <a:ext cx="190664" cy="15467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109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EFFECT OF COSMETIC TREATMENTS</a:t>
            </a:r>
          </a:p>
        </p:txBody>
      </p:sp>
      <p:sp>
        <p:nvSpPr>
          <p:cNvPr id="6" name="Text Box 6">
            <a:extLst>
              <a:ext uri="{FF2B5EF4-FFF2-40B4-BE49-F238E27FC236}">
                <a16:creationId xmlns:a16="http://schemas.microsoft.com/office/drawing/2014/main" id="{5AD05167-C345-4C83-A637-595832A667C6}"/>
              </a:ext>
            </a:extLst>
          </p:cNvPr>
          <p:cNvSpPr txBox="1">
            <a:spLocks noChangeArrowheads="1"/>
          </p:cNvSpPr>
          <p:nvPr/>
        </p:nvSpPr>
        <p:spPr bwMode="auto">
          <a:xfrm>
            <a:off x="0" y="908050"/>
            <a:ext cx="10331116" cy="4278094"/>
          </a:xfrm>
          <a:prstGeom prst="rect">
            <a:avLst/>
          </a:prstGeom>
          <a:noFill/>
          <a:ln w="9525">
            <a:noFill/>
            <a:miter lim="800000"/>
            <a:headEnd/>
            <a:tailEnd/>
          </a:ln>
        </p:spPr>
        <p:txBody>
          <a:bodyPr wrap="square">
            <a:spAutoFit/>
          </a:bodyPr>
          <a:lstStyle/>
          <a:p>
            <a:pPr>
              <a:spcBef>
                <a:spcPct val="50000"/>
              </a:spcBef>
              <a:buFontTx/>
              <a:buChar char="•"/>
              <a:defRPr/>
            </a:pPr>
            <a:r>
              <a:rPr lang="en-US" sz="2000" dirty="0">
                <a:latin typeface="+mn-lt"/>
              </a:rPr>
              <a:t> All strong chemical, physical and mechanical influences have harmful effects on the </a:t>
            </a:r>
            <a:r>
              <a:rPr lang="en-US" sz="2000" dirty="0" err="1">
                <a:latin typeface="+mn-lt"/>
              </a:rPr>
              <a:t>cuticula</a:t>
            </a:r>
            <a:endParaRPr lang="en-US" sz="2000" dirty="0">
              <a:latin typeface="+mn-lt"/>
            </a:endParaRPr>
          </a:p>
          <a:p>
            <a:pPr>
              <a:spcBef>
                <a:spcPct val="50000"/>
              </a:spcBef>
              <a:buFontTx/>
              <a:buChar char="•"/>
              <a:defRPr/>
            </a:pPr>
            <a:r>
              <a:rPr lang="en-US" sz="2000" dirty="0">
                <a:latin typeface="+mn-lt"/>
              </a:rPr>
              <a:t> Hair is continuously exposed to natural factors that damages the cuticle:</a:t>
            </a:r>
          </a:p>
          <a:p>
            <a:pPr marL="742950" lvl="1" indent="-285750">
              <a:spcBef>
                <a:spcPct val="50000"/>
              </a:spcBef>
              <a:buFontTx/>
              <a:buChar char="-"/>
              <a:defRPr/>
            </a:pPr>
            <a:r>
              <a:rPr lang="en-US" dirty="0">
                <a:solidFill>
                  <a:schemeClr val="accent2">
                    <a:lumMod val="50000"/>
                  </a:schemeClr>
                </a:solidFill>
                <a:latin typeface="+mn-lt"/>
              </a:rPr>
              <a:t>Sunlight,  Weather, Water,  Pollution</a:t>
            </a:r>
          </a:p>
          <a:p>
            <a:pPr marL="742950" lvl="1" indent="-285750">
              <a:spcBef>
                <a:spcPct val="50000"/>
              </a:spcBef>
              <a:buFontTx/>
              <a:buChar char="-"/>
              <a:defRPr/>
            </a:pPr>
            <a:r>
              <a:rPr lang="en-US" dirty="0">
                <a:solidFill>
                  <a:schemeClr val="accent2">
                    <a:lumMod val="50000"/>
                  </a:schemeClr>
                </a:solidFill>
              </a:rPr>
              <a:t>Repeated shampooing-no significant impact</a:t>
            </a:r>
            <a:endParaRPr lang="en-US" dirty="0">
              <a:solidFill>
                <a:schemeClr val="accent2">
                  <a:lumMod val="50000"/>
                </a:schemeClr>
              </a:solidFill>
              <a:latin typeface="+mn-lt"/>
            </a:endParaRPr>
          </a:p>
          <a:p>
            <a:pPr>
              <a:spcBef>
                <a:spcPct val="50000"/>
              </a:spcBef>
              <a:buFontTx/>
              <a:buChar char="•"/>
              <a:defRPr/>
            </a:pPr>
            <a:r>
              <a:rPr lang="en-US" sz="2000" dirty="0">
                <a:latin typeface="+mn-lt"/>
              </a:rPr>
              <a:t> Cosmetic treatment enhance the damage:</a:t>
            </a:r>
            <a:endParaRPr lang="en-US" dirty="0">
              <a:solidFill>
                <a:schemeClr val="accent2">
                  <a:lumMod val="50000"/>
                </a:schemeClr>
              </a:solidFill>
              <a:latin typeface="+mn-lt"/>
            </a:endParaRPr>
          </a:p>
          <a:p>
            <a:pPr marL="630238" lvl="1" indent="-173038">
              <a:spcBef>
                <a:spcPct val="50000"/>
              </a:spcBef>
              <a:buFontTx/>
              <a:buChar char="-"/>
              <a:defRPr/>
            </a:pPr>
            <a:r>
              <a:rPr lang="en-US" dirty="0">
                <a:solidFill>
                  <a:schemeClr val="accent2">
                    <a:lumMod val="50000"/>
                  </a:schemeClr>
                </a:solidFill>
                <a:latin typeface="+mn-lt"/>
              </a:rPr>
              <a:t>Permanent waving</a:t>
            </a:r>
          </a:p>
          <a:p>
            <a:pPr marL="630238" lvl="1" indent="-173038">
              <a:spcBef>
                <a:spcPct val="50000"/>
              </a:spcBef>
              <a:buFontTx/>
              <a:buChar char="-"/>
              <a:defRPr/>
            </a:pPr>
            <a:r>
              <a:rPr lang="en-US" dirty="0">
                <a:solidFill>
                  <a:schemeClr val="accent2">
                    <a:lumMod val="50000"/>
                  </a:schemeClr>
                </a:solidFill>
                <a:latin typeface="+mn-lt"/>
              </a:rPr>
              <a:t>Straightening</a:t>
            </a:r>
          </a:p>
          <a:p>
            <a:pPr marL="630238" lvl="1" indent="-173038">
              <a:spcBef>
                <a:spcPct val="50000"/>
              </a:spcBef>
              <a:buFontTx/>
              <a:buChar char="-"/>
              <a:defRPr/>
            </a:pPr>
            <a:r>
              <a:rPr lang="en-US" dirty="0">
                <a:solidFill>
                  <a:schemeClr val="accent2">
                    <a:lumMod val="50000"/>
                  </a:schemeClr>
                </a:solidFill>
                <a:latin typeface="+mn-lt"/>
              </a:rPr>
              <a:t>Dyeing/Bleaching (alter physical properties i.e. oxidation and increased porosity)</a:t>
            </a:r>
          </a:p>
          <a:p>
            <a:pPr marL="630238" lvl="1" indent="-173038">
              <a:spcBef>
                <a:spcPct val="50000"/>
              </a:spcBef>
              <a:buFontTx/>
              <a:buChar char="-"/>
              <a:defRPr/>
            </a:pPr>
            <a:r>
              <a:rPr lang="en-US" dirty="0">
                <a:solidFill>
                  <a:schemeClr val="accent2">
                    <a:lumMod val="50000"/>
                  </a:schemeClr>
                </a:solidFill>
                <a:latin typeface="+mn-lt"/>
              </a:rPr>
              <a:t>50% - 80% decrease in drug concentrations</a:t>
            </a:r>
          </a:p>
          <a:p>
            <a:pPr>
              <a:spcBef>
                <a:spcPct val="50000"/>
              </a:spcBef>
              <a:buFontTx/>
              <a:buChar char="•"/>
              <a:defRPr/>
            </a:pPr>
            <a:r>
              <a:rPr lang="en-US" sz="2000" dirty="0">
                <a:latin typeface="+mn-lt"/>
              </a:rPr>
              <a:t> Allow for one month’s growth before tested?</a:t>
            </a:r>
          </a:p>
        </p:txBody>
      </p:sp>
    </p:spTree>
    <p:extLst>
      <p:ext uri="{BB962C8B-B14F-4D97-AF65-F5344CB8AC3E}">
        <p14:creationId xmlns:p14="http://schemas.microsoft.com/office/powerpoint/2010/main" val="10290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1000"/>
                                        <p:tgtEl>
                                          <p:spTgt spid="6">
                                            <p:txEl>
                                              <p:pRg st="6" end="6"/>
                                            </p:txEl>
                                          </p:spTgt>
                                        </p:tgtEl>
                                      </p:cBhvr>
                                    </p:animEffect>
                                    <p:anim calcmode="lin" valueType="num">
                                      <p:cBhvr>
                                        <p:cTn id="1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1000"/>
                                        <p:tgtEl>
                                          <p:spTgt spid="6">
                                            <p:txEl>
                                              <p:pRg st="7" end="7"/>
                                            </p:txEl>
                                          </p:spTgt>
                                        </p:tgtEl>
                                      </p:cBhvr>
                                    </p:animEffect>
                                    <p:anim calcmode="lin" valueType="num">
                                      <p:cBhvr>
                                        <p:cTn id="2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1000"/>
                                        <p:tgtEl>
                                          <p:spTgt spid="6">
                                            <p:txEl>
                                              <p:pRg st="8" end="8"/>
                                            </p:txEl>
                                          </p:spTgt>
                                        </p:tgtEl>
                                      </p:cBhvr>
                                    </p:animEffect>
                                    <p:anim calcmode="lin" valueType="num">
                                      <p:cBhvr>
                                        <p:cTn id="2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1000"/>
                                        <p:tgtEl>
                                          <p:spTgt spid="6">
                                            <p:txEl>
                                              <p:pRg st="9" end="9"/>
                                            </p:txEl>
                                          </p:spTgt>
                                        </p:tgtEl>
                                      </p:cBhvr>
                                    </p:animEffect>
                                    <p:anim calcmode="lin" valueType="num">
                                      <p:cBhvr>
                                        <p:cTn id="3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RESULT INTERPRETATION</a:t>
            </a:r>
          </a:p>
        </p:txBody>
      </p:sp>
      <p:sp>
        <p:nvSpPr>
          <p:cNvPr id="7" name="Text Box 6">
            <a:extLst>
              <a:ext uri="{FF2B5EF4-FFF2-40B4-BE49-F238E27FC236}">
                <a16:creationId xmlns:a16="http://schemas.microsoft.com/office/drawing/2014/main" id="{660C335D-047D-49DE-81B9-1C2F5E3AA9C0}"/>
              </a:ext>
            </a:extLst>
          </p:cNvPr>
          <p:cNvSpPr txBox="1">
            <a:spLocks noChangeArrowheads="1"/>
          </p:cNvSpPr>
          <p:nvPr/>
        </p:nvSpPr>
        <p:spPr bwMode="auto">
          <a:xfrm>
            <a:off x="-1" y="908050"/>
            <a:ext cx="10860505" cy="3600986"/>
          </a:xfrm>
          <a:prstGeom prst="rect">
            <a:avLst/>
          </a:prstGeom>
          <a:noFill/>
          <a:ln w="9525">
            <a:noFill/>
            <a:miter lim="800000"/>
            <a:headEnd/>
            <a:tailEnd/>
          </a:ln>
        </p:spPr>
        <p:txBody>
          <a:bodyPr wrap="square">
            <a:spAutoFit/>
          </a:bodyPr>
          <a:lstStyle/>
          <a:p>
            <a:pPr>
              <a:spcBef>
                <a:spcPct val="50000"/>
              </a:spcBef>
              <a:buFontTx/>
              <a:buChar char="•"/>
              <a:defRPr/>
            </a:pPr>
            <a:r>
              <a:rPr lang="en-US" sz="2400" dirty="0">
                <a:latin typeface="Arial" panose="020B0604020202020204" pitchFamily="34" charset="0"/>
                <a:cs typeface="Arial" panose="020B0604020202020204" pitchFamily="34" charset="0"/>
              </a:rPr>
              <a:t> Is there a relationship between the drug intake and the concentration in the hair?</a:t>
            </a:r>
          </a:p>
          <a:p>
            <a:pPr>
              <a:spcBef>
                <a:spcPct val="50000"/>
              </a:spcBef>
              <a:buFontTx/>
              <a:buChar char="•"/>
              <a:defRPr/>
            </a:pPr>
            <a:r>
              <a:rPr lang="en-US" sz="2400" dirty="0">
                <a:latin typeface="Arial" panose="020B0604020202020204" pitchFamily="34" charset="0"/>
                <a:cs typeface="Arial" panose="020B0604020202020204" pitchFamily="34" charset="0"/>
              </a:rPr>
              <a:t> A poor dose-concentration relationship may be explained by the following points:</a:t>
            </a:r>
          </a:p>
          <a:p>
            <a:pPr lvl="2" indent="-285750">
              <a:spcBef>
                <a:spcPct val="50000"/>
              </a:spcBef>
              <a:buFontTx/>
              <a:buChar char="•"/>
              <a:defRPr/>
            </a:pPr>
            <a:r>
              <a:rPr lang="en-US" sz="2000" dirty="0">
                <a:solidFill>
                  <a:schemeClr val="accent2">
                    <a:lumMod val="75000"/>
                  </a:schemeClr>
                </a:solidFill>
                <a:latin typeface="Arial" panose="020B0604020202020204" pitchFamily="34" charset="0"/>
                <a:cs typeface="Arial" panose="020B0604020202020204" pitchFamily="34" charset="0"/>
              </a:rPr>
              <a:t> Drug dose of the abuser is uncertain</a:t>
            </a:r>
          </a:p>
          <a:p>
            <a:pPr lvl="2" indent="-285750">
              <a:spcBef>
                <a:spcPct val="50000"/>
              </a:spcBef>
              <a:buFontTx/>
              <a:buChar char="•"/>
              <a:defRPr/>
            </a:pPr>
            <a:r>
              <a:rPr lang="en-US" sz="2000" dirty="0">
                <a:solidFill>
                  <a:schemeClr val="accent2">
                    <a:lumMod val="75000"/>
                  </a:schemeClr>
                </a:solidFill>
                <a:latin typeface="Arial" panose="020B0604020202020204" pitchFamily="34" charset="0"/>
                <a:cs typeface="Arial" panose="020B0604020202020204" pitchFamily="34" charset="0"/>
              </a:rPr>
              <a:t> Exact time of exposure in uncertain</a:t>
            </a:r>
          </a:p>
          <a:p>
            <a:pPr lvl="2" indent="-285750">
              <a:spcBef>
                <a:spcPct val="50000"/>
              </a:spcBef>
              <a:buFontTx/>
              <a:buChar char="•"/>
              <a:defRPr/>
            </a:pPr>
            <a:r>
              <a:rPr lang="en-US" sz="2000" dirty="0">
                <a:solidFill>
                  <a:schemeClr val="accent2">
                    <a:lumMod val="75000"/>
                  </a:schemeClr>
                </a:solidFill>
                <a:latin typeface="Arial" panose="020B0604020202020204" pitchFamily="34" charset="0"/>
                <a:cs typeface="Arial" panose="020B0604020202020204" pitchFamily="34" charset="0"/>
              </a:rPr>
              <a:t> Purity of the illicit compound is unknown</a:t>
            </a:r>
          </a:p>
          <a:p>
            <a:pPr lvl="2" indent="-285750">
              <a:spcBef>
                <a:spcPct val="50000"/>
              </a:spcBef>
              <a:buFontTx/>
              <a:buChar char="•"/>
              <a:defRPr/>
            </a:pPr>
            <a:r>
              <a:rPr lang="en-US" sz="2000" dirty="0">
                <a:solidFill>
                  <a:schemeClr val="accent2">
                    <a:lumMod val="75000"/>
                  </a:schemeClr>
                </a:solidFill>
                <a:latin typeface="Arial" panose="020B0604020202020204" pitchFamily="34" charset="0"/>
                <a:cs typeface="Arial" panose="020B0604020202020204" pitchFamily="34" charset="0"/>
              </a:rPr>
              <a:t> Uptake of the drug from blood to hair varies between individuals</a:t>
            </a:r>
            <a:endParaRPr lang="en-US"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23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CASE STUDY: HAIR TESTING</a:t>
            </a:r>
          </a:p>
        </p:txBody>
      </p:sp>
      <p:sp>
        <p:nvSpPr>
          <p:cNvPr id="6" name="Rectangle 3">
            <a:extLst>
              <a:ext uri="{FF2B5EF4-FFF2-40B4-BE49-F238E27FC236}">
                <a16:creationId xmlns:a16="http://schemas.microsoft.com/office/drawing/2014/main" id="{3BFCE100-BC9A-4002-ADC1-79A432799BE7}"/>
              </a:ext>
            </a:extLst>
          </p:cNvPr>
          <p:cNvSpPr txBox="1">
            <a:spLocks noChangeArrowheads="1"/>
          </p:cNvSpPr>
          <p:nvPr/>
        </p:nvSpPr>
        <p:spPr bwMode="auto">
          <a:xfrm>
            <a:off x="4505887" y="934813"/>
            <a:ext cx="6411686"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AutoNum type="arabicPeriod"/>
            </a:pPr>
            <a:r>
              <a:rPr lang="en-US" altLang="en-US" sz="2000" b="1" dirty="0"/>
              <a:t>Context</a:t>
            </a:r>
          </a:p>
          <a:p>
            <a:pPr eaLnBrk="1" hangingPunct="1">
              <a:lnSpc>
                <a:spcPct val="90000"/>
              </a:lnSpc>
              <a:spcBef>
                <a:spcPct val="20000"/>
              </a:spcBef>
            </a:pPr>
            <a:endParaRPr lang="en-US" altLang="en-US" sz="2000" b="1" dirty="0"/>
          </a:p>
          <a:p>
            <a:pPr eaLnBrk="1" hangingPunct="1">
              <a:lnSpc>
                <a:spcPct val="90000"/>
              </a:lnSpc>
              <a:spcBef>
                <a:spcPct val="20000"/>
              </a:spcBef>
              <a:buFontTx/>
              <a:buChar char="•"/>
            </a:pPr>
            <a:r>
              <a:rPr lang="en-US" altLang="en-US" dirty="0"/>
              <a:t>A patient was admitted to a rehabilitation </a:t>
            </a:r>
            <a:r>
              <a:rPr lang="en-US" altLang="en-US" dirty="0" err="1"/>
              <a:t>centre</a:t>
            </a:r>
            <a:r>
              <a:rPr lang="en-US" altLang="en-US" dirty="0"/>
              <a:t> for treatment after a self-admitted history of heroin abuse. </a:t>
            </a:r>
          </a:p>
          <a:p>
            <a:pPr eaLnBrk="1" hangingPunct="1">
              <a:lnSpc>
                <a:spcPct val="90000"/>
              </a:lnSpc>
              <a:spcBef>
                <a:spcPct val="20000"/>
              </a:spcBef>
              <a:buFontTx/>
              <a:buChar char="•"/>
            </a:pPr>
            <a:r>
              <a:rPr lang="en-US" altLang="en-US" dirty="0"/>
              <a:t>Initial urine drug screening tests (immunoassay), performed at the rehabilitation </a:t>
            </a:r>
            <a:r>
              <a:rPr lang="en-US" altLang="en-US" dirty="0" err="1"/>
              <a:t>centre</a:t>
            </a:r>
            <a:r>
              <a:rPr lang="en-US" altLang="en-US" dirty="0"/>
              <a:t>, came out “non-negative” for opiates and negative for cocaine. </a:t>
            </a:r>
          </a:p>
          <a:p>
            <a:pPr eaLnBrk="1" hangingPunct="1">
              <a:lnSpc>
                <a:spcPct val="90000"/>
              </a:lnSpc>
              <a:spcBef>
                <a:spcPct val="20000"/>
              </a:spcBef>
              <a:buFontTx/>
              <a:buChar char="•"/>
            </a:pPr>
            <a:r>
              <a:rPr lang="en-US" altLang="en-US" dirty="0"/>
              <a:t>Urine and hair specimens were submitted to the Forensic Toxicology Laboratory for confirmation testing.</a:t>
            </a:r>
          </a:p>
          <a:p>
            <a:pPr eaLnBrk="1" hangingPunct="1">
              <a:lnSpc>
                <a:spcPct val="90000"/>
              </a:lnSpc>
              <a:spcBef>
                <a:spcPct val="20000"/>
              </a:spcBef>
              <a:buFontTx/>
              <a:buChar char="•"/>
            </a:pPr>
            <a:endParaRPr lang="en-US" altLang="en-US" dirty="0"/>
          </a:p>
          <a:p>
            <a:pPr eaLnBrk="1" hangingPunct="1">
              <a:lnSpc>
                <a:spcPct val="90000"/>
              </a:lnSpc>
              <a:spcBef>
                <a:spcPct val="20000"/>
              </a:spcBef>
              <a:buFontTx/>
              <a:buAutoNum type="arabicPeriod" startAt="2"/>
            </a:pPr>
            <a:r>
              <a:rPr lang="en-US" altLang="en-US" sz="2000" b="1" dirty="0"/>
              <a:t>Testing Strategy</a:t>
            </a:r>
          </a:p>
          <a:p>
            <a:pPr eaLnBrk="1" hangingPunct="1">
              <a:lnSpc>
                <a:spcPct val="90000"/>
              </a:lnSpc>
              <a:spcBef>
                <a:spcPct val="20000"/>
              </a:spcBef>
            </a:pPr>
            <a:endParaRPr lang="en-US" altLang="en-US" sz="2000" b="1" dirty="0"/>
          </a:p>
          <a:p>
            <a:pPr eaLnBrk="1" hangingPunct="1">
              <a:lnSpc>
                <a:spcPct val="90000"/>
              </a:lnSpc>
              <a:spcBef>
                <a:spcPct val="20000"/>
              </a:spcBef>
              <a:buFontTx/>
              <a:buChar char="•"/>
            </a:pPr>
            <a:r>
              <a:rPr lang="en-US" altLang="en-US" dirty="0"/>
              <a:t>Urine screening test</a:t>
            </a:r>
          </a:p>
          <a:p>
            <a:pPr eaLnBrk="1" hangingPunct="1">
              <a:lnSpc>
                <a:spcPct val="90000"/>
              </a:lnSpc>
              <a:spcBef>
                <a:spcPct val="20000"/>
              </a:spcBef>
              <a:buFontTx/>
              <a:buChar char="•"/>
            </a:pPr>
            <a:r>
              <a:rPr lang="en-US" altLang="en-US" dirty="0"/>
              <a:t>Urine confirmation test</a:t>
            </a:r>
          </a:p>
          <a:p>
            <a:pPr eaLnBrk="1" hangingPunct="1">
              <a:lnSpc>
                <a:spcPct val="90000"/>
              </a:lnSpc>
              <a:spcBef>
                <a:spcPct val="20000"/>
              </a:spcBef>
              <a:buFontTx/>
              <a:buChar char="•"/>
            </a:pPr>
            <a:r>
              <a:rPr lang="en-US" altLang="en-US" dirty="0"/>
              <a:t>Hair test</a:t>
            </a:r>
          </a:p>
        </p:txBody>
      </p:sp>
      <p:pic>
        <p:nvPicPr>
          <p:cNvPr id="1026" name="Picture 2" descr="How To Pass A Hair Follicle Drug Test">
            <a:extLst>
              <a:ext uri="{FF2B5EF4-FFF2-40B4-BE49-F238E27FC236}">
                <a16:creationId xmlns:a16="http://schemas.microsoft.com/office/drawing/2014/main" id="{A6E5B438-AEC6-4DF8-B161-F0A533000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8" y="908278"/>
            <a:ext cx="4135771" cy="248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 calcmode="lin" valueType="num">
                                      <p:cBhvr additive="base">
                                        <p:cTn id="4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CASE STUDY: HAIR TESTING</a:t>
            </a:r>
          </a:p>
        </p:txBody>
      </p:sp>
      <p:sp>
        <p:nvSpPr>
          <p:cNvPr id="7" name="Text Box 4">
            <a:extLst>
              <a:ext uri="{FF2B5EF4-FFF2-40B4-BE49-F238E27FC236}">
                <a16:creationId xmlns:a16="http://schemas.microsoft.com/office/drawing/2014/main" id="{817B619F-09AA-4C69-B754-DC89C00D5DF3}"/>
              </a:ext>
            </a:extLst>
          </p:cNvPr>
          <p:cNvSpPr txBox="1">
            <a:spLocks noChangeArrowheads="1"/>
          </p:cNvSpPr>
          <p:nvPr/>
        </p:nvSpPr>
        <p:spPr bwMode="auto">
          <a:xfrm>
            <a:off x="367214" y="1430030"/>
            <a:ext cx="7258050" cy="4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endParaRPr lang="en-US" altLang="en-US" sz="1400" b="1" dirty="0"/>
          </a:p>
          <a:p>
            <a:pPr eaLnBrk="1" hangingPunct="1">
              <a:lnSpc>
                <a:spcPct val="80000"/>
              </a:lnSpc>
              <a:spcBef>
                <a:spcPct val="20000"/>
              </a:spcBef>
            </a:pPr>
            <a:r>
              <a:rPr lang="en-US" altLang="en-US" sz="1400" b="1" u="sng" dirty="0"/>
              <a:t>TEST			RESULT		UNIT	CUT-OFF VALUE</a:t>
            </a:r>
          </a:p>
          <a:p>
            <a:pPr eaLnBrk="1" hangingPunct="1">
              <a:lnSpc>
                <a:spcPct val="80000"/>
              </a:lnSpc>
              <a:spcBef>
                <a:spcPct val="20000"/>
              </a:spcBef>
            </a:pPr>
            <a:endParaRPr lang="en-US" altLang="en-US" sz="1400" dirty="0"/>
          </a:p>
          <a:p>
            <a:pPr eaLnBrk="1" hangingPunct="1">
              <a:lnSpc>
                <a:spcPct val="80000"/>
              </a:lnSpc>
              <a:spcBef>
                <a:spcPct val="20000"/>
              </a:spcBef>
            </a:pPr>
            <a:r>
              <a:rPr lang="en-US" altLang="en-US" sz="1400" b="1" u="sng" dirty="0"/>
              <a:t>URINE OPIATES</a:t>
            </a:r>
            <a:endParaRPr lang="en-US" altLang="en-US" sz="1400" b="1" dirty="0"/>
          </a:p>
          <a:p>
            <a:pPr eaLnBrk="1" hangingPunct="1">
              <a:lnSpc>
                <a:spcPct val="80000"/>
              </a:lnSpc>
              <a:spcBef>
                <a:spcPct val="20000"/>
              </a:spcBef>
            </a:pPr>
            <a:r>
              <a:rPr lang="en-US" altLang="en-US" sz="1400" dirty="0"/>
              <a:t>Free Morphine		ND		</a:t>
            </a:r>
            <a:r>
              <a:rPr lang="en-US" altLang="en-US" sz="1400" dirty="0">
                <a:sym typeface="Symbol" panose="05050102010706020507" pitchFamily="18" charset="2"/>
              </a:rPr>
              <a:t></a:t>
            </a:r>
            <a:r>
              <a:rPr lang="en-US" altLang="en-US" sz="1400" dirty="0"/>
              <a:t>g/L	100</a:t>
            </a:r>
          </a:p>
          <a:p>
            <a:pPr eaLnBrk="1" hangingPunct="1">
              <a:lnSpc>
                <a:spcPct val="80000"/>
              </a:lnSpc>
              <a:spcBef>
                <a:spcPct val="20000"/>
              </a:spcBef>
            </a:pPr>
            <a:r>
              <a:rPr lang="en-US" altLang="en-US" sz="1400" dirty="0"/>
              <a:t>Free Codeine		ND		</a:t>
            </a:r>
            <a:r>
              <a:rPr lang="en-US" altLang="en-US" sz="1400" dirty="0">
                <a:sym typeface="Symbol" panose="05050102010706020507" pitchFamily="18" charset="2"/>
              </a:rPr>
              <a:t></a:t>
            </a:r>
            <a:r>
              <a:rPr lang="en-US" altLang="en-US" sz="1400" dirty="0"/>
              <a:t>g/L	100</a:t>
            </a:r>
          </a:p>
          <a:p>
            <a:pPr eaLnBrk="1" hangingPunct="1">
              <a:lnSpc>
                <a:spcPct val="80000"/>
              </a:lnSpc>
              <a:spcBef>
                <a:spcPct val="20000"/>
              </a:spcBef>
            </a:pPr>
            <a:r>
              <a:rPr lang="en-US" altLang="en-US" sz="1400" dirty="0"/>
              <a:t>6-Acetylmorphine</a:t>
            </a:r>
            <a:r>
              <a:rPr lang="en-US" altLang="en-US" sz="1400" baseline="30000" dirty="0"/>
              <a:t>1</a:t>
            </a:r>
            <a:r>
              <a:rPr lang="en-US" altLang="en-US" sz="1400" dirty="0"/>
              <a:t>		ND		</a:t>
            </a:r>
            <a:r>
              <a:rPr lang="en-US" altLang="en-US" sz="1400" dirty="0">
                <a:sym typeface="Symbol" panose="05050102010706020507" pitchFamily="18" charset="2"/>
              </a:rPr>
              <a:t></a:t>
            </a:r>
            <a:r>
              <a:rPr lang="en-US" altLang="en-US" sz="1400" dirty="0"/>
              <a:t>g/L	10</a:t>
            </a:r>
          </a:p>
          <a:p>
            <a:pPr eaLnBrk="1" hangingPunct="1">
              <a:lnSpc>
                <a:spcPct val="80000"/>
              </a:lnSpc>
              <a:spcBef>
                <a:spcPct val="20000"/>
              </a:spcBef>
            </a:pPr>
            <a:r>
              <a:rPr lang="en-US" altLang="en-US" sz="1400" dirty="0"/>
              <a:t>Meperidine			ND		</a:t>
            </a:r>
            <a:r>
              <a:rPr lang="en-US" altLang="en-US" sz="1400" dirty="0">
                <a:sym typeface="Symbol" panose="05050102010706020507" pitchFamily="18" charset="2"/>
              </a:rPr>
              <a:t></a:t>
            </a:r>
            <a:r>
              <a:rPr lang="en-US" altLang="en-US" sz="1400" dirty="0"/>
              <a:t>g/L			</a:t>
            </a:r>
          </a:p>
          <a:p>
            <a:pPr eaLnBrk="1" hangingPunct="1">
              <a:lnSpc>
                <a:spcPct val="80000"/>
              </a:lnSpc>
              <a:spcBef>
                <a:spcPct val="20000"/>
              </a:spcBef>
            </a:pPr>
            <a:r>
              <a:rPr lang="en-US" altLang="en-US" sz="1400" dirty="0"/>
              <a:t>Methadone			100		</a:t>
            </a:r>
            <a:r>
              <a:rPr lang="en-US" altLang="en-US" sz="1400" dirty="0">
                <a:sym typeface="Symbol" panose="05050102010706020507" pitchFamily="18" charset="2"/>
              </a:rPr>
              <a:t></a:t>
            </a:r>
            <a:r>
              <a:rPr lang="en-US" altLang="en-US" sz="1400" dirty="0"/>
              <a:t>g/L	</a:t>
            </a:r>
            <a:endParaRPr lang="en-US" altLang="en-US" sz="1400" i="1" dirty="0"/>
          </a:p>
          <a:p>
            <a:pPr eaLnBrk="1" hangingPunct="1">
              <a:lnSpc>
                <a:spcPct val="80000"/>
              </a:lnSpc>
              <a:spcBef>
                <a:spcPct val="20000"/>
              </a:spcBef>
            </a:pPr>
            <a:endParaRPr lang="en-US" altLang="en-US" sz="1400" i="1" dirty="0"/>
          </a:p>
          <a:p>
            <a:pPr eaLnBrk="1" hangingPunct="1">
              <a:lnSpc>
                <a:spcPct val="80000"/>
              </a:lnSpc>
              <a:spcBef>
                <a:spcPct val="20000"/>
              </a:spcBef>
            </a:pPr>
            <a:r>
              <a:rPr lang="en-US" altLang="en-US" sz="1400" i="1" baseline="30000" dirty="0"/>
              <a:t>1</a:t>
            </a:r>
            <a:r>
              <a:rPr lang="en-US" altLang="en-US" sz="1400" i="1" dirty="0"/>
              <a:t>6-Acetylmorphine is the principle metabolite of Heroin</a:t>
            </a:r>
            <a:endParaRPr lang="en-US" altLang="en-US" sz="1400" dirty="0"/>
          </a:p>
          <a:p>
            <a:pPr eaLnBrk="1" hangingPunct="1">
              <a:lnSpc>
                <a:spcPct val="80000"/>
              </a:lnSpc>
              <a:spcBef>
                <a:spcPct val="20000"/>
              </a:spcBef>
            </a:pPr>
            <a:endParaRPr lang="en-US" altLang="en-US" sz="1400" dirty="0"/>
          </a:p>
          <a:p>
            <a:pPr eaLnBrk="1" hangingPunct="1">
              <a:lnSpc>
                <a:spcPct val="80000"/>
              </a:lnSpc>
              <a:spcBef>
                <a:spcPct val="20000"/>
              </a:spcBef>
            </a:pPr>
            <a:r>
              <a:rPr lang="en-US" altLang="en-US" sz="1400" dirty="0"/>
              <a:t>		</a:t>
            </a:r>
          </a:p>
          <a:p>
            <a:pPr eaLnBrk="1" hangingPunct="1">
              <a:lnSpc>
                <a:spcPct val="80000"/>
              </a:lnSpc>
              <a:spcBef>
                <a:spcPct val="20000"/>
              </a:spcBef>
            </a:pPr>
            <a:r>
              <a:rPr lang="en-US" altLang="en-US" sz="1400" b="1" u="sng" dirty="0"/>
              <a:t>URINE COCAINE</a:t>
            </a:r>
            <a:endParaRPr lang="en-US" altLang="en-US" sz="1400" b="1" dirty="0"/>
          </a:p>
          <a:p>
            <a:pPr eaLnBrk="1" hangingPunct="1">
              <a:lnSpc>
                <a:spcPct val="80000"/>
              </a:lnSpc>
              <a:spcBef>
                <a:spcPct val="20000"/>
              </a:spcBef>
            </a:pPr>
            <a:r>
              <a:rPr lang="en-US" altLang="en-US" sz="1400" dirty="0"/>
              <a:t>Free Cocaine		ND		</a:t>
            </a:r>
            <a:r>
              <a:rPr lang="en-US" altLang="en-US" sz="1400" dirty="0">
                <a:sym typeface="Symbol" panose="05050102010706020507" pitchFamily="18" charset="2"/>
              </a:rPr>
              <a:t></a:t>
            </a:r>
            <a:r>
              <a:rPr lang="en-US" altLang="en-US" sz="1400" dirty="0"/>
              <a:t>g/L		</a:t>
            </a:r>
          </a:p>
          <a:p>
            <a:pPr eaLnBrk="1" hangingPunct="1">
              <a:lnSpc>
                <a:spcPct val="80000"/>
              </a:lnSpc>
              <a:spcBef>
                <a:spcPct val="20000"/>
              </a:spcBef>
            </a:pPr>
            <a:r>
              <a:rPr lang="en-US" altLang="en-US" sz="1400" dirty="0"/>
              <a:t>Benzoylecgonine</a:t>
            </a:r>
            <a:r>
              <a:rPr lang="en-US" altLang="en-US" sz="1400" baseline="30000" dirty="0"/>
              <a:t>1</a:t>
            </a:r>
            <a:r>
              <a:rPr lang="en-US" altLang="en-US" sz="1400" dirty="0"/>
              <a:t>		ND		</a:t>
            </a:r>
            <a:r>
              <a:rPr lang="en-US" altLang="en-US" sz="1400" dirty="0">
                <a:sym typeface="Symbol" panose="05050102010706020507" pitchFamily="18" charset="2"/>
              </a:rPr>
              <a:t></a:t>
            </a:r>
            <a:r>
              <a:rPr lang="en-US" altLang="en-US" sz="1400" dirty="0"/>
              <a:t>g/L	150</a:t>
            </a:r>
          </a:p>
          <a:p>
            <a:pPr eaLnBrk="1" hangingPunct="1">
              <a:lnSpc>
                <a:spcPct val="80000"/>
              </a:lnSpc>
              <a:spcBef>
                <a:spcPct val="20000"/>
              </a:spcBef>
            </a:pPr>
            <a:r>
              <a:rPr lang="en-US" altLang="en-US" sz="1400" dirty="0"/>
              <a:t>Ecgonine Methyl Ester		ND		</a:t>
            </a:r>
            <a:r>
              <a:rPr lang="en-US" altLang="en-US" sz="1400" dirty="0">
                <a:sym typeface="Symbol" panose="05050102010706020507" pitchFamily="18" charset="2"/>
              </a:rPr>
              <a:t></a:t>
            </a:r>
            <a:r>
              <a:rPr lang="en-US" altLang="en-US" sz="1400" dirty="0"/>
              <a:t>g/L			</a:t>
            </a:r>
            <a:endParaRPr lang="en-US" altLang="en-US" sz="1400" i="1" dirty="0"/>
          </a:p>
          <a:p>
            <a:pPr eaLnBrk="1" hangingPunct="1">
              <a:lnSpc>
                <a:spcPct val="80000"/>
              </a:lnSpc>
              <a:spcBef>
                <a:spcPct val="20000"/>
              </a:spcBef>
            </a:pPr>
            <a:endParaRPr lang="en-US" altLang="en-US" sz="1400" i="1" dirty="0"/>
          </a:p>
          <a:p>
            <a:pPr eaLnBrk="1" hangingPunct="1">
              <a:lnSpc>
                <a:spcPct val="80000"/>
              </a:lnSpc>
              <a:spcBef>
                <a:spcPct val="20000"/>
              </a:spcBef>
            </a:pPr>
            <a:r>
              <a:rPr lang="en-US" altLang="en-US" sz="1400" i="1" baseline="30000" dirty="0"/>
              <a:t>1</a:t>
            </a:r>
            <a:r>
              <a:rPr lang="en-US" altLang="en-US" sz="1400" i="1" dirty="0"/>
              <a:t>Principle metabolite for positive confirmation of cocaine use</a:t>
            </a:r>
            <a:r>
              <a:rPr lang="en-US" altLang="en-US" sz="1400" dirty="0"/>
              <a:t> </a:t>
            </a:r>
          </a:p>
        </p:txBody>
      </p:sp>
      <p:sp>
        <p:nvSpPr>
          <p:cNvPr id="8" name="Rectangle 3">
            <a:extLst>
              <a:ext uri="{FF2B5EF4-FFF2-40B4-BE49-F238E27FC236}">
                <a16:creationId xmlns:a16="http://schemas.microsoft.com/office/drawing/2014/main" id="{30E73F87-89D5-4C2D-AFE9-691AA6E831D0}"/>
              </a:ext>
            </a:extLst>
          </p:cNvPr>
          <p:cNvSpPr txBox="1">
            <a:spLocks noChangeArrowheads="1"/>
          </p:cNvSpPr>
          <p:nvPr/>
        </p:nvSpPr>
        <p:spPr bwMode="auto">
          <a:xfrm>
            <a:off x="1529766" y="914150"/>
            <a:ext cx="8786812" cy="521271"/>
          </a:xfrm>
          <a:prstGeom prst="rect">
            <a:avLst/>
          </a:prstGeom>
          <a:noFill/>
          <a:ln w="9525">
            <a:noFill/>
            <a:miter lim="800000"/>
            <a:headEnd/>
            <a:tailEnd/>
          </a:ln>
        </p:spPr>
        <p:txBody>
          <a:bodyPr/>
          <a:lstStyle/>
          <a:p>
            <a:pPr marL="342900" indent="-342900" algn="ctr" eaLnBrk="0" hangingPunct="0">
              <a:spcBef>
                <a:spcPct val="20000"/>
              </a:spcBef>
              <a:defRPr/>
            </a:pPr>
            <a:r>
              <a:rPr lang="en-US" sz="2400" b="1" kern="0" dirty="0">
                <a:latin typeface="+mn-lt"/>
              </a:rPr>
              <a:t>Urine confirmation test result</a:t>
            </a:r>
          </a:p>
          <a:p>
            <a:pPr marL="342900" indent="-342900" algn="ctr" eaLnBrk="0" hangingPunct="0">
              <a:spcBef>
                <a:spcPct val="20000"/>
              </a:spcBef>
              <a:defRPr/>
            </a:pPr>
            <a:endParaRPr lang="en-US" sz="2400" b="1" kern="0" dirty="0">
              <a:latin typeface="+mn-lt"/>
            </a:endParaRPr>
          </a:p>
        </p:txBody>
      </p:sp>
      <p:pic>
        <p:nvPicPr>
          <p:cNvPr id="2" name="Picture 1">
            <a:extLst>
              <a:ext uri="{FF2B5EF4-FFF2-40B4-BE49-F238E27FC236}">
                <a16:creationId xmlns:a16="http://schemas.microsoft.com/office/drawing/2014/main" id="{08B72CE6-7462-4587-8772-C1A8C0FC59B3}"/>
              </a:ext>
            </a:extLst>
          </p:cNvPr>
          <p:cNvPicPr>
            <a:picLocks noChangeAspect="1"/>
          </p:cNvPicPr>
          <p:nvPr/>
        </p:nvPicPr>
        <p:blipFill>
          <a:blip r:embed="rId3"/>
          <a:stretch>
            <a:fillRect/>
          </a:stretch>
        </p:blipFill>
        <p:spPr>
          <a:xfrm>
            <a:off x="7992478" y="1324843"/>
            <a:ext cx="2977740" cy="2388874"/>
          </a:xfrm>
          <a:prstGeom prst="rect">
            <a:avLst/>
          </a:prstGeom>
        </p:spPr>
      </p:pic>
      <p:pic>
        <p:nvPicPr>
          <p:cNvPr id="3" name="Picture 2">
            <a:extLst>
              <a:ext uri="{FF2B5EF4-FFF2-40B4-BE49-F238E27FC236}">
                <a16:creationId xmlns:a16="http://schemas.microsoft.com/office/drawing/2014/main" id="{3C52A2EA-952C-438A-9E64-F8087A9A3690}"/>
              </a:ext>
            </a:extLst>
          </p:cNvPr>
          <p:cNvPicPr>
            <a:picLocks noChangeAspect="1"/>
          </p:cNvPicPr>
          <p:nvPr/>
        </p:nvPicPr>
        <p:blipFill>
          <a:blip r:embed="rId4"/>
          <a:stretch>
            <a:fillRect/>
          </a:stretch>
        </p:blipFill>
        <p:spPr>
          <a:xfrm>
            <a:off x="7992478" y="3713717"/>
            <a:ext cx="3201284" cy="2326663"/>
          </a:xfrm>
          <a:prstGeom prst="rect">
            <a:avLst/>
          </a:prstGeom>
        </p:spPr>
      </p:pic>
    </p:spTree>
    <p:extLst>
      <p:ext uri="{BB962C8B-B14F-4D97-AF65-F5344CB8AC3E}">
        <p14:creationId xmlns:p14="http://schemas.microsoft.com/office/powerpoint/2010/main" val="390393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CASE STUDY: HAIR TESTING</a:t>
            </a:r>
          </a:p>
        </p:txBody>
      </p:sp>
      <p:sp>
        <p:nvSpPr>
          <p:cNvPr id="6" name="Text Box 4">
            <a:extLst>
              <a:ext uri="{FF2B5EF4-FFF2-40B4-BE49-F238E27FC236}">
                <a16:creationId xmlns:a16="http://schemas.microsoft.com/office/drawing/2014/main" id="{62DE67B4-6BBA-492E-8E17-85BB89FB8F18}"/>
              </a:ext>
            </a:extLst>
          </p:cNvPr>
          <p:cNvSpPr txBox="1">
            <a:spLocks noChangeArrowheads="1"/>
          </p:cNvSpPr>
          <p:nvPr/>
        </p:nvSpPr>
        <p:spPr bwMode="auto">
          <a:xfrm>
            <a:off x="285681" y="1418976"/>
            <a:ext cx="7133214" cy="426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1400" b="1" u="sng" dirty="0">
                <a:cs typeface="Arial" panose="020B0604020202020204" pitchFamily="34" charset="0"/>
              </a:rPr>
              <a:t>TEST			RESULT		UNIT	CUT-OFF VALUE</a:t>
            </a:r>
          </a:p>
          <a:p>
            <a:pPr eaLnBrk="1" hangingPunct="1">
              <a:lnSpc>
                <a:spcPct val="90000"/>
              </a:lnSpc>
              <a:spcBef>
                <a:spcPct val="20000"/>
              </a:spcBef>
            </a:pPr>
            <a:endParaRPr lang="en-US" altLang="en-US" sz="1400" dirty="0">
              <a:cs typeface="Arial" panose="020B0604020202020204" pitchFamily="34" charset="0"/>
            </a:endParaRPr>
          </a:p>
          <a:p>
            <a:pPr eaLnBrk="1" hangingPunct="1">
              <a:lnSpc>
                <a:spcPct val="90000"/>
              </a:lnSpc>
              <a:spcBef>
                <a:spcPct val="20000"/>
              </a:spcBef>
            </a:pPr>
            <a:r>
              <a:rPr lang="en-US" altLang="en-US" sz="1400" u="sng" dirty="0">
                <a:cs typeface="Arial" panose="020B0604020202020204" pitchFamily="34" charset="0"/>
              </a:rPr>
              <a:t>HAIR OPIATES</a:t>
            </a:r>
            <a:r>
              <a:rPr lang="en-US" altLang="en-US" sz="1400" dirty="0">
                <a:cs typeface="Arial" panose="020B0604020202020204" pitchFamily="34" charset="0"/>
              </a:rPr>
              <a:t>		</a:t>
            </a:r>
            <a:r>
              <a:rPr lang="en-US" altLang="en-US" sz="1400" u="sng" dirty="0">
                <a:cs typeface="Arial" panose="020B0604020202020204" pitchFamily="34" charset="0"/>
              </a:rPr>
              <a:t>0-1 cm</a:t>
            </a:r>
            <a:r>
              <a:rPr lang="en-US" altLang="en-US" sz="1400" dirty="0">
                <a:cs typeface="Arial" panose="020B0604020202020204" pitchFamily="34" charset="0"/>
              </a:rPr>
              <a:t>	</a:t>
            </a:r>
            <a:r>
              <a:rPr lang="en-US" altLang="en-US" sz="1400" u="sng" dirty="0">
                <a:cs typeface="Arial" panose="020B0604020202020204" pitchFamily="34" charset="0"/>
              </a:rPr>
              <a:t>1-2 cm</a:t>
            </a:r>
            <a:r>
              <a:rPr lang="en-US" altLang="en-US" sz="1400" dirty="0">
                <a:cs typeface="Arial" panose="020B0604020202020204" pitchFamily="34" charset="0"/>
              </a:rPr>
              <a:t>	</a:t>
            </a:r>
          </a:p>
          <a:p>
            <a:pPr eaLnBrk="1" hangingPunct="1">
              <a:lnSpc>
                <a:spcPct val="90000"/>
              </a:lnSpc>
              <a:spcBef>
                <a:spcPct val="20000"/>
              </a:spcBef>
            </a:pPr>
            <a:r>
              <a:rPr lang="en-US" altLang="en-US" sz="1400" dirty="0">
                <a:cs typeface="Arial" panose="020B0604020202020204" pitchFamily="34" charset="0"/>
              </a:rPr>
              <a:t>Morphine			3.82 	5.54 	ng/mg	0.2</a:t>
            </a:r>
          </a:p>
          <a:p>
            <a:pPr eaLnBrk="1" hangingPunct="1">
              <a:lnSpc>
                <a:spcPct val="90000"/>
              </a:lnSpc>
              <a:spcBef>
                <a:spcPct val="20000"/>
              </a:spcBef>
            </a:pPr>
            <a:r>
              <a:rPr lang="en-US" altLang="en-US" sz="1400" dirty="0">
                <a:cs typeface="Arial" panose="020B0604020202020204" pitchFamily="34" charset="0"/>
              </a:rPr>
              <a:t>Codeine			0.91 	0.95 	</a:t>
            </a:r>
            <a:r>
              <a:rPr lang="en-US" altLang="en-US" sz="1400" dirty="0">
                <a:cs typeface="Arial" panose="020B0604020202020204" pitchFamily="34" charset="0"/>
                <a:sym typeface="Symbol" panose="05050102010706020507" pitchFamily="18" charset="2"/>
              </a:rPr>
              <a:t>n</a:t>
            </a:r>
            <a:r>
              <a:rPr lang="en-US" altLang="en-US" sz="1400" dirty="0">
                <a:cs typeface="Arial" panose="020B0604020202020204" pitchFamily="34" charset="0"/>
              </a:rPr>
              <a:t>g/mg 	0.2</a:t>
            </a:r>
          </a:p>
          <a:p>
            <a:pPr eaLnBrk="1" hangingPunct="1">
              <a:lnSpc>
                <a:spcPct val="90000"/>
              </a:lnSpc>
              <a:spcBef>
                <a:spcPct val="20000"/>
              </a:spcBef>
            </a:pPr>
            <a:r>
              <a:rPr lang="en-US" altLang="en-US" sz="1400" dirty="0">
                <a:cs typeface="Arial" panose="020B0604020202020204" pitchFamily="34" charset="0"/>
              </a:rPr>
              <a:t>6-Acetylmorphine</a:t>
            </a:r>
            <a:r>
              <a:rPr lang="en-US" altLang="en-US" sz="1400" baseline="30000" dirty="0">
                <a:cs typeface="Arial" panose="020B0604020202020204" pitchFamily="34" charset="0"/>
              </a:rPr>
              <a:t>1</a:t>
            </a:r>
            <a:r>
              <a:rPr lang="en-US" altLang="en-US" sz="1400" dirty="0">
                <a:cs typeface="Arial" panose="020B0604020202020204" pitchFamily="34" charset="0"/>
              </a:rPr>
              <a:t>		8.61 	13.93 	</a:t>
            </a:r>
            <a:r>
              <a:rPr lang="en-US" altLang="en-US" sz="1400" dirty="0">
                <a:cs typeface="Arial" panose="020B0604020202020204" pitchFamily="34" charset="0"/>
                <a:sym typeface="Symbol" panose="05050102010706020507" pitchFamily="18" charset="2"/>
              </a:rPr>
              <a:t>n</a:t>
            </a:r>
            <a:r>
              <a:rPr lang="en-US" altLang="en-US" sz="1400" dirty="0">
                <a:cs typeface="Arial" panose="020B0604020202020204" pitchFamily="34" charset="0"/>
              </a:rPr>
              <a:t>g/mg 	0.2</a:t>
            </a:r>
          </a:p>
          <a:p>
            <a:pPr eaLnBrk="1" hangingPunct="1">
              <a:lnSpc>
                <a:spcPct val="90000"/>
              </a:lnSpc>
              <a:spcBef>
                <a:spcPct val="20000"/>
              </a:spcBef>
            </a:pPr>
            <a:endParaRPr lang="en-US" altLang="en-US" sz="1400" dirty="0">
              <a:cs typeface="Arial" panose="020B0604020202020204" pitchFamily="34" charset="0"/>
            </a:endParaRPr>
          </a:p>
          <a:p>
            <a:pPr eaLnBrk="1" hangingPunct="1">
              <a:lnSpc>
                <a:spcPct val="90000"/>
              </a:lnSpc>
              <a:spcBef>
                <a:spcPct val="20000"/>
              </a:spcBef>
            </a:pPr>
            <a:r>
              <a:rPr lang="en-US" altLang="en-US" sz="1400" baseline="30000" dirty="0">
                <a:cs typeface="Arial" panose="020B0604020202020204" pitchFamily="34" charset="0"/>
              </a:rPr>
              <a:t>1</a:t>
            </a:r>
            <a:r>
              <a:rPr lang="en-US" altLang="en-US" sz="1400" i="1" dirty="0">
                <a:cs typeface="Arial" panose="020B0604020202020204" pitchFamily="34" charset="0"/>
              </a:rPr>
              <a:t> Heroin consumption is differentiated from codeine or morphine use by the presence of </a:t>
            </a:r>
          </a:p>
          <a:p>
            <a:pPr eaLnBrk="1" hangingPunct="1">
              <a:lnSpc>
                <a:spcPct val="90000"/>
              </a:lnSpc>
              <a:spcBef>
                <a:spcPct val="20000"/>
              </a:spcBef>
            </a:pPr>
            <a:r>
              <a:rPr lang="en-US" altLang="en-US" sz="1400" i="1" dirty="0">
                <a:cs typeface="Arial" panose="020B0604020202020204" pitchFamily="34" charset="0"/>
              </a:rPr>
              <a:t>6-acetylmorphine</a:t>
            </a:r>
            <a:endParaRPr lang="en-US" altLang="en-US" sz="1400" dirty="0">
              <a:cs typeface="Arial" panose="020B0604020202020204" pitchFamily="34" charset="0"/>
            </a:endParaRPr>
          </a:p>
          <a:p>
            <a:pPr eaLnBrk="1" hangingPunct="1">
              <a:lnSpc>
                <a:spcPct val="90000"/>
              </a:lnSpc>
              <a:spcBef>
                <a:spcPct val="20000"/>
              </a:spcBef>
            </a:pPr>
            <a:r>
              <a:rPr lang="en-US" altLang="en-US" sz="1400" dirty="0"/>
              <a:t>	</a:t>
            </a:r>
          </a:p>
          <a:p>
            <a:pPr eaLnBrk="1" hangingPunct="1">
              <a:lnSpc>
                <a:spcPct val="90000"/>
              </a:lnSpc>
            </a:pPr>
            <a:endParaRPr lang="en-US" altLang="en-US" sz="600" u="sng" dirty="0"/>
          </a:p>
        </p:txBody>
      </p:sp>
      <p:sp>
        <p:nvSpPr>
          <p:cNvPr id="7" name="Rectangle 3">
            <a:extLst>
              <a:ext uri="{FF2B5EF4-FFF2-40B4-BE49-F238E27FC236}">
                <a16:creationId xmlns:a16="http://schemas.microsoft.com/office/drawing/2014/main" id="{B806A6C6-DBAF-4DC4-A020-0153198AF6BD}"/>
              </a:ext>
            </a:extLst>
          </p:cNvPr>
          <p:cNvSpPr txBox="1">
            <a:spLocks noChangeArrowheads="1"/>
          </p:cNvSpPr>
          <p:nvPr/>
        </p:nvSpPr>
        <p:spPr bwMode="auto">
          <a:xfrm>
            <a:off x="814994" y="729943"/>
            <a:ext cx="6074588" cy="571500"/>
          </a:xfrm>
          <a:prstGeom prst="rect">
            <a:avLst/>
          </a:prstGeom>
          <a:noFill/>
          <a:ln w="9525">
            <a:noFill/>
            <a:miter lim="800000"/>
            <a:headEnd/>
            <a:tailEnd/>
          </a:ln>
        </p:spPr>
        <p:txBody>
          <a:bodyPr/>
          <a:lstStyle/>
          <a:p>
            <a:pPr marL="342900" indent="-342900" algn="ctr" eaLnBrk="0" hangingPunct="0">
              <a:spcBef>
                <a:spcPct val="20000"/>
              </a:spcBef>
              <a:defRPr/>
            </a:pPr>
            <a:r>
              <a:rPr lang="en-US" sz="2400" b="1" kern="0" dirty="0">
                <a:latin typeface="Arial" panose="020B0604020202020204" pitchFamily="34" charset="0"/>
                <a:cs typeface="Arial" panose="020B0604020202020204" pitchFamily="34" charset="0"/>
              </a:rPr>
              <a:t>Hair confirmation test result - Opiates</a:t>
            </a:r>
          </a:p>
          <a:p>
            <a:pPr marL="342900" indent="-342900" algn="ctr" eaLnBrk="0" hangingPunct="0">
              <a:spcBef>
                <a:spcPct val="20000"/>
              </a:spcBef>
              <a:defRPr/>
            </a:pPr>
            <a:endParaRPr lang="en-US" sz="2400" b="1" kern="0" dirty="0">
              <a:latin typeface="+mn-lt"/>
            </a:endParaRPr>
          </a:p>
        </p:txBody>
      </p:sp>
      <p:pic>
        <p:nvPicPr>
          <p:cNvPr id="8" name="Picture 5">
            <a:extLst>
              <a:ext uri="{FF2B5EF4-FFF2-40B4-BE49-F238E27FC236}">
                <a16:creationId xmlns:a16="http://schemas.microsoft.com/office/drawing/2014/main" id="{3005A5CF-C4E8-4D5C-9775-F11AA6670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81" y="4034470"/>
            <a:ext cx="50292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BCFBF3F-67ED-432C-A9C7-46F0B709BA82}"/>
              </a:ext>
            </a:extLst>
          </p:cNvPr>
          <p:cNvPicPr>
            <a:picLocks noChangeAspect="1"/>
          </p:cNvPicPr>
          <p:nvPr/>
        </p:nvPicPr>
        <p:blipFill>
          <a:blip r:embed="rId4"/>
          <a:stretch>
            <a:fillRect/>
          </a:stretch>
        </p:blipFill>
        <p:spPr>
          <a:xfrm>
            <a:off x="7261234" y="2941162"/>
            <a:ext cx="3791987" cy="2902761"/>
          </a:xfrm>
          <a:prstGeom prst="rect">
            <a:avLst/>
          </a:prstGeom>
        </p:spPr>
      </p:pic>
      <p:pic>
        <p:nvPicPr>
          <p:cNvPr id="3" name="Picture 2">
            <a:extLst>
              <a:ext uri="{FF2B5EF4-FFF2-40B4-BE49-F238E27FC236}">
                <a16:creationId xmlns:a16="http://schemas.microsoft.com/office/drawing/2014/main" id="{3F05D10C-53CB-43D6-9A69-833144D54C29}"/>
              </a:ext>
            </a:extLst>
          </p:cNvPr>
          <p:cNvPicPr>
            <a:picLocks noChangeAspect="1"/>
          </p:cNvPicPr>
          <p:nvPr/>
        </p:nvPicPr>
        <p:blipFill>
          <a:blip r:embed="rId5"/>
          <a:stretch>
            <a:fillRect/>
          </a:stretch>
        </p:blipFill>
        <p:spPr>
          <a:xfrm>
            <a:off x="6421819" y="3292421"/>
            <a:ext cx="4495571" cy="2645908"/>
          </a:xfrm>
          <a:prstGeom prst="rect">
            <a:avLst/>
          </a:prstGeom>
        </p:spPr>
      </p:pic>
    </p:spTree>
    <p:extLst>
      <p:ext uri="{BB962C8B-B14F-4D97-AF65-F5344CB8AC3E}">
        <p14:creationId xmlns:p14="http://schemas.microsoft.com/office/powerpoint/2010/main" val="208019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CASE STUDY: HAIR TESTING</a:t>
            </a:r>
          </a:p>
        </p:txBody>
      </p:sp>
      <p:sp>
        <p:nvSpPr>
          <p:cNvPr id="6" name="Rectangle 3">
            <a:extLst>
              <a:ext uri="{FF2B5EF4-FFF2-40B4-BE49-F238E27FC236}">
                <a16:creationId xmlns:a16="http://schemas.microsoft.com/office/drawing/2014/main" id="{B249123D-5E2C-4471-8317-3A2C5C1F940E}"/>
              </a:ext>
            </a:extLst>
          </p:cNvPr>
          <p:cNvSpPr txBox="1">
            <a:spLocks noChangeArrowheads="1"/>
          </p:cNvSpPr>
          <p:nvPr/>
        </p:nvSpPr>
        <p:spPr bwMode="auto">
          <a:xfrm>
            <a:off x="1006392" y="777870"/>
            <a:ext cx="8786812" cy="571500"/>
          </a:xfrm>
          <a:prstGeom prst="rect">
            <a:avLst/>
          </a:prstGeom>
          <a:noFill/>
          <a:ln w="9525">
            <a:noFill/>
            <a:miter lim="800000"/>
            <a:headEnd/>
            <a:tailEnd/>
          </a:ln>
        </p:spPr>
        <p:txBody>
          <a:bodyPr/>
          <a:lstStyle/>
          <a:p>
            <a:pPr marL="342900" indent="-342900" algn="ctr" eaLnBrk="0" hangingPunct="0">
              <a:spcBef>
                <a:spcPct val="20000"/>
              </a:spcBef>
              <a:defRPr/>
            </a:pPr>
            <a:r>
              <a:rPr lang="en-US" sz="2400" b="1" kern="0" dirty="0">
                <a:latin typeface="Arial" panose="020B0604020202020204" pitchFamily="34" charset="0"/>
                <a:cs typeface="Arial" panose="020B0604020202020204" pitchFamily="34" charset="0"/>
              </a:rPr>
              <a:t>Hair confirmation test result - Cocaine</a:t>
            </a:r>
          </a:p>
          <a:p>
            <a:pPr marL="342900" indent="-342900" algn="ctr" eaLnBrk="0" hangingPunct="0">
              <a:spcBef>
                <a:spcPct val="20000"/>
              </a:spcBef>
              <a:defRPr/>
            </a:pPr>
            <a:endParaRPr lang="en-US" sz="2400" b="1" kern="0" dirty="0">
              <a:latin typeface="+mn-lt"/>
            </a:endParaRPr>
          </a:p>
        </p:txBody>
      </p:sp>
      <p:sp>
        <p:nvSpPr>
          <p:cNvPr id="7" name="Rectangle 4">
            <a:extLst>
              <a:ext uri="{FF2B5EF4-FFF2-40B4-BE49-F238E27FC236}">
                <a16:creationId xmlns:a16="http://schemas.microsoft.com/office/drawing/2014/main" id="{B449B91B-D510-4D51-8003-CB3DA4298BC4}"/>
              </a:ext>
            </a:extLst>
          </p:cNvPr>
          <p:cNvSpPr txBox="1">
            <a:spLocks noChangeArrowheads="1"/>
          </p:cNvSpPr>
          <p:nvPr/>
        </p:nvSpPr>
        <p:spPr bwMode="auto">
          <a:xfrm>
            <a:off x="98329" y="1600811"/>
            <a:ext cx="6858652" cy="5054600"/>
          </a:xfrm>
          <a:prstGeom prst="rect">
            <a:avLst/>
          </a:prstGeom>
          <a:noFill/>
          <a:ln>
            <a:noFill/>
          </a:ln>
          <a:effectLs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FontTx/>
              <a:buNone/>
              <a:defRPr/>
            </a:pPr>
            <a:r>
              <a:rPr lang="en-US" sz="1400" b="1" u="sng" dirty="0">
                <a:latin typeface="Arial" panose="020B0604020202020204" pitchFamily="34" charset="0"/>
                <a:cs typeface="Arial" panose="020B0604020202020204" pitchFamily="34" charset="0"/>
              </a:rPr>
              <a:t>TEST			RESULT		UNIT	CUT-OFF </a:t>
            </a:r>
          </a:p>
          <a:p>
            <a:pPr>
              <a:lnSpc>
                <a:spcPct val="90000"/>
              </a:lnSpc>
              <a:buFontTx/>
              <a:buNone/>
              <a:defRPr/>
            </a:pPr>
            <a:endParaRPr lang="en-US" sz="1400" u="sng" dirty="0">
              <a:latin typeface="Arial" panose="020B0604020202020204" pitchFamily="34" charset="0"/>
              <a:cs typeface="Arial" panose="020B0604020202020204" pitchFamily="34" charset="0"/>
            </a:endParaRPr>
          </a:p>
          <a:p>
            <a:pPr>
              <a:lnSpc>
                <a:spcPct val="90000"/>
              </a:lnSpc>
              <a:buFontTx/>
              <a:buNone/>
              <a:defRPr/>
            </a:pPr>
            <a:r>
              <a:rPr lang="en-US" sz="1400" u="sng" dirty="0">
                <a:latin typeface="Arial" panose="020B0604020202020204" pitchFamily="34" charset="0"/>
                <a:cs typeface="Arial" panose="020B0604020202020204" pitchFamily="34" charset="0"/>
              </a:rPr>
              <a:t>HAIR COCAINE</a:t>
            </a:r>
            <a:r>
              <a:rPr lang="en-US" sz="1400" dirty="0">
                <a:latin typeface="Arial" panose="020B0604020202020204" pitchFamily="34" charset="0"/>
                <a:cs typeface="Arial" panose="020B0604020202020204" pitchFamily="34" charset="0"/>
              </a:rPr>
              <a:t>		</a:t>
            </a:r>
            <a:r>
              <a:rPr lang="en-US" sz="1400" u="sng" dirty="0">
                <a:latin typeface="Arial" panose="020B0604020202020204" pitchFamily="34" charset="0"/>
                <a:cs typeface="Arial" panose="020B0604020202020204" pitchFamily="34" charset="0"/>
              </a:rPr>
              <a:t>0-1 cm</a:t>
            </a:r>
            <a:r>
              <a:rPr lang="en-US" sz="1400" dirty="0">
                <a:latin typeface="Arial" panose="020B0604020202020204" pitchFamily="34" charset="0"/>
                <a:cs typeface="Arial" panose="020B0604020202020204" pitchFamily="34" charset="0"/>
              </a:rPr>
              <a:t>	</a:t>
            </a:r>
            <a:r>
              <a:rPr lang="en-US" sz="1400" u="sng" dirty="0">
                <a:latin typeface="Arial" panose="020B0604020202020204" pitchFamily="34" charset="0"/>
                <a:cs typeface="Arial" panose="020B0604020202020204" pitchFamily="34" charset="0"/>
              </a:rPr>
              <a:t>1-2 cm</a:t>
            </a:r>
            <a:r>
              <a:rPr lang="en-US" sz="1400" dirty="0">
                <a:latin typeface="Arial" panose="020B0604020202020204" pitchFamily="34" charset="0"/>
                <a:cs typeface="Arial" panose="020B0604020202020204" pitchFamily="34" charset="0"/>
              </a:rPr>
              <a:t>	</a:t>
            </a:r>
          </a:p>
          <a:p>
            <a:pPr>
              <a:lnSpc>
                <a:spcPct val="90000"/>
              </a:lnSpc>
              <a:buFontTx/>
              <a:buNone/>
              <a:defRPr/>
            </a:pPr>
            <a:r>
              <a:rPr lang="en-US" sz="1400" dirty="0">
                <a:latin typeface="Arial" panose="020B0604020202020204" pitchFamily="34" charset="0"/>
                <a:cs typeface="Arial" panose="020B0604020202020204" pitchFamily="34" charset="0"/>
              </a:rPr>
              <a:t>Cocaine			7.05	10.19	</a:t>
            </a:r>
            <a:r>
              <a:rPr lang="en-US" sz="1400" dirty="0" err="1">
                <a:latin typeface="Arial" panose="020B0604020202020204" pitchFamily="34" charset="0"/>
                <a:cs typeface="Arial" panose="020B0604020202020204" pitchFamily="34" charset="0"/>
                <a:sym typeface="Symbol" pitchFamily="18" charset="2"/>
              </a:rPr>
              <a:t>n</a:t>
            </a:r>
            <a:r>
              <a:rPr lang="en-US" sz="1400" dirty="0" err="1">
                <a:latin typeface="Arial" panose="020B0604020202020204" pitchFamily="34" charset="0"/>
                <a:cs typeface="Arial" panose="020B0604020202020204" pitchFamily="34" charset="0"/>
              </a:rPr>
              <a:t>g</a:t>
            </a:r>
            <a:r>
              <a:rPr lang="en-US" sz="1400" dirty="0">
                <a:latin typeface="Arial" panose="020B0604020202020204" pitchFamily="34" charset="0"/>
                <a:cs typeface="Arial" panose="020B0604020202020204" pitchFamily="34" charset="0"/>
              </a:rPr>
              <a:t>/mg 	0.5	</a:t>
            </a:r>
          </a:p>
          <a:p>
            <a:pPr>
              <a:lnSpc>
                <a:spcPct val="90000"/>
              </a:lnSpc>
              <a:buFontTx/>
              <a:buNone/>
              <a:defRPr/>
            </a:pPr>
            <a:r>
              <a:rPr lang="en-US" sz="1400" dirty="0">
                <a:latin typeface="Arial" panose="020B0604020202020204" pitchFamily="34" charset="0"/>
                <a:cs typeface="Arial" panose="020B0604020202020204" pitchFamily="34" charset="0"/>
              </a:rPr>
              <a:t>Benzoylecgonine</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0.97	1.45	</a:t>
            </a:r>
            <a:r>
              <a:rPr lang="en-US" sz="1400" dirty="0" err="1">
                <a:latin typeface="Arial" panose="020B0604020202020204" pitchFamily="34" charset="0"/>
                <a:cs typeface="Arial" panose="020B0604020202020204" pitchFamily="34" charset="0"/>
                <a:sym typeface="Symbol" pitchFamily="18" charset="2"/>
              </a:rPr>
              <a:t>n</a:t>
            </a:r>
            <a:r>
              <a:rPr lang="en-US" sz="1400" dirty="0" err="1">
                <a:latin typeface="Arial" panose="020B0604020202020204" pitchFamily="34" charset="0"/>
                <a:cs typeface="Arial" panose="020B0604020202020204" pitchFamily="34" charset="0"/>
              </a:rPr>
              <a:t>g</a:t>
            </a:r>
            <a:r>
              <a:rPr lang="en-US" sz="1400" dirty="0">
                <a:latin typeface="Arial" panose="020B0604020202020204" pitchFamily="34" charset="0"/>
                <a:cs typeface="Arial" panose="020B0604020202020204" pitchFamily="34" charset="0"/>
              </a:rPr>
              <a:t>/mg 	0.5</a:t>
            </a:r>
          </a:p>
          <a:p>
            <a:pPr>
              <a:lnSpc>
                <a:spcPct val="90000"/>
              </a:lnSpc>
              <a:buFontTx/>
              <a:buNone/>
              <a:defRPr/>
            </a:pPr>
            <a:r>
              <a:rPr lang="en-US" sz="1400" dirty="0" err="1">
                <a:latin typeface="Arial" panose="020B0604020202020204" pitchFamily="34" charset="0"/>
                <a:cs typeface="Arial" panose="020B0604020202020204" pitchFamily="34" charset="0"/>
              </a:rPr>
              <a:t>Ecgonine</a:t>
            </a:r>
            <a:r>
              <a:rPr lang="en-US" sz="1400" dirty="0">
                <a:latin typeface="Arial" panose="020B0604020202020204" pitchFamily="34" charset="0"/>
                <a:cs typeface="Arial" panose="020B0604020202020204" pitchFamily="34" charset="0"/>
              </a:rPr>
              <a:t> Methyl Ester		0.21	0.47	</a:t>
            </a:r>
            <a:r>
              <a:rPr lang="en-US" sz="1400" dirty="0" err="1">
                <a:latin typeface="Arial" panose="020B0604020202020204" pitchFamily="34" charset="0"/>
                <a:cs typeface="Arial" panose="020B0604020202020204" pitchFamily="34" charset="0"/>
                <a:sym typeface="Symbol" pitchFamily="18" charset="2"/>
              </a:rPr>
              <a:t>n</a:t>
            </a:r>
            <a:r>
              <a:rPr lang="en-US" sz="1400" dirty="0" err="1">
                <a:latin typeface="Arial" panose="020B0604020202020204" pitchFamily="34" charset="0"/>
                <a:cs typeface="Arial" panose="020B0604020202020204" pitchFamily="34" charset="0"/>
              </a:rPr>
              <a:t>g</a:t>
            </a:r>
            <a:r>
              <a:rPr lang="en-US" sz="1400" dirty="0">
                <a:latin typeface="Arial" panose="020B0604020202020204" pitchFamily="34" charset="0"/>
                <a:cs typeface="Arial" panose="020B0604020202020204" pitchFamily="34" charset="0"/>
              </a:rPr>
              <a:t>/mg 	0.05	</a:t>
            </a:r>
          </a:p>
          <a:p>
            <a:pPr>
              <a:lnSpc>
                <a:spcPct val="90000"/>
              </a:lnSpc>
              <a:buFontTx/>
              <a:buNone/>
              <a:defRPr/>
            </a:pPr>
            <a:endParaRPr lang="en-US" sz="1400" dirty="0">
              <a:latin typeface="Arial" panose="020B0604020202020204" pitchFamily="34" charset="0"/>
              <a:cs typeface="Arial" panose="020B0604020202020204" pitchFamily="34" charset="0"/>
            </a:endParaRPr>
          </a:p>
          <a:p>
            <a:pPr marL="0" indent="0">
              <a:lnSpc>
                <a:spcPct val="90000"/>
              </a:lnSpc>
              <a:buFontTx/>
              <a:buNone/>
              <a:defRPr/>
            </a:pPr>
            <a:r>
              <a:rPr lang="en-US" sz="1400" i="1" baseline="30000" dirty="0">
                <a:latin typeface="Arial" panose="020B0604020202020204" pitchFamily="34" charset="0"/>
                <a:cs typeface="Arial" panose="020B0604020202020204" pitchFamily="34" charset="0"/>
              </a:rPr>
              <a:t>1 </a:t>
            </a:r>
            <a:r>
              <a:rPr lang="en-US" sz="1400" i="1" dirty="0">
                <a:latin typeface="Arial" panose="020B0604020202020204" pitchFamily="34" charset="0"/>
                <a:cs typeface="Arial" panose="020B0604020202020204" pitchFamily="34" charset="0"/>
              </a:rPr>
              <a:t>Cocaine AND either benzoylecgonine, </a:t>
            </a:r>
            <a:r>
              <a:rPr lang="en-US" sz="1400" i="1" dirty="0" err="1">
                <a:latin typeface="Arial" panose="020B0604020202020204" pitchFamily="34" charset="0"/>
                <a:cs typeface="Arial" panose="020B0604020202020204" pitchFamily="34" charset="0"/>
              </a:rPr>
              <a:t>cocaethylene</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norcocaine</a:t>
            </a:r>
            <a:r>
              <a:rPr lang="en-US" sz="1400" i="1" dirty="0">
                <a:latin typeface="Arial" panose="020B0604020202020204" pitchFamily="34" charset="0"/>
                <a:cs typeface="Arial" panose="020B0604020202020204" pitchFamily="34" charset="0"/>
              </a:rPr>
              <a:t> or </a:t>
            </a:r>
            <a:r>
              <a:rPr lang="en-US" sz="1400" i="1" dirty="0" err="1">
                <a:latin typeface="Arial" panose="020B0604020202020204" pitchFamily="34" charset="0"/>
                <a:cs typeface="Arial" panose="020B0604020202020204" pitchFamily="34" charset="0"/>
              </a:rPr>
              <a:t>ecgonine</a:t>
            </a:r>
            <a:r>
              <a:rPr lang="en-US" sz="1400" i="1" dirty="0">
                <a:latin typeface="Arial" panose="020B0604020202020204" pitchFamily="34" charset="0"/>
                <a:cs typeface="Arial" panose="020B0604020202020204" pitchFamily="34" charset="0"/>
              </a:rPr>
              <a:t> methyl ester should be present above the cut-off level to indicate cocaine use</a:t>
            </a:r>
            <a:r>
              <a:rPr lang="en-US" sz="1400" dirty="0"/>
              <a:t>	</a:t>
            </a:r>
            <a:endParaRPr lang="en-US" sz="1400" i="1" dirty="0"/>
          </a:p>
          <a:p>
            <a:pPr>
              <a:lnSpc>
                <a:spcPct val="90000"/>
              </a:lnSpc>
              <a:spcBef>
                <a:spcPct val="50000"/>
              </a:spcBef>
              <a:buFontTx/>
              <a:buNone/>
              <a:defRPr/>
            </a:pPr>
            <a:endParaRPr lang="en-US" sz="400" dirty="0"/>
          </a:p>
        </p:txBody>
      </p:sp>
      <p:pic>
        <p:nvPicPr>
          <p:cNvPr id="8" name="Picture 5">
            <a:extLst>
              <a:ext uri="{FF2B5EF4-FFF2-40B4-BE49-F238E27FC236}">
                <a16:creationId xmlns:a16="http://schemas.microsoft.com/office/drawing/2014/main" id="{E51D7CE8-44ED-4789-A579-91263EBC8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45" y="4219742"/>
            <a:ext cx="46958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D9DA7AB-DD62-40E0-A6CA-5F72022A1DB2}"/>
              </a:ext>
            </a:extLst>
          </p:cNvPr>
          <p:cNvPicPr>
            <a:picLocks noChangeAspect="1"/>
          </p:cNvPicPr>
          <p:nvPr/>
        </p:nvPicPr>
        <p:blipFill>
          <a:blip r:embed="rId4"/>
          <a:stretch>
            <a:fillRect/>
          </a:stretch>
        </p:blipFill>
        <p:spPr>
          <a:xfrm>
            <a:off x="6325385" y="2495173"/>
            <a:ext cx="4831942" cy="3562637"/>
          </a:xfrm>
          <a:prstGeom prst="rect">
            <a:avLst/>
          </a:prstGeom>
        </p:spPr>
      </p:pic>
    </p:spTree>
    <p:extLst>
      <p:ext uri="{BB962C8B-B14F-4D97-AF65-F5344CB8AC3E}">
        <p14:creationId xmlns:p14="http://schemas.microsoft.com/office/powerpoint/2010/main" val="37056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CASE STUDY: HAIR TESTING</a:t>
            </a:r>
          </a:p>
        </p:txBody>
      </p:sp>
      <p:sp>
        <p:nvSpPr>
          <p:cNvPr id="6" name="Rectangle 3">
            <a:extLst>
              <a:ext uri="{FF2B5EF4-FFF2-40B4-BE49-F238E27FC236}">
                <a16:creationId xmlns:a16="http://schemas.microsoft.com/office/drawing/2014/main" id="{3257BED5-3F6E-4157-BEF7-BD8880539263}"/>
              </a:ext>
            </a:extLst>
          </p:cNvPr>
          <p:cNvSpPr txBox="1">
            <a:spLocks noChangeArrowheads="1"/>
          </p:cNvSpPr>
          <p:nvPr/>
        </p:nvSpPr>
        <p:spPr bwMode="auto">
          <a:xfrm>
            <a:off x="142875" y="857250"/>
            <a:ext cx="8858250" cy="5054600"/>
          </a:xfrm>
          <a:prstGeom prst="rect">
            <a:avLst/>
          </a:prstGeom>
          <a:noFill/>
          <a:ln>
            <a:noFill/>
          </a:ln>
          <a:effectLs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buFontTx/>
              <a:buNone/>
              <a:defRPr/>
            </a:pPr>
            <a:r>
              <a:rPr lang="en-US" sz="2000" b="1" dirty="0">
                <a:latin typeface="Arial" panose="020B0604020202020204" pitchFamily="34" charset="0"/>
                <a:cs typeface="Arial" panose="020B0604020202020204" pitchFamily="34" charset="0"/>
              </a:rPr>
              <a:t>3.  Interpretation</a:t>
            </a:r>
          </a:p>
          <a:p>
            <a:pPr>
              <a:lnSpc>
                <a:spcPct val="80000"/>
              </a:lnSpc>
              <a:buFontTx/>
              <a:buNone/>
              <a:defRPr/>
            </a:pPr>
            <a:endParaRPr lang="en-US" sz="2000" b="1" dirty="0">
              <a:latin typeface="Arial" panose="020B0604020202020204" pitchFamily="34" charset="0"/>
              <a:cs typeface="Arial" panose="020B0604020202020204" pitchFamily="34" charset="0"/>
            </a:endParaRPr>
          </a:p>
          <a:p>
            <a:pPr marL="273050" indent="-273050">
              <a:lnSpc>
                <a:spcPct val="80000"/>
              </a:lnSpc>
              <a:defRPr/>
            </a:pPr>
            <a:r>
              <a:rPr lang="en-US" sz="1800" dirty="0">
                <a:latin typeface="Arial" panose="020B0604020202020204" pitchFamily="34" charset="0"/>
                <a:cs typeface="Arial" panose="020B0604020202020204" pitchFamily="34" charset="0"/>
              </a:rPr>
              <a:t> From the results of the hair analysis, the Forensic Drug Testing Laboratory could advise the rehabilitation centre that not only did this patient have a heroin addiction, but that he was also abusing cocaine in the months prior to his admission.</a:t>
            </a:r>
          </a:p>
          <a:p>
            <a:pPr marL="273050" indent="-273050">
              <a:lnSpc>
                <a:spcPct val="80000"/>
              </a:lnSpc>
              <a:defRPr/>
            </a:pPr>
            <a:endParaRPr lang="en-US" sz="1400" dirty="0">
              <a:latin typeface="Arial" panose="020B0604020202020204" pitchFamily="34" charset="0"/>
              <a:cs typeface="Arial" panose="020B0604020202020204" pitchFamily="34" charset="0"/>
            </a:endParaRPr>
          </a:p>
          <a:p>
            <a:pPr marL="273050" indent="-273050">
              <a:lnSpc>
                <a:spcPct val="80000"/>
              </a:lnSpc>
              <a:defRPr/>
            </a:pPr>
            <a:r>
              <a:rPr lang="en-US" sz="1800" dirty="0">
                <a:latin typeface="Arial" panose="020B0604020202020204" pitchFamily="34" charset="0"/>
                <a:cs typeface="Arial" panose="020B0604020202020204" pitchFamily="34" charset="0"/>
              </a:rPr>
              <a:t>It was evident from the hair analysis that the patients’ heroin and cocaine consumption decreased  over the two months prior to his admission into rehab. However, there was an increased consumption of methadone during the same period.</a:t>
            </a:r>
          </a:p>
          <a:p>
            <a:pPr marL="273050" indent="-273050">
              <a:lnSpc>
                <a:spcPct val="80000"/>
              </a:lnSpc>
              <a:defRPr/>
            </a:pPr>
            <a:endParaRPr lang="en-US" sz="1400" dirty="0">
              <a:latin typeface="Arial" panose="020B0604020202020204" pitchFamily="34" charset="0"/>
              <a:cs typeface="Arial" panose="020B0604020202020204" pitchFamily="34" charset="0"/>
            </a:endParaRPr>
          </a:p>
          <a:p>
            <a:pPr marL="273050" indent="-273050">
              <a:lnSpc>
                <a:spcPct val="80000"/>
              </a:lnSpc>
              <a:defRPr/>
            </a:pPr>
            <a:r>
              <a:rPr lang="en-US" sz="1800" dirty="0">
                <a:latin typeface="Arial" panose="020B0604020202020204" pitchFamily="34" charset="0"/>
                <a:cs typeface="Arial" panose="020B0604020202020204" pitchFamily="34" charset="0"/>
              </a:rPr>
              <a:t>After consulting with the patient, he admitted to the rehabilitation centre’s psychologist that he was indeed using both heroin and cocaine. </a:t>
            </a:r>
          </a:p>
          <a:p>
            <a:pPr marL="273050" indent="-273050">
              <a:lnSpc>
                <a:spcPct val="80000"/>
              </a:lnSpc>
              <a:defRPr/>
            </a:pPr>
            <a:endParaRPr lang="en-US" sz="1400" dirty="0">
              <a:latin typeface="Arial" panose="020B0604020202020204" pitchFamily="34" charset="0"/>
              <a:cs typeface="Arial" panose="020B0604020202020204" pitchFamily="34" charset="0"/>
            </a:endParaRPr>
          </a:p>
          <a:p>
            <a:pPr marL="273050" indent="-273050">
              <a:lnSpc>
                <a:spcPct val="80000"/>
              </a:lnSpc>
              <a:defRPr/>
            </a:pPr>
            <a:r>
              <a:rPr lang="en-US" sz="1800" dirty="0">
                <a:latin typeface="Arial" panose="020B0604020202020204" pitchFamily="34" charset="0"/>
                <a:cs typeface="Arial" panose="020B0604020202020204" pitchFamily="34" charset="0"/>
              </a:rPr>
              <a:t>He also admitted that a local pharmaceutical distributor illegally provided him with bulk quantities of </a:t>
            </a:r>
            <a:r>
              <a:rPr lang="en-US" sz="1800" dirty="0" err="1">
                <a:latin typeface="Arial" panose="020B0604020202020204" pitchFamily="34" charset="0"/>
                <a:cs typeface="Arial" panose="020B0604020202020204" pitchFamily="34" charset="0"/>
              </a:rPr>
              <a:t>Physeptone</a:t>
            </a:r>
            <a:r>
              <a:rPr lang="en-US" sz="1800" dirty="0">
                <a:latin typeface="Arial" panose="020B0604020202020204" pitchFamily="34" charset="0"/>
                <a:cs typeface="Arial" panose="020B0604020202020204" pitchFamily="34" charset="0"/>
              </a:rPr>
              <a:t>, which he used as a substitute for heroin.</a:t>
            </a:r>
          </a:p>
          <a:p>
            <a:pPr marL="273050" indent="-273050">
              <a:lnSpc>
                <a:spcPct val="80000"/>
              </a:lnSpc>
              <a:defRPr/>
            </a:pPr>
            <a:endParaRPr lang="en-US" sz="1400" dirty="0">
              <a:latin typeface="Arial" panose="020B0604020202020204" pitchFamily="34" charset="0"/>
              <a:cs typeface="Arial" panose="020B0604020202020204" pitchFamily="34" charset="0"/>
            </a:endParaRPr>
          </a:p>
          <a:p>
            <a:pPr marL="273050" indent="-273050">
              <a:lnSpc>
                <a:spcPct val="80000"/>
              </a:lnSpc>
              <a:defRPr/>
            </a:pPr>
            <a:r>
              <a:rPr lang="en-US" sz="1800" dirty="0" err="1">
                <a:latin typeface="Arial" panose="020B0604020202020204" pitchFamily="34" charset="0"/>
                <a:cs typeface="Arial" panose="020B0604020202020204" pitchFamily="34" charset="0"/>
              </a:rPr>
              <a:t>Physeptone</a:t>
            </a:r>
            <a:r>
              <a:rPr lang="en-US" sz="1800" dirty="0">
                <a:latin typeface="Arial" panose="020B0604020202020204" pitchFamily="34" charset="0"/>
                <a:cs typeface="Arial" panose="020B0604020202020204" pitchFamily="34" charset="0"/>
              </a:rPr>
              <a:t> (Methadone </a:t>
            </a:r>
            <a:r>
              <a:rPr lang="en-US" sz="1800" dirty="0" err="1">
                <a:latin typeface="Arial" panose="020B0604020202020204" pitchFamily="34" charset="0"/>
                <a:cs typeface="Arial" panose="020B0604020202020204" pitchFamily="34" charset="0"/>
              </a:rPr>
              <a:t>HCl</a:t>
            </a:r>
            <a:r>
              <a:rPr lang="en-US" sz="1800" dirty="0">
                <a:latin typeface="Arial" panose="020B0604020202020204" pitchFamily="34" charset="0"/>
                <a:cs typeface="Arial" panose="020B0604020202020204" pitchFamily="34" charset="0"/>
              </a:rPr>
              <a:t> 2 mg/5 </a:t>
            </a:r>
            <a:r>
              <a:rPr lang="en-US" sz="1800" dirty="0" err="1">
                <a:latin typeface="Arial" panose="020B0604020202020204" pitchFamily="34" charset="0"/>
                <a:cs typeface="Arial" panose="020B0604020202020204" pitchFamily="34" charset="0"/>
              </a:rPr>
              <a:t>mL</a:t>
            </a:r>
            <a:r>
              <a:rPr lang="en-US" sz="1800" dirty="0">
                <a:latin typeface="Arial" panose="020B0604020202020204" pitchFamily="34" charset="0"/>
                <a:cs typeface="Arial" panose="020B0604020202020204" pitchFamily="34" charset="0"/>
              </a:rPr>
              <a:t>) is an </a:t>
            </a:r>
            <a:r>
              <a:rPr lang="en-US" sz="1800" dirty="0" err="1">
                <a:latin typeface="Arial" panose="020B0604020202020204" pitchFamily="34" charset="0"/>
                <a:cs typeface="Arial" panose="020B0604020202020204" pitchFamily="34" charset="0"/>
              </a:rPr>
              <a:t>opioid</a:t>
            </a:r>
            <a:r>
              <a:rPr lang="en-US" sz="1800" dirty="0">
                <a:latin typeface="Arial" panose="020B0604020202020204" pitchFamily="34" charset="0"/>
                <a:cs typeface="Arial" panose="020B0604020202020204" pitchFamily="34" charset="0"/>
              </a:rPr>
              <a:t> analgesic used for anesthesia and it is also commonly used as a substitute narcotic in the treatment of heroin addiction.</a:t>
            </a:r>
          </a:p>
          <a:p>
            <a:pPr>
              <a:lnSpc>
                <a:spcPct val="80000"/>
              </a:lnSpc>
              <a:defRPr/>
            </a:pPr>
            <a:endParaRPr lang="en-US" sz="1800" dirty="0"/>
          </a:p>
        </p:txBody>
      </p:sp>
    </p:spTree>
    <p:extLst>
      <p:ext uri="{BB962C8B-B14F-4D97-AF65-F5344CB8AC3E}">
        <p14:creationId xmlns:p14="http://schemas.microsoft.com/office/powerpoint/2010/main" val="3880417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APPLICATION FOR HAIR ANALYSIS</a:t>
            </a:r>
          </a:p>
        </p:txBody>
      </p:sp>
      <p:sp>
        <p:nvSpPr>
          <p:cNvPr id="6" name="Text Box 6">
            <a:extLst>
              <a:ext uri="{FF2B5EF4-FFF2-40B4-BE49-F238E27FC236}">
                <a16:creationId xmlns:a16="http://schemas.microsoft.com/office/drawing/2014/main" id="{5F5B93EE-07D1-4DFC-8DCA-AA4559417B31}"/>
              </a:ext>
            </a:extLst>
          </p:cNvPr>
          <p:cNvSpPr txBox="1">
            <a:spLocks noChangeArrowheads="1"/>
          </p:cNvSpPr>
          <p:nvPr/>
        </p:nvSpPr>
        <p:spPr bwMode="auto">
          <a:xfrm>
            <a:off x="0" y="689561"/>
            <a:ext cx="9144000" cy="5416550"/>
          </a:xfrm>
          <a:prstGeom prst="rect">
            <a:avLst/>
          </a:prstGeom>
          <a:noFill/>
          <a:ln w="9525">
            <a:noFill/>
            <a:miter lim="800000"/>
            <a:headEnd/>
            <a:tailEnd/>
          </a:ln>
        </p:spPr>
        <p:txBody>
          <a:bodyPr>
            <a:spAutoFit/>
          </a:bodyPr>
          <a:lstStyle/>
          <a:p>
            <a:pPr marL="173038" indent="-173038">
              <a:spcBef>
                <a:spcPct val="50000"/>
              </a:spcBef>
              <a:buFontTx/>
              <a:buChar char="•"/>
              <a:defRPr/>
            </a:pPr>
            <a:r>
              <a:rPr lang="en-US" sz="2000" dirty="0">
                <a:latin typeface="Arial" charset="0"/>
              </a:rPr>
              <a:t>Application of hair analysis for illegal and therapeutic drugs fall into the following categories:</a:t>
            </a:r>
          </a:p>
          <a:p>
            <a:pPr marL="630238" lvl="1" indent="-173038">
              <a:spcBef>
                <a:spcPct val="50000"/>
              </a:spcBef>
              <a:buFontTx/>
              <a:buChar char="•"/>
              <a:defRPr/>
            </a:pPr>
            <a:r>
              <a:rPr lang="en-US" sz="2000" dirty="0">
                <a:latin typeface="Arial" charset="0"/>
              </a:rPr>
              <a:t>Criminal court proceedings:</a:t>
            </a:r>
          </a:p>
          <a:p>
            <a:pPr marL="725488" lvl="1">
              <a:spcBef>
                <a:spcPct val="50000"/>
              </a:spcBef>
              <a:buFontTx/>
              <a:buChar char="-"/>
              <a:defRPr/>
            </a:pPr>
            <a:r>
              <a:rPr lang="en-US" dirty="0">
                <a:solidFill>
                  <a:schemeClr val="accent2">
                    <a:lumMod val="75000"/>
                  </a:schemeClr>
                </a:solidFill>
                <a:latin typeface="Arial" charset="0"/>
              </a:rPr>
              <a:t>Confirmation of chronic abuse to order a medical and physiological examination</a:t>
            </a:r>
          </a:p>
          <a:p>
            <a:pPr marL="725488" lvl="1">
              <a:spcBef>
                <a:spcPct val="50000"/>
              </a:spcBef>
              <a:buFontTx/>
              <a:buChar char="-"/>
              <a:defRPr/>
            </a:pPr>
            <a:r>
              <a:rPr lang="en-US" dirty="0">
                <a:solidFill>
                  <a:schemeClr val="accent2">
                    <a:lumMod val="75000"/>
                  </a:schemeClr>
                </a:solidFill>
                <a:latin typeface="Arial" charset="0"/>
              </a:rPr>
              <a:t>Examination of the reliability of the accused or of the victim</a:t>
            </a:r>
          </a:p>
          <a:p>
            <a:pPr marL="725488" lvl="1">
              <a:spcBef>
                <a:spcPct val="50000"/>
              </a:spcBef>
              <a:buFontTx/>
              <a:buChar char="-"/>
              <a:defRPr/>
            </a:pPr>
            <a:r>
              <a:rPr lang="en-US" dirty="0">
                <a:solidFill>
                  <a:schemeClr val="accent2">
                    <a:lumMod val="75000"/>
                  </a:schemeClr>
                </a:solidFill>
                <a:latin typeface="Arial" charset="0"/>
              </a:rPr>
              <a:t>Testing a supposed victim’s sample (intoxication over a long period?)</a:t>
            </a:r>
          </a:p>
          <a:p>
            <a:pPr marL="725488" lvl="1">
              <a:spcBef>
                <a:spcPct val="50000"/>
              </a:spcBef>
              <a:buFontTx/>
              <a:buChar char="-"/>
              <a:defRPr/>
            </a:pPr>
            <a:r>
              <a:rPr lang="en-US" dirty="0" err="1">
                <a:solidFill>
                  <a:schemeClr val="accent2">
                    <a:lumMod val="75000"/>
                  </a:schemeClr>
                </a:solidFill>
                <a:latin typeface="Arial" charset="0"/>
              </a:rPr>
              <a:t>Detox</a:t>
            </a:r>
            <a:r>
              <a:rPr lang="en-US" dirty="0">
                <a:solidFill>
                  <a:schemeClr val="accent2">
                    <a:lumMod val="75000"/>
                  </a:schemeClr>
                </a:solidFill>
                <a:latin typeface="Arial" charset="0"/>
              </a:rPr>
              <a:t> control in addicts</a:t>
            </a:r>
          </a:p>
          <a:p>
            <a:pPr marL="725488" lvl="1" indent="-284163">
              <a:spcBef>
                <a:spcPct val="50000"/>
              </a:spcBef>
              <a:buFont typeface="Arial" pitchFamily="34" charset="0"/>
              <a:buChar char="•"/>
              <a:defRPr/>
            </a:pPr>
            <a:r>
              <a:rPr lang="en-US" sz="2000" dirty="0">
                <a:latin typeface="Arial" charset="0"/>
              </a:rPr>
              <a:t>General and special workplace drug testing:</a:t>
            </a:r>
          </a:p>
          <a:p>
            <a:pPr marL="725488" lvl="1">
              <a:spcBef>
                <a:spcPct val="50000"/>
              </a:spcBef>
              <a:buFontTx/>
              <a:buChar char="-"/>
              <a:defRPr/>
            </a:pPr>
            <a:r>
              <a:rPr lang="en-US" dirty="0">
                <a:solidFill>
                  <a:schemeClr val="accent2">
                    <a:lumMod val="75000"/>
                  </a:schemeClr>
                </a:solidFill>
                <a:latin typeface="Arial" charset="0"/>
              </a:rPr>
              <a:t> Pre-employment and workplace testing </a:t>
            </a:r>
          </a:p>
          <a:p>
            <a:pPr marL="725488" lvl="1" indent="-284163">
              <a:spcBef>
                <a:spcPct val="50000"/>
              </a:spcBef>
              <a:buFont typeface="Arial" pitchFamily="34" charset="0"/>
              <a:buChar char="•"/>
              <a:defRPr/>
            </a:pPr>
            <a:r>
              <a:rPr lang="en-US" sz="2000" dirty="0">
                <a:latin typeface="Arial" charset="0"/>
              </a:rPr>
              <a:t>Additional scopes of application are:</a:t>
            </a:r>
          </a:p>
          <a:p>
            <a:pPr marL="725488" lvl="1">
              <a:spcBef>
                <a:spcPct val="50000"/>
              </a:spcBef>
              <a:buFontTx/>
              <a:buChar char="-"/>
              <a:defRPr/>
            </a:pPr>
            <a:r>
              <a:rPr lang="en-US" dirty="0">
                <a:solidFill>
                  <a:schemeClr val="accent2">
                    <a:lumMod val="75000"/>
                  </a:schemeClr>
                </a:solidFill>
                <a:latin typeface="Arial" charset="0"/>
              </a:rPr>
              <a:t>Drug related fatalities</a:t>
            </a:r>
          </a:p>
          <a:p>
            <a:pPr marL="725488" lvl="1">
              <a:spcBef>
                <a:spcPct val="50000"/>
              </a:spcBef>
              <a:buFontTx/>
              <a:buChar char="-"/>
              <a:defRPr/>
            </a:pPr>
            <a:r>
              <a:rPr lang="en-US" dirty="0">
                <a:solidFill>
                  <a:schemeClr val="accent2">
                    <a:lumMod val="75000"/>
                  </a:schemeClr>
                </a:solidFill>
                <a:latin typeface="Arial" charset="0"/>
              </a:rPr>
              <a:t>Child custody / adoption cases; </a:t>
            </a:r>
          </a:p>
          <a:p>
            <a:pPr marL="725488" lvl="1">
              <a:spcBef>
                <a:spcPct val="50000"/>
              </a:spcBef>
              <a:buFontTx/>
              <a:buChar char="-"/>
              <a:defRPr/>
            </a:pPr>
            <a:r>
              <a:rPr lang="en-US" dirty="0">
                <a:solidFill>
                  <a:schemeClr val="accent2">
                    <a:lumMod val="75000"/>
                  </a:schemeClr>
                </a:solidFill>
                <a:latin typeface="Arial" charset="0"/>
              </a:rPr>
              <a:t>Prenatal and neonatal hair analysis</a:t>
            </a:r>
          </a:p>
        </p:txBody>
      </p:sp>
    </p:spTree>
    <p:extLst>
      <p:ext uri="{BB962C8B-B14F-4D97-AF65-F5344CB8AC3E}">
        <p14:creationId xmlns:p14="http://schemas.microsoft.com/office/powerpoint/2010/main" val="3706142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LIMITATIONS OF ALTERNATIVE MEDIA</a:t>
            </a:r>
          </a:p>
        </p:txBody>
      </p:sp>
      <p:sp>
        <p:nvSpPr>
          <p:cNvPr id="6" name="Text Box 6">
            <a:extLst>
              <a:ext uri="{FF2B5EF4-FFF2-40B4-BE49-F238E27FC236}">
                <a16:creationId xmlns:a16="http://schemas.microsoft.com/office/drawing/2014/main" id="{16E5E449-D435-4202-9916-8AD3CD75F355}"/>
              </a:ext>
            </a:extLst>
          </p:cNvPr>
          <p:cNvSpPr txBox="1">
            <a:spLocks noChangeArrowheads="1"/>
          </p:cNvSpPr>
          <p:nvPr/>
        </p:nvSpPr>
        <p:spPr bwMode="auto">
          <a:xfrm>
            <a:off x="0" y="908050"/>
            <a:ext cx="8893175" cy="1724025"/>
          </a:xfrm>
          <a:prstGeom prst="rect">
            <a:avLst/>
          </a:prstGeom>
          <a:noFill/>
          <a:ln w="9525">
            <a:noFill/>
            <a:miter lim="800000"/>
            <a:headEnd/>
            <a:tailEnd/>
          </a:ln>
        </p:spPr>
        <p:txBody>
          <a:bodyPr>
            <a:spAutoFit/>
          </a:bodyPr>
          <a:lstStyle/>
          <a:p>
            <a:pPr marL="268288" indent="-268288">
              <a:spcBef>
                <a:spcPct val="50000"/>
              </a:spcBef>
              <a:buFontTx/>
              <a:buChar char="•"/>
              <a:defRPr/>
            </a:pPr>
            <a:r>
              <a:rPr lang="en-US" sz="2000" dirty="0">
                <a:latin typeface="Arial" panose="020B0604020202020204" pitchFamily="34" charset="0"/>
                <a:cs typeface="Arial" panose="020B0604020202020204" pitchFamily="34" charset="0"/>
              </a:rPr>
              <a:t>The laboratory procedures for drug analyses are more difficult and time consuming, therefore costs more.</a:t>
            </a:r>
          </a:p>
          <a:p>
            <a:pPr marL="268288" indent="-268288">
              <a:spcBef>
                <a:spcPct val="50000"/>
              </a:spcBef>
              <a:buFontTx/>
              <a:buChar char="•"/>
              <a:defRPr/>
            </a:pPr>
            <a:r>
              <a:rPr lang="en-US" sz="2000" dirty="0">
                <a:latin typeface="Arial" panose="020B0604020202020204" pitchFamily="34" charset="0"/>
                <a:cs typeface="Arial" panose="020B0604020202020204" pitchFamily="34" charset="0"/>
              </a:rPr>
              <a:t>Unable to give indication of dose and time</a:t>
            </a:r>
            <a:endParaRPr lang="en-US" sz="2400" dirty="0">
              <a:latin typeface="Arial" panose="020B0604020202020204" pitchFamily="34" charset="0"/>
              <a:cs typeface="Arial" panose="020B0604020202020204" pitchFamily="34" charset="0"/>
            </a:endParaRPr>
          </a:p>
          <a:p>
            <a:pPr>
              <a:spcBef>
                <a:spcPct val="50000"/>
              </a:spcBef>
              <a:buFontTx/>
              <a:buChar char="•"/>
              <a:defRPr/>
            </a:pPr>
            <a:endParaRPr lang="en-GB" sz="2400" dirty="0">
              <a:latin typeface="Verdana" pitchFamily="34" charset="0"/>
            </a:endParaRPr>
          </a:p>
        </p:txBody>
      </p:sp>
    </p:spTree>
    <p:extLst>
      <p:ext uri="{BB962C8B-B14F-4D97-AF65-F5344CB8AC3E}">
        <p14:creationId xmlns:p14="http://schemas.microsoft.com/office/powerpoint/2010/main" val="229339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r>
              <a:rPr lang="en-US" sz="3200" b="1" dirty="0">
                <a:solidFill>
                  <a:schemeClr val="accent1">
                    <a:lumMod val="50000"/>
                  </a:schemeClr>
                </a:solidFill>
              </a:rPr>
              <a:t>ADVANTAGES OF HAIR TESTING</a:t>
            </a:r>
          </a:p>
        </p:txBody>
      </p:sp>
      <p:sp>
        <p:nvSpPr>
          <p:cNvPr id="7" name="Text Box 6">
            <a:extLst>
              <a:ext uri="{FF2B5EF4-FFF2-40B4-BE49-F238E27FC236}">
                <a16:creationId xmlns:a16="http://schemas.microsoft.com/office/drawing/2014/main" id="{D43E6BD6-509E-4C41-AF28-A5B94214804C}"/>
              </a:ext>
            </a:extLst>
          </p:cNvPr>
          <p:cNvSpPr txBox="1">
            <a:spLocks noChangeArrowheads="1"/>
          </p:cNvSpPr>
          <p:nvPr/>
        </p:nvSpPr>
        <p:spPr bwMode="auto">
          <a:xfrm>
            <a:off x="0" y="908050"/>
            <a:ext cx="10576874" cy="4970591"/>
          </a:xfrm>
          <a:prstGeom prst="rect">
            <a:avLst/>
          </a:prstGeom>
          <a:noFill/>
          <a:ln w="9525">
            <a:noFill/>
            <a:miter lim="800000"/>
            <a:headEnd/>
            <a:tailEnd/>
          </a:ln>
        </p:spPr>
        <p:txBody>
          <a:bodyPr wrap="square">
            <a:spAutoFit/>
          </a:bodyPr>
          <a:lstStyle/>
          <a:p>
            <a:pPr marL="361950" indent="-361950">
              <a:spcBef>
                <a:spcPct val="50000"/>
              </a:spcBef>
              <a:buFontTx/>
              <a:buChar char="•"/>
              <a:defRPr/>
            </a:pPr>
            <a:r>
              <a:rPr lang="en-US" sz="2000" dirty="0">
                <a:latin typeface="Arial" panose="020B0604020202020204" pitchFamily="34" charset="0"/>
                <a:cs typeface="Arial" panose="020B0604020202020204" pitchFamily="34" charset="0"/>
              </a:rPr>
              <a:t> Hair has a much larger surveillance window </a:t>
            </a:r>
          </a:p>
          <a:p>
            <a:pPr marL="630238" lvl="1" indent="-188913">
              <a:spcBef>
                <a:spcPct val="50000"/>
              </a:spcBef>
              <a:buFontTx/>
              <a:buChar char="-"/>
              <a:defRPr/>
            </a:pPr>
            <a:r>
              <a:rPr lang="en-US" sz="2000" dirty="0">
                <a:solidFill>
                  <a:schemeClr val="accent2">
                    <a:lumMod val="75000"/>
                  </a:schemeClr>
                </a:solidFill>
                <a:latin typeface="Arial" panose="020B0604020202020204" pitchFamily="34" charset="0"/>
                <a:cs typeface="Arial" panose="020B0604020202020204" pitchFamily="34" charset="0"/>
              </a:rPr>
              <a:t>weeks </a:t>
            </a:r>
            <a:r>
              <a:rPr lang="en-US" sz="2000" dirty="0">
                <a:solidFill>
                  <a:schemeClr val="accent2">
                    <a:lumMod val="75000"/>
                  </a:schemeClr>
                </a:solidFill>
                <a:latin typeface="Arial" panose="020B0604020202020204" pitchFamily="34" charset="0"/>
                <a:cs typeface="Arial" panose="020B0604020202020204" pitchFamily="34" charset="0"/>
                <a:sym typeface="Wingdings" pitchFamily="2" charset="2"/>
              </a:rPr>
              <a:t></a:t>
            </a:r>
            <a:r>
              <a:rPr lang="en-US" sz="2000" dirty="0">
                <a:solidFill>
                  <a:schemeClr val="accent2">
                    <a:lumMod val="75000"/>
                  </a:schemeClr>
                </a:solidFill>
                <a:latin typeface="Arial" panose="020B0604020202020204" pitchFamily="34" charset="0"/>
                <a:cs typeface="Arial" panose="020B0604020202020204" pitchFamily="34" charset="0"/>
              </a:rPr>
              <a:t> months (depending on the length of the hair shaft)</a:t>
            </a:r>
          </a:p>
          <a:p>
            <a:pPr marL="630238" lvl="1" indent="-188913">
              <a:spcBef>
                <a:spcPct val="50000"/>
              </a:spcBef>
              <a:buFontTx/>
              <a:buChar char="-"/>
              <a:defRPr/>
            </a:pPr>
            <a:r>
              <a:rPr lang="en-US" sz="2000" dirty="0">
                <a:solidFill>
                  <a:schemeClr val="accent2">
                    <a:lumMod val="75000"/>
                  </a:schemeClr>
                </a:solidFill>
                <a:latin typeface="Arial" panose="020B0604020202020204" pitchFamily="34" charset="0"/>
                <a:cs typeface="Arial" panose="020B0604020202020204" pitchFamily="34" charset="0"/>
              </a:rPr>
              <a:t>Complementary use of urine and hair testing </a:t>
            </a:r>
          </a:p>
          <a:p>
            <a:pPr marL="361950" indent="-361950">
              <a:spcBef>
                <a:spcPct val="50000"/>
              </a:spcBef>
              <a:buFontTx/>
              <a:buChar char="•"/>
              <a:defRPr/>
            </a:pPr>
            <a:r>
              <a:rPr lang="en-US" sz="2000" dirty="0">
                <a:latin typeface="Arial" panose="020B0604020202020204" pitchFamily="34" charset="0"/>
                <a:cs typeface="Arial" panose="020B0604020202020204" pitchFamily="34" charset="0"/>
              </a:rPr>
              <a:t>Long term history use become accessible through hair analysis</a:t>
            </a:r>
          </a:p>
          <a:p>
            <a:pPr marL="361950" indent="-361950">
              <a:spcBef>
                <a:spcPct val="50000"/>
              </a:spcBef>
              <a:buFontTx/>
              <a:buChar char="•"/>
              <a:defRPr/>
            </a:pPr>
            <a:r>
              <a:rPr lang="en-US" sz="2000" dirty="0">
                <a:latin typeface="Arial" panose="020B0604020202020204" pitchFamily="34" charset="0"/>
                <a:cs typeface="Arial" panose="020B0604020202020204" pitchFamily="34" charset="0"/>
              </a:rPr>
              <a:t>Hair analysis can distinguish between chronic use and single exposure - segmentation</a:t>
            </a:r>
          </a:p>
          <a:p>
            <a:pPr marL="361950" indent="-361950">
              <a:spcBef>
                <a:spcPct val="50000"/>
              </a:spcBef>
              <a:buFontTx/>
              <a:buChar char="•"/>
              <a:defRPr/>
            </a:pPr>
            <a:r>
              <a:rPr lang="en-GB" sz="2000" dirty="0">
                <a:latin typeface="Arial" panose="020B0604020202020204" pitchFamily="34" charset="0"/>
                <a:cs typeface="Arial" panose="020B0604020202020204" pitchFamily="34" charset="0"/>
              </a:rPr>
              <a:t>Close observation possible without being invasive</a:t>
            </a:r>
          </a:p>
          <a:p>
            <a:pPr marL="361950" indent="-361950">
              <a:spcBef>
                <a:spcPct val="50000"/>
              </a:spcBef>
              <a:buFontTx/>
              <a:buChar char="•"/>
              <a:defRPr/>
            </a:pPr>
            <a:r>
              <a:rPr lang="en-GB" sz="2000" dirty="0">
                <a:latin typeface="Arial" panose="020B0604020202020204" pitchFamily="34" charset="0"/>
                <a:cs typeface="Arial" panose="020B0604020202020204" pitchFamily="34" charset="0"/>
              </a:rPr>
              <a:t>Possible to obtain a fresh sample</a:t>
            </a:r>
          </a:p>
          <a:p>
            <a:pPr marL="361950" indent="-361950">
              <a:spcBef>
                <a:spcPct val="50000"/>
              </a:spcBef>
              <a:buFontTx/>
              <a:buChar char="•"/>
              <a:defRPr/>
            </a:pPr>
            <a:r>
              <a:rPr lang="en-GB" sz="2000" dirty="0">
                <a:latin typeface="Arial" panose="020B0604020202020204" pitchFamily="34" charset="0"/>
                <a:cs typeface="Arial" panose="020B0604020202020204" pitchFamily="34" charset="0"/>
              </a:rPr>
              <a:t>Save money in the long term</a:t>
            </a:r>
            <a:endParaRPr lang="en-US" sz="2000" dirty="0">
              <a:latin typeface="Arial" panose="020B0604020202020204" pitchFamily="34" charset="0"/>
              <a:cs typeface="Arial" panose="020B0604020202020204" pitchFamily="34" charset="0"/>
            </a:endParaRPr>
          </a:p>
          <a:p>
            <a:pPr marL="361950" indent="-361950">
              <a:spcBef>
                <a:spcPct val="50000"/>
              </a:spcBef>
              <a:buFontTx/>
              <a:buChar char="•"/>
              <a:defRPr/>
            </a:pPr>
            <a:r>
              <a:rPr lang="en-US" sz="2000" dirty="0">
                <a:latin typeface="Arial" panose="020B0604020202020204" pitchFamily="34" charset="0"/>
                <a:cs typeface="Arial" panose="020B0604020202020204" pitchFamily="34" charset="0"/>
              </a:rPr>
              <a:t>Identification of “urine false-negatives”</a:t>
            </a:r>
          </a:p>
          <a:p>
            <a:pPr marL="361950" indent="79375">
              <a:spcBef>
                <a:spcPct val="50000"/>
              </a:spcBef>
              <a:buFontTx/>
              <a:buChar char="-"/>
              <a:defRPr/>
            </a:pPr>
            <a:r>
              <a:rPr lang="en-US" sz="2000" dirty="0">
                <a:solidFill>
                  <a:schemeClr val="accent2">
                    <a:lumMod val="75000"/>
                  </a:schemeClr>
                </a:solidFill>
                <a:latin typeface="Arial" panose="020B0604020202020204" pitchFamily="34" charset="0"/>
                <a:cs typeface="Arial" panose="020B0604020202020204" pitchFamily="34" charset="0"/>
              </a:rPr>
              <a:t>Can not abstain or cheat the test</a:t>
            </a:r>
            <a:endParaRPr lang="en-GB" sz="2000" dirty="0">
              <a:solidFill>
                <a:schemeClr val="accent2">
                  <a:lumMod val="75000"/>
                </a:schemeClr>
              </a:solidFill>
              <a:latin typeface="Arial" panose="020B0604020202020204" pitchFamily="34" charset="0"/>
              <a:cs typeface="Arial" panose="020B0604020202020204" pitchFamily="34" charset="0"/>
            </a:endParaRPr>
          </a:p>
          <a:p>
            <a:pPr marL="361950" indent="79375">
              <a:spcBef>
                <a:spcPct val="50000"/>
              </a:spcBef>
              <a:buFontTx/>
              <a:buChar char="-"/>
              <a:defRPr/>
            </a:pPr>
            <a:endParaRPr lang="en-US"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85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9624"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0"/>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CONSTITUTIONAL </a:t>
            </a:r>
            <a:r>
              <a:rPr lang="en-US" sz="3200" b="1" dirty="0" smtClean="0">
                <a:solidFill>
                  <a:schemeClr val="accent1">
                    <a:lumMod val="50000"/>
                  </a:schemeClr>
                </a:solidFill>
              </a:rPr>
              <a:t>&amp; ETHICAL REQUIREMENTS</a:t>
            </a:r>
            <a:endParaRPr lang="en-US" sz="3200" b="1" dirty="0">
              <a:solidFill>
                <a:schemeClr val="accent1">
                  <a:lumMod val="50000"/>
                </a:schemeClr>
              </a:solidFill>
            </a:endParaRPr>
          </a:p>
        </p:txBody>
      </p:sp>
      <p:sp>
        <p:nvSpPr>
          <p:cNvPr id="6" name="Content Placeholder 2"/>
          <p:cNvSpPr>
            <a:spLocks noGrp="1"/>
          </p:cNvSpPr>
          <p:nvPr>
            <p:ph idx="1"/>
          </p:nvPr>
        </p:nvSpPr>
        <p:spPr>
          <a:xfrm>
            <a:off x="1276350" y="766763"/>
            <a:ext cx="8229600" cy="5054600"/>
          </a:xfrm>
        </p:spPr>
        <p:txBody>
          <a:bodyPr>
            <a:normAutofit/>
          </a:bodyPr>
          <a:lstStyle/>
          <a:p>
            <a:r>
              <a:rPr lang="en-ZA" altLang="en-US" sz="2400" dirty="0" smtClean="0"/>
              <a:t>CSA </a:t>
            </a:r>
            <a:r>
              <a:rPr lang="en-ZA" altLang="en-US" sz="2400" dirty="0" smtClean="0"/>
              <a:t>Section14</a:t>
            </a:r>
            <a:r>
              <a:rPr lang="en-ZA" altLang="en-US" sz="2400" dirty="0" smtClean="0"/>
              <a:t>: “Everyone has the right to </a:t>
            </a:r>
            <a:r>
              <a:rPr lang="en-ZA" altLang="en-US" sz="2400" b="1" dirty="0" smtClean="0"/>
              <a:t>privacy</a:t>
            </a:r>
            <a:r>
              <a:rPr lang="en-ZA" altLang="en-US" sz="2400" dirty="0" smtClean="0"/>
              <a:t>”.</a:t>
            </a:r>
          </a:p>
          <a:p>
            <a:r>
              <a:rPr lang="en-ZA" altLang="en-US" sz="2400" dirty="0" smtClean="0"/>
              <a:t>CSA </a:t>
            </a:r>
            <a:r>
              <a:rPr lang="en-ZA" altLang="en-US" sz="2400" dirty="0" smtClean="0"/>
              <a:t>Section10</a:t>
            </a:r>
            <a:r>
              <a:rPr lang="en-ZA" altLang="en-US" sz="2400" dirty="0" smtClean="0"/>
              <a:t>: “Everyone has inherent </a:t>
            </a:r>
            <a:r>
              <a:rPr lang="en-ZA" altLang="en-US" sz="2400" b="1" dirty="0" smtClean="0"/>
              <a:t>dignity</a:t>
            </a:r>
            <a:r>
              <a:rPr lang="en-ZA" altLang="en-US" sz="2400" dirty="0" smtClean="0"/>
              <a:t> and the right to have their dignity respected and protected”.</a:t>
            </a:r>
          </a:p>
          <a:p>
            <a:r>
              <a:rPr lang="en-ZA" altLang="en-US" sz="2400" dirty="0" smtClean="0"/>
              <a:t>CSA </a:t>
            </a:r>
            <a:r>
              <a:rPr lang="en-ZA" altLang="en-US" sz="2400" dirty="0" smtClean="0"/>
              <a:t>Section12(2</a:t>
            </a:r>
            <a:r>
              <a:rPr lang="en-ZA" altLang="en-US" sz="2400" dirty="0" smtClean="0"/>
              <a:t>) (b &amp; c): “Everyone has the right to </a:t>
            </a:r>
            <a:r>
              <a:rPr lang="en-ZA" altLang="en-US" sz="2400" b="1" dirty="0" smtClean="0"/>
              <a:t>bodily and psychological integrity</a:t>
            </a:r>
            <a:r>
              <a:rPr lang="en-ZA" altLang="en-US" sz="2400" dirty="0" smtClean="0"/>
              <a:t>, which includes the right: to security in and control over their body and not to be subjected to medical or scientific experiments without their informed consent.”</a:t>
            </a:r>
          </a:p>
          <a:p>
            <a:r>
              <a:rPr lang="en-ZA" altLang="en-US" sz="2400" dirty="0" smtClean="0"/>
              <a:t>CSA </a:t>
            </a:r>
            <a:r>
              <a:rPr lang="en-ZA" altLang="en-US" sz="2400" dirty="0" smtClean="0"/>
              <a:t>Section15</a:t>
            </a:r>
            <a:r>
              <a:rPr lang="en-ZA" altLang="en-US" sz="2400" dirty="0" smtClean="0"/>
              <a:t>: “Everyone has the right to </a:t>
            </a:r>
            <a:r>
              <a:rPr lang="en-ZA" altLang="en-US" sz="2400" b="1" dirty="0" smtClean="0"/>
              <a:t>freedom of religion, belief and opinion</a:t>
            </a:r>
            <a:r>
              <a:rPr lang="en-ZA" altLang="en-US" sz="2400" dirty="0" smtClean="0"/>
              <a:t>”.</a:t>
            </a:r>
          </a:p>
          <a:p>
            <a:r>
              <a:rPr lang="en-ZA" altLang="en-US" sz="2400" dirty="0" smtClean="0"/>
              <a:t>CSA </a:t>
            </a:r>
            <a:r>
              <a:rPr lang="en-ZA" altLang="en-US" sz="2400" dirty="0" smtClean="0"/>
              <a:t>Section28(2): “A child’s </a:t>
            </a:r>
            <a:r>
              <a:rPr lang="en-ZA" altLang="en-US" sz="2400" b="1" dirty="0" smtClean="0"/>
              <a:t>best interests </a:t>
            </a:r>
            <a:r>
              <a:rPr lang="en-ZA" altLang="en-US" sz="2400" dirty="0" smtClean="0"/>
              <a:t>are of paramount importance in every matter concerning the child”.</a:t>
            </a:r>
          </a:p>
          <a:p>
            <a:endParaRPr lang="en-ZA" altLang="en-US" sz="2400" dirty="0" smtClean="0"/>
          </a:p>
          <a:p>
            <a:endParaRPr lang="en-ZA" altLang="en-US" sz="3600" dirty="0" smtClean="0"/>
          </a:p>
        </p:txBody>
      </p:sp>
    </p:spTree>
    <p:extLst>
      <p:ext uri="{BB962C8B-B14F-4D97-AF65-F5344CB8AC3E}">
        <p14:creationId xmlns:p14="http://schemas.microsoft.com/office/powerpoint/2010/main" val="1123408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C21A-0552-472A-B01B-201D08A3992A}"/>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CEC2191C-089E-441C-9C43-41042FC88BDB}"/>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603F701A-FD94-4D01-9308-BF778A6D0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effectLst>
            <a:outerShdw blurRad="622300" dist="50800" dir="5400000" algn="ctr" rotWithShape="0">
              <a:srgbClr val="000000"/>
            </a:outerShdw>
          </a:effectLst>
        </p:spPr>
      </p:pic>
      <p:sp>
        <p:nvSpPr>
          <p:cNvPr id="8" name="TextBox 7">
            <a:extLst>
              <a:ext uri="{FF2B5EF4-FFF2-40B4-BE49-F238E27FC236}">
                <a16:creationId xmlns:a16="http://schemas.microsoft.com/office/drawing/2014/main" id="{98EC7D89-9FC5-463B-918C-207644B82D1A}"/>
              </a:ext>
            </a:extLst>
          </p:cNvPr>
          <p:cNvSpPr txBox="1"/>
          <p:nvPr/>
        </p:nvSpPr>
        <p:spPr>
          <a:xfrm>
            <a:off x="406924" y="366440"/>
            <a:ext cx="11378152" cy="5940088"/>
          </a:xfrm>
          <a:prstGeom prst="rect">
            <a:avLst/>
          </a:prstGeom>
          <a:solidFill>
            <a:schemeClr val="bg1">
              <a:alpha val="70000"/>
            </a:schemeClr>
          </a:solidFill>
          <a:ln w="38100">
            <a:solidFill>
              <a:schemeClr val="accent1">
                <a:lumMod val="50000"/>
              </a:schemeClr>
            </a:solidFill>
          </a:ln>
          <a:effectLst>
            <a:outerShdw blurRad="50800" dist="38100" dir="2700000" algn="tl" rotWithShape="0">
              <a:prstClr val="black">
                <a:alpha val="40000"/>
              </a:prstClr>
            </a:outerShdw>
            <a:softEdge rad="12700"/>
          </a:effectLst>
          <a:scene3d>
            <a:camera prst="orthographicFront"/>
            <a:lightRig rig="threePt" dir="t"/>
          </a:scene3d>
          <a:sp3d>
            <a:bevelT/>
          </a:sp3d>
        </p:spPr>
        <p:txBody>
          <a:bodyPr wrap="square" rtlCol="0">
            <a:spAutoFit/>
          </a:bodyPr>
          <a:lstStyle>
            <a:defPPr>
              <a:defRPr lang="en-US"/>
            </a:defPPr>
            <a:lvl1pPr algn="ctr">
              <a:defRPr sz="4800" b="1"/>
            </a:lvl1pPr>
          </a:lstStyle>
          <a:p>
            <a:endParaRPr lang="en-US" sz="6000" dirty="0"/>
          </a:p>
          <a:p>
            <a:r>
              <a:rPr lang="en-US" sz="6000" dirty="0"/>
              <a:t>Thank You</a:t>
            </a:r>
          </a:p>
          <a:p>
            <a:endParaRPr lang="en-US" sz="2000" dirty="0"/>
          </a:p>
          <a:p>
            <a:endParaRPr lang="en-US" sz="2000" dirty="0"/>
          </a:p>
          <a:p>
            <a:pPr algn="l"/>
            <a:r>
              <a:rPr lang="en-US" sz="2000" dirty="0"/>
              <a:t>        Dr. Tim Laurens			</a:t>
            </a:r>
          </a:p>
          <a:p>
            <a:pPr algn="l"/>
            <a:r>
              <a:rPr lang="en-US" sz="2000" dirty="0"/>
              <a:t>				</a:t>
            </a:r>
          </a:p>
          <a:p>
            <a:pPr algn="l"/>
            <a:endParaRPr lang="en-US" sz="2000" dirty="0"/>
          </a:p>
          <a:p>
            <a:pPr algn="l"/>
            <a:endParaRPr lang="en-US" sz="2000" dirty="0"/>
          </a:p>
          <a:p>
            <a:pPr algn="l"/>
            <a:endParaRPr lang="en-US" sz="2000" dirty="0"/>
          </a:p>
          <a:p>
            <a:pPr algn="l"/>
            <a:r>
              <a:rPr lang="en-US" sz="2000" dirty="0"/>
              <a:t>       </a:t>
            </a:r>
          </a:p>
          <a:p>
            <a:pPr algn="l"/>
            <a:r>
              <a:rPr lang="en-US" sz="2000" dirty="0"/>
              <a:t>       Ms. </a:t>
            </a:r>
            <a:r>
              <a:rPr lang="en-US" sz="2000" dirty="0" err="1"/>
              <a:t>Maraliese</a:t>
            </a:r>
            <a:r>
              <a:rPr lang="en-US" sz="2000" dirty="0"/>
              <a:t> </a:t>
            </a:r>
            <a:r>
              <a:rPr lang="en-US" sz="2000" dirty="0" err="1"/>
              <a:t>Jordaan</a:t>
            </a:r>
            <a:endParaRPr lang="en-US" sz="2000" dirty="0"/>
          </a:p>
          <a:p>
            <a:pPr algn="l"/>
            <a:endParaRPr lang="en-US" sz="2000" dirty="0"/>
          </a:p>
          <a:p>
            <a:pPr algn="l"/>
            <a:endParaRPr lang="en-US" sz="2000" dirty="0"/>
          </a:p>
          <a:p>
            <a:pPr algn="l"/>
            <a:endParaRPr lang="en-US" sz="2000" dirty="0"/>
          </a:p>
          <a:p>
            <a:pPr algn="l"/>
            <a:endParaRPr lang="en-US" sz="2000" dirty="0"/>
          </a:p>
        </p:txBody>
      </p:sp>
      <p:pic>
        <p:nvPicPr>
          <p:cNvPr id="7" name="Picture 6">
            <a:extLst>
              <a:ext uri="{FF2B5EF4-FFF2-40B4-BE49-F238E27FC236}">
                <a16:creationId xmlns:a16="http://schemas.microsoft.com/office/drawing/2014/main" id="{42C584C7-DF4B-41FD-8EEC-3AC980A59D71}"/>
              </a:ext>
            </a:extLst>
          </p:cNvPr>
          <p:cNvPicPr>
            <a:picLocks noChangeAspect="1"/>
          </p:cNvPicPr>
          <p:nvPr/>
        </p:nvPicPr>
        <p:blipFill>
          <a:blip r:embed="rId3"/>
          <a:stretch>
            <a:fillRect/>
          </a:stretch>
        </p:blipFill>
        <p:spPr>
          <a:xfrm>
            <a:off x="8808225" y="4790077"/>
            <a:ext cx="2878043" cy="1409307"/>
          </a:xfrm>
          <a:prstGeom prst="rect">
            <a:avLst/>
          </a:prstGeom>
        </p:spPr>
      </p:pic>
      <p:sp>
        <p:nvSpPr>
          <p:cNvPr id="10" name="TextBox 9">
            <a:extLst>
              <a:ext uri="{FF2B5EF4-FFF2-40B4-BE49-F238E27FC236}">
                <a16:creationId xmlns:a16="http://schemas.microsoft.com/office/drawing/2014/main" id="{9D6B1D4C-1DA4-4F97-AA71-F711848079AF}"/>
              </a:ext>
            </a:extLst>
          </p:cNvPr>
          <p:cNvSpPr txBox="1"/>
          <p:nvPr/>
        </p:nvSpPr>
        <p:spPr>
          <a:xfrm>
            <a:off x="879722" y="3134683"/>
            <a:ext cx="3535051" cy="1292662"/>
          </a:xfrm>
          <a:prstGeom prst="rect">
            <a:avLst/>
          </a:prstGeom>
          <a:noFill/>
        </p:spPr>
        <p:txBody>
          <a:bodyPr wrap="square" rtlCol="0">
            <a:spAutoFit/>
          </a:bodyPr>
          <a:lstStyle/>
          <a:p>
            <a:r>
              <a:rPr lang="en-ZA" sz="1100" i="1" dirty="0"/>
              <a:t>BSc(Ed); BSc(Hons); MSc(Chem); MSc(Appl Tox); MPhil (Med Law, PhD(Chem); PhD(Med Law)</a:t>
            </a:r>
            <a:endParaRPr lang="en-ZA" sz="1100" dirty="0"/>
          </a:p>
          <a:p>
            <a:endParaRPr lang="en-US" sz="1100" b="1" dirty="0">
              <a:solidFill>
                <a:schemeClr val="bg1">
                  <a:lumMod val="65000"/>
                </a:schemeClr>
              </a:solidFill>
            </a:endParaRPr>
          </a:p>
          <a:p>
            <a:r>
              <a:rPr lang="en-US" sz="1400" b="1" dirty="0">
                <a:solidFill>
                  <a:schemeClr val="bg1">
                    <a:lumMod val="50000"/>
                  </a:schemeClr>
                </a:solidFill>
              </a:rPr>
              <a:t>Forensic Toxicologist | Director</a:t>
            </a:r>
            <a:endParaRPr lang="en-ZA" sz="1400" dirty="0">
              <a:solidFill>
                <a:schemeClr val="bg1">
                  <a:lumMod val="50000"/>
                </a:schemeClr>
              </a:solidFill>
            </a:endParaRPr>
          </a:p>
          <a:p>
            <a:r>
              <a:rPr lang="en-US" sz="1400" dirty="0"/>
              <a:t>Tel: +27 (0) 82 673 9338</a:t>
            </a:r>
            <a:endParaRPr lang="en-ZA" sz="1400" dirty="0"/>
          </a:p>
          <a:p>
            <a:r>
              <a:rPr lang="en-US" sz="1400" dirty="0"/>
              <a:t>E-mail: </a:t>
            </a:r>
            <a:r>
              <a:rPr lang="en-ZA" sz="1400" dirty="0">
                <a:hlinkClick r:id="rId4"/>
              </a:rPr>
              <a:t>tim.laurens@fortoxlab.co.za</a:t>
            </a:r>
            <a:endParaRPr lang="en-ZA" sz="1400" dirty="0"/>
          </a:p>
        </p:txBody>
      </p:sp>
      <p:sp>
        <p:nvSpPr>
          <p:cNvPr id="11" name="TextBox 10">
            <a:extLst>
              <a:ext uri="{FF2B5EF4-FFF2-40B4-BE49-F238E27FC236}">
                <a16:creationId xmlns:a16="http://schemas.microsoft.com/office/drawing/2014/main" id="{E4070A7F-502B-472B-A880-8790D0B84D60}"/>
              </a:ext>
            </a:extLst>
          </p:cNvPr>
          <p:cNvSpPr txBox="1"/>
          <p:nvPr/>
        </p:nvSpPr>
        <p:spPr>
          <a:xfrm>
            <a:off x="823277" y="4936947"/>
            <a:ext cx="3393649" cy="1246495"/>
          </a:xfrm>
          <a:prstGeom prst="rect">
            <a:avLst/>
          </a:prstGeom>
          <a:noFill/>
        </p:spPr>
        <p:txBody>
          <a:bodyPr wrap="square" rtlCol="0">
            <a:spAutoFit/>
          </a:bodyPr>
          <a:lstStyle/>
          <a:p>
            <a:r>
              <a:rPr lang="en-ZA" sz="1100" i="1" dirty="0"/>
              <a:t>BSc(Phys); BSc(Hons)(Chem Path); MSc(Chem Path)</a:t>
            </a:r>
          </a:p>
          <a:p>
            <a:endParaRPr lang="en-US" sz="900" i="1" dirty="0"/>
          </a:p>
          <a:p>
            <a:endParaRPr lang="en-ZA" sz="1050" i="1" dirty="0"/>
          </a:p>
          <a:p>
            <a:r>
              <a:rPr lang="en-US" sz="1400" b="1" dirty="0">
                <a:solidFill>
                  <a:schemeClr val="bg1">
                    <a:lumMod val="50000"/>
                  </a:schemeClr>
                </a:solidFill>
              </a:rPr>
              <a:t>Laboratory Manager | Director</a:t>
            </a:r>
            <a:endParaRPr lang="en-ZA" sz="1400" b="1" dirty="0">
              <a:solidFill>
                <a:schemeClr val="bg1">
                  <a:lumMod val="50000"/>
                </a:schemeClr>
              </a:solidFill>
            </a:endParaRPr>
          </a:p>
          <a:p>
            <a:r>
              <a:rPr lang="en-US" sz="1400" dirty="0"/>
              <a:t>Tel: +27 (0) 83 324 6472</a:t>
            </a:r>
            <a:endParaRPr lang="en-ZA" sz="1400" dirty="0"/>
          </a:p>
          <a:p>
            <a:r>
              <a:rPr lang="en-US" sz="1400" dirty="0"/>
              <a:t>E-mail: </a:t>
            </a:r>
            <a:r>
              <a:rPr lang="en-US" sz="1400" dirty="0">
                <a:hlinkClick r:id="rId5"/>
              </a:rPr>
              <a:t>maraliese.jordaan@fortoxlab.co.za</a:t>
            </a:r>
            <a:endParaRPr lang="en-ZA" sz="1400" dirty="0"/>
          </a:p>
        </p:txBody>
      </p:sp>
    </p:spTree>
    <p:extLst>
      <p:ext uri="{BB962C8B-B14F-4D97-AF65-F5344CB8AC3E}">
        <p14:creationId xmlns:p14="http://schemas.microsoft.com/office/powerpoint/2010/main" val="86969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CLINICAL ASSESSMENTS FOR LEGAL PURPOSES</a:t>
            </a:r>
            <a:endParaRPr lang="en-US" sz="3200" b="1" dirty="0">
              <a:solidFill>
                <a:schemeClr val="accent1">
                  <a:lumMod val="50000"/>
                </a:schemeClr>
              </a:solidFill>
            </a:endParaRPr>
          </a:p>
        </p:txBody>
      </p:sp>
      <p:sp>
        <p:nvSpPr>
          <p:cNvPr id="2" name="TextBox 1"/>
          <p:cNvSpPr txBox="1"/>
          <p:nvPr/>
        </p:nvSpPr>
        <p:spPr>
          <a:xfrm>
            <a:off x="352424" y="870856"/>
            <a:ext cx="7791877" cy="1200329"/>
          </a:xfrm>
          <a:prstGeom prst="rect">
            <a:avLst/>
          </a:prstGeom>
          <a:noFill/>
        </p:spPr>
        <p:txBody>
          <a:bodyPr wrap="none" rtlCol="0">
            <a:spAutoFit/>
          </a:bodyPr>
          <a:lstStyle/>
          <a:p>
            <a:r>
              <a:rPr lang="en-ZA" b="1" dirty="0" smtClean="0"/>
              <a:t>Forensic assessment of a substances abuser must include a review of all history:</a:t>
            </a:r>
          </a:p>
          <a:p>
            <a:pPr marL="285750" indent="-285750">
              <a:buFontTx/>
              <a:buChar char="-"/>
            </a:pPr>
            <a:r>
              <a:rPr lang="en-ZA" dirty="0" smtClean="0"/>
              <a:t>Medical information</a:t>
            </a:r>
          </a:p>
          <a:p>
            <a:pPr marL="285750" indent="-285750">
              <a:buFontTx/>
              <a:buChar char="-"/>
            </a:pPr>
            <a:r>
              <a:rPr lang="en-ZA" dirty="0" smtClean="0"/>
              <a:t>Psychiatric information</a:t>
            </a:r>
          </a:p>
          <a:p>
            <a:pPr marL="285750" indent="-285750">
              <a:buFontTx/>
              <a:buChar char="-"/>
            </a:pPr>
            <a:r>
              <a:rPr lang="en-ZA" dirty="0" smtClean="0"/>
              <a:t>Social function</a:t>
            </a:r>
          </a:p>
        </p:txBody>
      </p:sp>
      <p:sp>
        <p:nvSpPr>
          <p:cNvPr id="6" name="TextBox 5"/>
          <p:cNvSpPr txBox="1"/>
          <p:nvPr/>
        </p:nvSpPr>
        <p:spPr>
          <a:xfrm>
            <a:off x="352424" y="2216216"/>
            <a:ext cx="9341468" cy="646331"/>
          </a:xfrm>
          <a:prstGeom prst="rect">
            <a:avLst/>
          </a:prstGeom>
          <a:noFill/>
        </p:spPr>
        <p:txBody>
          <a:bodyPr wrap="none" rtlCol="0">
            <a:spAutoFit/>
          </a:bodyPr>
          <a:lstStyle/>
          <a:p>
            <a:r>
              <a:rPr lang="en-ZA" b="1" dirty="0" smtClean="0"/>
              <a:t>Standardised instruments: </a:t>
            </a:r>
          </a:p>
          <a:p>
            <a:pPr marL="285750" indent="-285750">
              <a:buFontTx/>
              <a:buChar char="-"/>
            </a:pPr>
            <a:r>
              <a:rPr lang="en-ZA" dirty="0" smtClean="0"/>
              <a:t>Michigan Alcoholism Screening Test provides normalised data which is useful for comparison</a:t>
            </a:r>
          </a:p>
        </p:txBody>
      </p:sp>
      <p:sp>
        <p:nvSpPr>
          <p:cNvPr id="7" name="TextBox 6"/>
          <p:cNvSpPr txBox="1"/>
          <p:nvPr/>
        </p:nvSpPr>
        <p:spPr>
          <a:xfrm>
            <a:off x="352424" y="3007578"/>
            <a:ext cx="10929210" cy="2862322"/>
          </a:xfrm>
          <a:prstGeom prst="rect">
            <a:avLst/>
          </a:prstGeom>
          <a:noFill/>
        </p:spPr>
        <p:txBody>
          <a:bodyPr wrap="none" rtlCol="0">
            <a:spAutoFit/>
          </a:bodyPr>
          <a:lstStyle/>
          <a:p>
            <a:r>
              <a:rPr lang="en-ZA" b="1" dirty="0" smtClean="0"/>
              <a:t>Laboratory Tests: </a:t>
            </a:r>
          </a:p>
          <a:p>
            <a:pPr marL="285750" indent="-285750">
              <a:buFontTx/>
              <a:buChar char="-"/>
            </a:pPr>
            <a:r>
              <a:rPr lang="en-ZA" dirty="0" smtClean="0"/>
              <a:t>Essential to know what tests to order and what the significance of the tests are</a:t>
            </a:r>
          </a:p>
          <a:p>
            <a:pPr marL="285750" indent="-285750">
              <a:buFontTx/>
              <a:buChar char="-"/>
            </a:pPr>
            <a:r>
              <a:rPr lang="en-ZA" b="1" dirty="0" smtClean="0">
                <a:solidFill>
                  <a:srgbClr val="0070C0"/>
                </a:solidFill>
              </a:rPr>
              <a:t>Elevated levels or presence does not imply addiction</a:t>
            </a:r>
          </a:p>
          <a:p>
            <a:pPr marL="285750" indent="-285750">
              <a:buFontTx/>
              <a:buChar char="-"/>
            </a:pPr>
            <a:r>
              <a:rPr lang="en-ZA" dirty="0" smtClean="0"/>
              <a:t>Ex: </a:t>
            </a:r>
          </a:p>
          <a:p>
            <a:pPr marL="742950" lvl="1" indent="-285750">
              <a:buFontTx/>
              <a:buChar char="-"/>
            </a:pPr>
            <a:r>
              <a:rPr lang="en-ZA" dirty="0" smtClean="0"/>
              <a:t>Urine alcohol tests provides different information vs a serum carbohydrate-deficient transferrin (CDT) test</a:t>
            </a:r>
          </a:p>
          <a:p>
            <a:pPr marL="742950" lvl="1" indent="-285750">
              <a:buFontTx/>
              <a:buChar char="-"/>
            </a:pPr>
            <a:r>
              <a:rPr lang="en-ZA" dirty="0" smtClean="0"/>
              <a:t>Knowledge of the False-positive-rate (FP) and False-negative rates (FN) important</a:t>
            </a:r>
          </a:p>
          <a:p>
            <a:pPr marL="742950" lvl="1" indent="-285750">
              <a:buFontTx/>
              <a:buChar char="-"/>
            </a:pPr>
            <a:r>
              <a:rPr lang="en-ZA" dirty="0" smtClean="0"/>
              <a:t>A high FP and FN rate for a test result will require an additional test to improve the probability of detection</a:t>
            </a:r>
          </a:p>
          <a:p>
            <a:pPr marL="742950" lvl="1" indent="-285750">
              <a:buFontTx/>
              <a:buChar char="-"/>
            </a:pPr>
            <a:r>
              <a:rPr lang="en-ZA" dirty="0" smtClean="0"/>
              <a:t>Abnormal CDT, Liver enzymes (GGT) and macrocytic anaemia (Red blood cell MCV) </a:t>
            </a:r>
          </a:p>
          <a:p>
            <a:pPr lvl="1"/>
            <a:r>
              <a:rPr lang="en-ZA" dirty="0" smtClean="0"/>
              <a:t>      does not imply addiction or dependence</a:t>
            </a:r>
          </a:p>
          <a:p>
            <a:pPr marL="742950" lvl="1" indent="-285750">
              <a:buFontTx/>
              <a:buChar char="-"/>
            </a:pPr>
            <a:r>
              <a:rPr lang="en-ZA" dirty="0" smtClean="0"/>
              <a:t>Ignorance to these probabilities not in the interest of justice, the individual or the profession</a:t>
            </a:r>
          </a:p>
        </p:txBody>
      </p:sp>
    </p:spTree>
    <p:extLst>
      <p:ext uri="{BB962C8B-B14F-4D97-AF65-F5344CB8AC3E}">
        <p14:creationId xmlns:p14="http://schemas.microsoft.com/office/powerpoint/2010/main" val="203113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DRUG TESTING IN GENERAL</a:t>
            </a:r>
            <a:endParaRPr lang="en-US" sz="3200" b="1" dirty="0">
              <a:solidFill>
                <a:schemeClr val="accent1">
                  <a:lumMod val="50000"/>
                </a:schemeClr>
              </a:solidFill>
            </a:endParaRPr>
          </a:p>
        </p:txBody>
      </p:sp>
      <p:sp>
        <p:nvSpPr>
          <p:cNvPr id="2" name="TextBox 1"/>
          <p:cNvSpPr txBox="1"/>
          <p:nvPr/>
        </p:nvSpPr>
        <p:spPr>
          <a:xfrm>
            <a:off x="809625" y="1114425"/>
            <a:ext cx="7073796" cy="1200329"/>
          </a:xfrm>
          <a:prstGeom prst="rect">
            <a:avLst/>
          </a:prstGeom>
          <a:noFill/>
        </p:spPr>
        <p:txBody>
          <a:bodyPr wrap="none" rtlCol="0">
            <a:spAutoFit/>
          </a:bodyPr>
          <a:lstStyle/>
          <a:p>
            <a:r>
              <a:rPr lang="en-ZA" b="1" dirty="0" smtClean="0"/>
              <a:t>Testing identifies recent use and can help to : </a:t>
            </a:r>
          </a:p>
          <a:p>
            <a:pPr marL="285750" indent="-285750">
              <a:buFontTx/>
              <a:buChar char="-"/>
            </a:pPr>
            <a:r>
              <a:rPr lang="en-ZA" dirty="0" smtClean="0"/>
              <a:t>Obtain information on drug use in a “drug-free standard</a:t>
            </a:r>
            <a:r>
              <a:rPr lang="en-ZA" dirty="0"/>
              <a:t>”</a:t>
            </a:r>
            <a:r>
              <a:rPr lang="en-ZA" dirty="0" smtClean="0"/>
              <a:t> environment</a:t>
            </a:r>
          </a:p>
          <a:p>
            <a:pPr marL="285750" indent="-285750">
              <a:buFontTx/>
              <a:buChar char="-"/>
            </a:pPr>
            <a:r>
              <a:rPr lang="en-ZA" dirty="0" smtClean="0"/>
              <a:t>Differentiate chronic (repetitive) use from single (low frequency) uses</a:t>
            </a:r>
          </a:p>
          <a:p>
            <a:pPr marL="285750" indent="-285750">
              <a:buFontTx/>
              <a:buChar char="-"/>
            </a:pPr>
            <a:endParaRPr lang="en-ZA" dirty="0"/>
          </a:p>
        </p:txBody>
      </p:sp>
      <p:sp>
        <p:nvSpPr>
          <p:cNvPr id="6" name="TextBox 5"/>
          <p:cNvSpPr txBox="1"/>
          <p:nvPr/>
        </p:nvSpPr>
        <p:spPr>
          <a:xfrm>
            <a:off x="809625" y="2314754"/>
            <a:ext cx="7538602" cy="923330"/>
          </a:xfrm>
          <a:prstGeom prst="rect">
            <a:avLst/>
          </a:prstGeom>
          <a:noFill/>
        </p:spPr>
        <p:txBody>
          <a:bodyPr wrap="none" rtlCol="0">
            <a:spAutoFit/>
          </a:bodyPr>
          <a:lstStyle/>
          <a:p>
            <a:pPr lvl="0"/>
            <a:r>
              <a:rPr lang="en-ZA" b="1" dirty="0"/>
              <a:t>Two characteristics about drug use and addictive disorders are that:</a:t>
            </a:r>
          </a:p>
          <a:p>
            <a:pPr marL="285750" lvl="0" indent="-285750">
              <a:buFontTx/>
              <a:buChar char="-"/>
            </a:pPr>
            <a:r>
              <a:rPr lang="en-ZA" dirty="0" smtClean="0"/>
              <a:t>Continued </a:t>
            </a:r>
            <a:r>
              <a:rPr lang="en-ZA" dirty="0"/>
              <a:t>use despite the problems caused by the </a:t>
            </a:r>
            <a:r>
              <a:rPr lang="en-ZA" dirty="0" smtClean="0"/>
              <a:t>use</a:t>
            </a:r>
          </a:p>
          <a:p>
            <a:pPr marL="285750" lvl="0" indent="-285750">
              <a:buFontTx/>
              <a:buChar char="-"/>
            </a:pPr>
            <a:r>
              <a:rPr lang="en-ZA" dirty="0" smtClean="0"/>
              <a:t>DISHONESTY </a:t>
            </a:r>
            <a:r>
              <a:rPr lang="en-ZA" dirty="0"/>
              <a:t>to others and themselves regarding their alcohol and drug use</a:t>
            </a:r>
          </a:p>
        </p:txBody>
      </p:sp>
      <p:sp>
        <p:nvSpPr>
          <p:cNvPr id="7" name="Rectangle 6"/>
          <p:cNvSpPr/>
          <p:nvPr/>
        </p:nvSpPr>
        <p:spPr>
          <a:xfrm>
            <a:off x="809624" y="3439652"/>
            <a:ext cx="8924926" cy="685059"/>
          </a:xfrm>
          <a:prstGeom prst="rect">
            <a:avLst/>
          </a:prstGeom>
        </p:spPr>
        <p:txBody>
          <a:bodyPr wrap="square">
            <a:spAutoFit/>
          </a:bodyPr>
          <a:lstStyle/>
          <a:p>
            <a:pPr lvl="0">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Many of the users with positive test results claim that the use was an </a:t>
            </a:r>
            <a:r>
              <a:rPr lang="en-ZA" b="1" dirty="0">
                <a:latin typeface="Calibri" panose="020F0502020204030204" pitchFamily="34" charset="0"/>
                <a:ea typeface="Calibri" panose="020F0502020204030204" pitchFamily="34" charset="0"/>
                <a:cs typeface="Times New Roman" panose="02020603050405020304" pitchFamily="18" charset="0"/>
              </a:rPr>
              <a:t>isolated/first time </a:t>
            </a:r>
            <a:r>
              <a:rPr lang="en-ZA" dirty="0">
                <a:latin typeface="Calibri" panose="020F0502020204030204" pitchFamily="34" charset="0"/>
                <a:ea typeface="Calibri" panose="020F0502020204030204" pitchFamily="34" charset="0"/>
                <a:cs typeface="Times New Roman" panose="02020603050405020304" pitchFamily="18" charset="0"/>
              </a:rPr>
              <a:t>event. </a:t>
            </a:r>
          </a:p>
        </p:txBody>
      </p:sp>
      <p:sp>
        <p:nvSpPr>
          <p:cNvPr id="8" name="Rectangle 7"/>
          <p:cNvSpPr/>
          <p:nvPr/>
        </p:nvSpPr>
        <p:spPr>
          <a:xfrm>
            <a:off x="809624" y="4371766"/>
            <a:ext cx="8458201" cy="1084015"/>
          </a:xfrm>
          <a:prstGeom prst="rect">
            <a:avLst/>
          </a:prstGeom>
        </p:spPr>
        <p:txBody>
          <a:bodyPr wrap="square">
            <a:spAutoFit/>
          </a:bodyPr>
          <a:lstStyle/>
          <a:p>
            <a:pPr lvl="0">
              <a:lnSpc>
                <a:spcPct val="107000"/>
              </a:lnSpc>
              <a:spcAft>
                <a:spcPts val="0"/>
              </a:spcAft>
            </a:pPr>
            <a:r>
              <a:rPr lang="en-ZA" b="1" dirty="0">
                <a:latin typeface="Calibri" panose="020F0502020204030204" pitchFamily="34" charset="0"/>
                <a:ea typeface="Calibri" panose="020F0502020204030204" pitchFamily="34" charset="0"/>
                <a:cs typeface="Times New Roman" panose="02020603050405020304" pitchFamily="18" charset="0"/>
              </a:rPr>
              <a:t>Rare or occasional </a:t>
            </a:r>
            <a:r>
              <a:rPr lang="en-ZA" dirty="0">
                <a:latin typeface="Calibri" panose="020F0502020204030204" pitchFamily="34" charset="0"/>
                <a:ea typeface="Calibri" panose="020F0502020204030204" pitchFamily="34" charset="0"/>
                <a:cs typeface="Times New Roman" panose="02020603050405020304" pitchFamily="18" charset="0"/>
              </a:rPr>
              <a:t>USE ARE UNLIKELY TO BE DETECTED BY DRUG TESTING</a:t>
            </a:r>
          </a:p>
          <a:p>
            <a:pPr lvl="0">
              <a:lnSpc>
                <a:spcPct val="107000"/>
              </a:lnSpc>
              <a:spcAft>
                <a:spcPts val="800"/>
              </a:spcAft>
            </a:pPr>
            <a:endParaRPr lang="en-ZA"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ZA" b="1" dirty="0" smtClean="0">
                <a:latin typeface="Calibri" panose="020F0502020204030204" pitchFamily="34" charset="0"/>
                <a:ea typeface="Calibri" panose="020F0502020204030204" pitchFamily="34" charset="0"/>
                <a:cs typeface="Times New Roman" panose="02020603050405020304" pitchFamily="18" charset="0"/>
              </a:rPr>
              <a:t>Vast </a:t>
            </a:r>
            <a:r>
              <a:rPr lang="en-ZA" b="1" dirty="0">
                <a:latin typeface="Calibri" panose="020F0502020204030204" pitchFamily="34" charset="0"/>
                <a:ea typeface="Calibri" panose="020F0502020204030204" pitchFamily="34" charset="0"/>
                <a:cs typeface="Times New Roman" panose="02020603050405020304" pitchFamily="18" charset="0"/>
              </a:rPr>
              <a:t>majority of positive drug tests reflect continuous use</a:t>
            </a:r>
          </a:p>
        </p:txBody>
      </p:sp>
    </p:spTree>
    <p:extLst>
      <p:ext uri="{BB962C8B-B14F-4D97-AF65-F5344CB8AC3E}">
        <p14:creationId xmlns:p14="http://schemas.microsoft.com/office/powerpoint/2010/main" val="186669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a:solidFill>
                  <a:schemeClr val="accent1">
                    <a:lumMod val="50000"/>
                  </a:schemeClr>
                </a:solidFill>
              </a:rPr>
              <a:t>DRUG TESTING IN GENERAL</a:t>
            </a:r>
            <a:endParaRPr lang="en-US" sz="3200" b="1" dirty="0">
              <a:solidFill>
                <a:schemeClr val="accent1">
                  <a:lumMod val="50000"/>
                </a:schemeClr>
              </a:solidFill>
            </a:endParaRPr>
          </a:p>
        </p:txBody>
      </p:sp>
      <p:sp>
        <p:nvSpPr>
          <p:cNvPr id="2" name="Rectangle 1"/>
          <p:cNvSpPr/>
          <p:nvPr/>
        </p:nvSpPr>
        <p:spPr>
          <a:xfrm>
            <a:off x="581024" y="905560"/>
            <a:ext cx="7400925" cy="369332"/>
          </a:xfrm>
          <a:prstGeom prst="rect">
            <a:avLst/>
          </a:prstGeom>
        </p:spPr>
        <p:txBody>
          <a:bodyPr wrap="square">
            <a:spAutoFit/>
          </a:bodyPr>
          <a:lstStyle/>
          <a:p>
            <a:r>
              <a:rPr lang="en-ZA" dirty="0">
                <a:latin typeface="Calibri" panose="020F0502020204030204" pitchFamily="34" charset="0"/>
                <a:ea typeface="Calibri" panose="020F0502020204030204" pitchFamily="34" charset="0"/>
                <a:cs typeface="Times New Roman" panose="02020603050405020304" pitchFamily="18" charset="0"/>
              </a:rPr>
              <a:t>Route of administration are chosen to achieve the “brain rewarding effect”. </a:t>
            </a:r>
            <a:endParaRPr lang="en-ZA" dirty="0"/>
          </a:p>
        </p:txBody>
      </p:sp>
      <p:sp>
        <p:nvSpPr>
          <p:cNvPr id="3" name="Rectangle 2"/>
          <p:cNvSpPr/>
          <p:nvPr/>
        </p:nvSpPr>
        <p:spPr>
          <a:xfrm>
            <a:off x="581024" y="1482316"/>
            <a:ext cx="10115551" cy="646331"/>
          </a:xfrm>
          <a:prstGeom prst="rect">
            <a:avLst/>
          </a:prstGeom>
        </p:spPr>
        <p:txBody>
          <a:bodyPr wrap="square">
            <a:spAutoFit/>
          </a:bodyPr>
          <a:lstStyle/>
          <a:p>
            <a:r>
              <a:rPr lang="en-ZA" dirty="0" smtClean="0">
                <a:latin typeface="Calibri" panose="020F0502020204030204" pitchFamily="34" charset="0"/>
                <a:ea typeface="Calibri" panose="020F0502020204030204" pitchFamily="34" charset="0"/>
                <a:cs typeface="Times New Roman" panose="02020603050405020304" pitchFamily="18" charset="0"/>
              </a:rPr>
              <a:t>The </a:t>
            </a:r>
            <a:r>
              <a:rPr lang="en-ZA" dirty="0">
                <a:latin typeface="Calibri" panose="020F0502020204030204" pitchFamily="34" charset="0"/>
                <a:ea typeface="Calibri" panose="020F0502020204030204" pitchFamily="34" charset="0"/>
                <a:cs typeface="Times New Roman" panose="02020603050405020304" pitchFamily="18" charset="0"/>
              </a:rPr>
              <a:t>route that delivers the most rapid increase in blood concentrations </a:t>
            </a:r>
            <a:r>
              <a:rPr lang="en-ZA" dirty="0" smtClean="0">
                <a:latin typeface="Calibri" panose="020F0502020204030204" pitchFamily="34" charset="0"/>
                <a:ea typeface="Calibri" panose="020F0502020204030204" pitchFamily="34" charset="0"/>
                <a:cs typeface="Times New Roman" panose="02020603050405020304" pitchFamily="18" charset="0"/>
              </a:rPr>
              <a:t>are </a:t>
            </a:r>
            <a:r>
              <a:rPr lang="en-ZA" dirty="0">
                <a:latin typeface="Calibri" panose="020F0502020204030204" pitchFamily="34" charset="0"/>
                <a:ea typeface="Calibri" panose="020F0502020204030204" pitchFamily="34" charset="0"/>
                <a:cs typeface="Times New Roman" panose="02020603050405020304" pitchFamily="18" charset="0"/>
              </a:rPr>
              <a:t>the most intensely </a:t>
            </a:r>
            <a:r>
              <a:rPr lang="en-ZA" dirty="0" smtClean="0">
                <a:latin typeface="Calibri" panose="020F0502020204030204" pitchFamily="34" charset="0"/>
                <a:ea typeface="Calibri" panose="020F0502020204030204" pitchFamily="34" charset="0"/>
                <a:cs typeface="Times New Roman" panose="02020603050405020304" pitchFamily="18" charset="0"/>
              </a:rPr>
              <a:t>rewarding.</a:t>
            </a:r>
          </a:p>
          <a:p>
            <a:r>
              <a:rPr lang="en-ZA" dirty="0" smtClean="0">
                <a:latin typeface="Calibri" panose="020F0502020204030204" pitchFamily="34" charset="0"/>
                <a:cs typeface="Times New Roman" panose="02020603050405020304" pitchFamily="18" charset="0"/>
              </a:rPr>
              <a:t>- </a:t>
            </a:r>
            <a:r>
              <a:rPr lang="en-ZA" dirty="0" smtClean="0"/>
              <a:t>Injecting, Oral</a:t>
            </a:r>
            <a:r>
              <a:rPr lang="en-ZA" dirty="0"/>
              <a:t>, Intranasal, </a:t>
            </a:r>
            <a:r>
              <a:rPr lang="en-ZA" dirty="0" smtClean="0"/>
              <a:t>Smoking </a:t>
            </a:r>
            <a:endParaRPr lang="en-ZA" dirty="0"/>
          </a:p>
        </p:txBody>
      </p:sp>
      <p:sp>
        <p:nvSpPr>
          <p:cNvPr id="6" name="Rectangle 5"/>
          <p:cNvSpPr/>
          <p:nvPr/>
        </p:nvSpPr>
        <p:spPr>
          <a:xfrm>
            <a:off x="581023" y="2336071"/>
            <a:ext cx="10563226" cy="369332"/>
          </a:xfrm>
          <a:prstGeom prst="rect">
            <a:avLst/>
          </a:prstGeom>
        </p:spPr>
        <p:txBody>
          <a:bodyPr wrap="square">
            <a:spAutoFit/>
          </a:bodyPr>
          <a:lstStyle/>
          <a:p>
            <a:r>
              <a:rPr lang="en-ZA" dirty="0">
                <a:latin typeface="Calibri" panose="020F0502020204030204" pitchFamily="34" charset="0"/>
                <a:ea typeface="Calibri" panose="020F0502020204030204" pitchFamily="34" charset="0"/>
                <a:cs typeface="Times New Roman" panose="02020603050405020304" pitchFamily="18" charset="0"/>
              </a:rPr>
              <a:t>Once absorbed into the blood stream, distributed to all parts of the body, metabolised in the liver and excreted</a:t>
            </a:r>
            <a:endParaRPr lang="en-ZA" dirty="0"/>
          </a:p>
        </p:txBody>
      </p:sp>
      <p:sp>
        <p:nvSpPr>
          <p:cNvPr id="7" name="Rectangle 6"/>
          <p:cNvSpPr/>
          <p:nvPr/>
        </p:nvSpPr>
        <p:spPr>
          <a:xfrm>
            <a:off x="581023" y="2945127"/>
            <a:ext cx="6705601" cy="388696"/>
          </a:xfrm>
          <a:prstGeom prst="rect">
            <a:avLst/>
          </a:prstGeom>
        </p:spPr>
        <p:txBody>
          <a:bodyPr wrap="square">
            <a:spAutoFit/>
          </a:bodyPr>
          <a:lstStyle/>
          <a:p>
            <a:pPr lvl="0">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Drugs can be detected in all parts of the body, body fluids and tissues</a:t>
            </a:r>
          </a:p>
        </p:txBody>
      </p:sp>
    </p:spTree>
    <p:extLst>
      <p:ext uri="{BB962C8B-B14F-4D97-AF65-F5344CB8AC3E}">
        <p14:creationId xmlns:p14="http://schemas.microsoft.com/office/powerpoint/2010/main" val="220293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522F1-D539-4E53-A35D-C140279F8BF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CE314582-15C5-47F2-A679-0260327EBA3E}"/>
              </a:ext>
            </a:extLst>
          </p:cNvPr>
          <p:cNvSpPr txBox="1"/>
          <p:nvPr/>
        </p:nvSpPr>
        <p:spPr>
          <a:xfrm>
            <a:off x="9426" y="27636"/>
            <a:ext cx="12192000" cy="584775"/>
          </a:xfrm>
          <a:prstGeom prst="rect">
            <a:avLst/>
          </a:prstGeom>
          <a:noFill/>
          <a:ln w="38100">
            <a:noFill/>
          </a:ln>
        </p:spPr>
        <p:txBody>
          <a:bodyPr wrap="square" rtlCol="0">
            <a:spAutoFit/>
          </a:bodyPr>
          <a:lstStyle/>
          <a:p>
            <a:pPr algn="ctr"/>
            <a:r>
              <a:rPr lang="en-US" sz="3200" b="1" dirty="0" smtClean="0">
                <a:solidFill>
                  <a:schemeClr val="accent1">
                    <a:lumMod val="50000"/>
                  </a:schemeClr>
                </a:solidFill>
              </a:rPr>
              <a:t>INGESTION</a:t>
            </a:r>
            <a:endParaRPr lang="en-US" sz="3200" b="1" dirty="0">
              <a:solidFill>
                <a:schemeClr val="accent1">
                  <a:lumMod val="50000"/>
                </a:schemeClr>
              </a:solidFill>
            </a:endParaRPr>
          </a:p>
        </p:txBody>
      </p:sp>
      <p:sp>
        <p:nvSpPr>
          <p:cNvPr id="6" name="Text Box 5"/>
          <p:cNvSpPr txBox="1">
            <a:spLocks noChangeArrowheads="1"/>
          </p:cNvSpPr>
          <p:nvPr/>
        </p:nvSpPr>
        <p:spPr bwMode="auto">
          <a:xfrm>
            <a:off x="684213" y="1125538"/>
            <a:ext cx="2159000" cy="55721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t>Oral</a:t>
            </a:r>
            <a:endParaRPr lang="en-GB" altLang="en-US" sz="2800"/>
          </a:p>
        </p:txBody>
      </p:sp>
      <p:sp>
        <p:nvSpPr>
          <p:cNvPr id="7" name="Text Box 6"/>
          <p:cNvSpPr txBox="1">
            <a:spLocks noChangeArrowheads="1"/>
          </p:cNvSpPr>
          <p:nvPr/>
        </p:nvSpPr>
        <p:spPr bwMode="auto">
          <a:xfrm>
            <a:off x="684213" y="4581525"/>
            <a:ext cx="2159000" cy="557213"/>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t>Inhallation</a:t>
            </a:r>
            <a:endParaRPr lang="en-GB" altLang="en-US" sz="2800"/>
          </a:p>
        </p:txBody>
      </p:sp>
      <p:sp>
        <p:nvSpPr>
          <p:cNvPr id="8" name="Text Box 7"/>
          <p:cNvSpPr txBox="1">
            <a:spLocks noChangeArrowheads="1"/>
          </p:cNvSpPr>
          <p:nvPr/>
        </p:nvSpPr>
        <p:spPr bwMode="auto">
          <a:xfrm>
            <a:off x="684213" y="2781300"/>
            <a:ext cx="2159000" cy="557213"/>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t>Intravenous</a:t>
            </a:r>
            <a:endParaRPr lang="en-GB" altLang="en-US" sz="2800"/>
          </a:p>
        </p:txBody>
      </p:sp>
      <p:sp>
        <p:nvSpPr>
          <p:cNvPr id="9" name="Line 8"/>
          <p:cNvSpPr>
            <a:spLocks noChangeShapeType="1"/>
          </p:cNvSpPr>
          <p:nvPr/>
        </p:nvSpPr>
        <p:spPr bwMode="auto">
          <a:xfrm>
            <a:off x="3059113" y="1412875"/>
            <a:ext cx="7921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0" name="Text Box 9"/>
          <p:cNvSpPr txBox="1">
            <a:spLocks noChangeArrowheads="1"/>
          </p:cNvSpPr>
          <p:nvPr/>
        </p:nvSpPr>
        <p:spPr bwMode="auto">
          <a:xfrm>
            <a:off x="3995738" y="1125538"/>
            <a:ext cx="2159000" cy="55721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t>Liver</a:t>
            </a:r>
            <a:endParaRPr lang="en-GB" altLang="en-US" sz="2800"/>
          </a:p>
        </p:txBody>
      </p:sp>
      <p:sp>
        <p:nvSpPr>
          <p:cNvPr id="11" name="Line 10"/>
          <p:cNvSpPr>
            <a:spLocks noChangeShapeType="1"/>
          </p:cNvSpPr>
          <p:nvPr/>
        </p:nvSpPr>
        <p:spPr bwMode="auto">
          <a:xfrm>
            <a:off x="2987675" y="3068638"/>
            <a:ext cx="86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2" name="Text Box 11"/>
          <p:cNvSpPr txBox="1">
            <a:spLocks noChangeArrowheads="1"/>
          </p:cNvSpPr>
          <p:nvPr/>
        </p:nvSpPr>
        <p:spPr bwMode="auto">
          <a:xfrm>
            <a:off x="3995738" y="2781300"/>
            <a:ext cx="2376487" cy="557213"/>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t>Bloodstream</a:t>
            </a:r>
            <a:endParaRPr lang="en-GB" altLang="en-US" sz="2800"/>
          </a:p>
        </p:txBody>
      </p:sp>
      <p:sp>
        <p:nvSpPr>
          <p:cNvPr id="13" name="Line 12"/>
          <p:cNvSpPr>
            <a:spLocks noChangeShapeType="1"/>
          </p:cNvSpPr>
          <p:nvPr/>
        </p:nvSpPr>
        <p:spPr bwMode="auto">
          <a:xfrm>
            <a:off x="5219700" y="1916113"/>
            <a:ext cx="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4" name="Line 13"/>
          <p:cNvSpPr>
            <a:spLocks noChangeShapeType="1"/>
          </p:cNvSpPr>
          <p:nvPr/>
        </p:nvSpPr>
        <p:spPr bwMode="auto">
          <a:xfrm flipV="1">
            <a:off x="3059113" y="4868863"/>
            <a:ext cx="7921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5" name="Text Box 14"/>
          <p:cNvSpPr txBox="1">
            <a:spLocks noChangeArrowheads="1"/>
          </p:cNvSpPr>
          <p:nvPr/>
        </p:nvSpPr>
        <p:spPr bwMode="auto">
          <a:xfrm>
            <a:off x="7308850" y="4149725"/>
            <a:ext cx="1620838" cy="679450"/>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a:t>Brain</a:t>
            </a:r>
            <a:endParaRPr lang="en-GB" altLang="en-US" sz="3600"/>
          </a:p>
        </p:txBody>
      </p:sp>
      <p:sp>
        <p:nvSpPr>
          <p:cNvPr id="16" name="Line 15"/>
          <p:cNvSpPr>
            <a:spLocks noChangeShapeType="1"/>
          </p:cNvSpPr>
          <p:nvPr/>
        </p:nvSpPr>
        <p:spPr bwMode="auto">
          <a:xfrm>
            <a:off x="6516688" y="3068638"/>
            <a:ext cx="5762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7" name="Text Box 16"/>
          <p:cNvSpPr txBox="1">
            <a:spLocks noChangeArrowheads="1"/>
          </p:cNvSpPr>
          <p:nvPr/>
        </p:nvSpPr>
        <p:spPr bwMode="auto">
          <a:xfrm>
            <a:off x="7308850" y="2708275"/>
            <a:ext cx="1620838" cy="679450"/>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a:t>BBB</a:t>
            </a:r>
            <a:endParaRPr lang="en-GB" altLang="en-US" sz="3600"/>
          </a:p>
        </p:txBody>
      </p:sp>
      <p:sp>
        <p:nvSpPr>
          <p:cNvPr id="18" name="Line 17"/>
          <p:cNvSpPr>
            <a:spLocks noChangeShapeType="1"/>
          </p:cNvSpPr>
          <p:nvPr/>
        </p:nvSpPr>
        <p:spPr bwMode="auto">
          <a:xfrm>
            <a:off x="8101013" y="3573463"/>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9" name="Text Box 18"/>
          <p:cNvSpPr txBox="1">
            <a:spLocks noChangeArrowheads="1"/>
          </p:cNvSpPr>
          <p:nvPr/>
        </p:nvSpPr>
        <p:spPr bwMode="auto">
          <a:xfrm>
            <a:off x="4067175" y="4581525"/>
            <a:ext cx="2376488" cy="557213"/>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t>Lungs</a:t>
            </a:r>
            <a:endParaRPr lang="en-GB" altLang="en-US" sz="2800"/>
          </a:p>
        </p:txBody>
      </p:sp>
      <p:sp>
        <p:nvSpPr>
          <p:cNvPr id="20" name="Line 19"/>
          <p:cNvSpPr>
            <a:spLocks noChangeShapeType="1"/>
          </p:cNvSpPr>
          <p:nvPr/>
        </p:nvSpPr>
        <p:spPr bwMode="auto">
          <a:xfrm flipV="1">
            <a:off x="5148263" y="3500438"/>
            <a:ext cx="0" cy="8651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25564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5" grpId="0" animBg="1"/>
      <p:bldP spid="17"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1208</TotalTime>
  <Words>3351</Words>
  <Application>Microsoft Office PowerPoint</Application>
  <PresentationFormat>Widescreen</PresentationFormat>
  <Paragraphs>573</Paragraphs>
  <Slides>50</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63" baseType="lpstr">
      <vt:lpstr>Arial</vt:lpstr>
      <vt:lpstr>Calibri</vt:lpstr>
      <vt:lpstr>Calibri Light</vt:lpstr>
      <vt:lpstr>Cambria Math</vt:lpstr>
      <vt:lpstr>Courier New</vt:lpstr>
      <vt:lpstr>Symbol</vt:lpstr>
      <vt:lpstr>Times New Roman</vt:lpstr>
      <vt:lpstr>Verdana</vt:lpstr>
      <vt:lpstr>Wingdings</vt:lpstr>
      <vt:lpstr>Office Theme</vt:lpstr>
      <vt:lpstr>2_Default Design</vt:lpstr>
      <vt:lpstr>Bitmap Image</vt:lpstr>
      <vt:lpstr>ISIS/Draw 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 Jordaan</dc:creator>
  <cp:lastModifiedBy>Dr. JB Laurens</cp:lastModifiedBy>
  <cp:revision>121</cp:revision>
  <dcterms:created xsi:type="dcterms:W3CDTF">2021-02-15T07:48:06Z</dcterms:created>
  <dcterms:modified xsi:type="dcterms:W3CDTF">2021-02-16T10:56:26Z</dcterms:modified>
</cp:coreProperties>
</file>