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93" r:id="rId4"/>
    <p:sldId id="300" r:id="rId5"/>
    <p:sldId id="299" r:id="rId6"/>
    <p:sldId id="305" r:id="rId7"/>
    <p:sldId id="301" r:id="rId8"/>
    <p:sldId id="303" r:id="rId9"/>
    <p:sldId id="302" r:id="rId10"/>
    <p:sldId id="296" r:id="rId11"/>
    <p:sldId id="298" r:id="rId12"/>
    <p:sldId id="306" r:id="rId13"/>
    <p:sldId id="307" r:id="rId14"/>
    <p:sldId id="297" r:id="rId15"/>
    <p:sldId id="308" r:id="rId16"/>
    <p:sldId id="312" r:id="rId17"/>
    <p:sldId id="309" r:id="rId18"/>
    <p:sldId id="310" r:id="rId19"/>
    <p:sldId id="31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71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75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6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98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98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0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65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3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93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65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7FE37-2E69-479B-901C-3143AAB8A407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534B4-D950-4B08-81D3-51AB204C4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4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35013"/>
            <a:ext cx="12192000" cy="5355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6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Prevention de </a:t>
            </a:r>
            <a:r>
              <a:rPr lang="en-GB" sz="3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l’Usage</a:t>
            </a:r>
            <a:r>
              <a:rPr lang="en-GB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Drogues/Substances </a:t>
            </a:r>
            <a:r>
              <a:rPr lang="en-GB" sz="3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Psychoactives</a:t>
            </a:r>
            <a:endParaRPr lang="en-GB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 organise par ISSUP/TOGO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Webinar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Anime par le</a:t>
            </a: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Dr. Reychad Abdool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Consultant après de </a:t>
            </a:r>
            <a:r>
              <a:rPr lang="en-GB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l’Union</a:t>
            </a: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Africaine</a:t>
            </a:r>
            <a:endParaRPr lang="en-GB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GB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decembre</a:t>
            </a: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737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Mobilisation de Resources 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3200" dirty="0" smtClean="0">
                <a:solidFill>
                  <a:srgbClr val="FF0000"/>
                </a:solidFill>
              </a:rPr>
              <a:t>Internationale (ONG et </a:t>
            </a:r>
            <a:r>
              <a:rPr lang="en-GB" sz="3200" dirty="0" err="1" smtClean="0">
                <a:solidFill>
                  <a:srgbClr val="FF0000"/>
                </a:solidFill>
              </a:rPr>
              <a:t>Fondations</a:t>
            </a:r>
            <a:r>
              <a:rPr lang="en-GB" sz="3200" dirty="0" smtClean="0">
                <a:solidFill>
                  <a:srgbClr val="FF0000"/>
                </a:solidFill>
              </a:rPr>
              <a:t>)</a:t>
            </a:r>
          </a:p>
          <a:p>
            <a:pPr marL="514350" indent="-514350">
              <a:buAutoNum type="arabicPeriod"/>
            </a:pPr>
            <a:r>
              <a:rPr lang="en-GB" sz="3200" dirty="0" smtClean="0">
                <a:solidFill>
                  <a:srgbClr val="FF0000"/>
                </a:solidFill>
              </a:rPr>
              <a:t>Locale</a:t>
            </a:r>
            <a:r>
              <a:rPr lang="en-GB" sz="3200" dirty="0" smtClean="0"/>
              <a:t>: </a:t>
            </a:r>
          </a:p>
          <a:p>
            <a:pPr marL="457200" indent="-457200">
              <a:buFontTx/>
              <a:buChar char="-"/>
            </a:pPr>
            <a:r>
              <a:rPr lang="en-GB" sz="3200" dirty="0" smtClean="0"/>
              <a:t>Le </a:t>
            </a:r>
            <a:r>
              <a:rPr lang="en-GB" sz="3200" dirty="0" err="1" smtClean="0"/>
              <a:t>Gouvernement</a:t>
            </a:r>
            <a:r>
              <a:rPr lang="en-GB" sz="3200" dirty="0" smtClean="0"/>
              <a:t> et les </a:t>
            </a:r>
            <a:r>
              <a:rPr lang="en-GB" sz="3200" dirty="0" err="1" smtClean="0"/>
              <a:t>Autorites</a:t>
            </a:r>
            <a:r>
              <a:rPr lang="en-GB" sz="3200" dirty="0" smtClean="0"/>
              <a:t>/Administrations Locales</a:t>
            </a:r>
          </a:p>
          <a:p>
            <a:pPr marL="457200" indent="-457200">
              <a:buFontTx/>
              <a:buChar char="-"/>
            </a:pPr>
            <a:r>
              <a:rPr lang="en-GB" sz="3200" dirty="0" smtClean="0"/>
              <a:t>OMS, PNUD, ONUDC, UNICEF, FNAP, FOND MONDIAL</a:t>
            </a:r>
          </a:p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Le </a:t>
            </a:r>
            <a:r>
              <a:rPr lang="en-GB" sz="3200" dirty="0" err="1" smtClean="0">
                <a:solidFill>
                  <a:srgbClr val="FF0000"/>
                </a:solidFill>
              </a:rPr>
              <a:t>Secteur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Prive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en-GB" sz="3200" dirty="0" smtClean="0"/>
              <a:t>Les Clubs de Service (Rotary, Lions Club, </a:t>
            </a:r>
            <a:r>
              <a:rPr lang="en-GB" sz="3200" dirty="0" err="1" smtClean="0"/>
              <a:t>etc</a:t>
            </a:r>
            <a:r>
              <a:rPr lang="en-GB" sz="3200" dirty="0" smtClean="0"/>
              <a:t>)</a:t>
            </a:r>
          </a:p>
          <a:p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0703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UNPLUGGED 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370390" y="1440874"/>
            <a:ext cx="1151681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</a:rPr>
              <a:t>Le modèle de prévention </a:t>
            </a:r>
            <a:r>
              <a:rPr lang="fr-FR" sz="3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Unplugged</a:t>
            </a:r>
            <a:r>
              <a:rPr lang="fr-FR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de l’Union </a:t>
            </a:r>
            <a:r>
              <a:rPr lang="fr-FR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Européenne</a:t>
            </a:r>
          </a:p>
          <a:p>
            <a:endParaRPr lang="fr-FR" sz="3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 </a:t>
            </a:r>
            <a:r>
              <a:rPr lang="fr-FR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outil de choix </a:t>
            </a: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</a:rPr>
              <a:t>pour la </a:t>
            </a:r>
            <a:r>
              <a:rPr lang="fr-FR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prévention</a:t>
            </a: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parmi </a:t>
            </a: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</a:rPr>
              <a:t>les </a:t>
            </a:r>
            <a:r>
              <a:rPr lang="fr-FR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jeunes </a:t>
            </a:r>
            <a:endParaRPr lang="fr-FR" sz="3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Surtout </a:t>
            </a: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</a:rPr>
              <a:t>en </a:t>
            </a:r>
            <a:r>
              <a:rPr lang="fr-FR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milieu </a:t>
            </a:r>
            <a:r>
              <a:rPr lang="fr-FR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scolaire</a:t>
            </a:r>
            <a:r>
              <a:rPr lang="fr-FR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, mais peut </a:t>
            </a:r>
            <a:r>
              <a:rPr lang="fr-FR" sz="32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etre</a:t>
            </a:r>
            <a:r>
              <a:rPr lang="fr-FR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 utilise efficacement  en </a:t>
            </a:r>
            <a:r>
              <a:rPr lang="fr-FR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milieu communautaire</a:t>
            </a:r>
          </a:p>
          <a:p>
            <a:endParaRPr lang="fr-FR" sz="3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12 leçons d’une heure</a:t>
            </a:r>
            <a:r>
              <a:rPr lang="fr-FR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fr-FR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es intervenants/animateurs formes</a:t>
            </a:r>
          </a:p>
          <a:p>
            <a:r>
              <a:rPr lang="fr-FR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Chaque leçon avec </a:t>
            </a:r>
            <a:r>
              <a:rPr lang="fr-FR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 jeux et des </a:t>
            </a:r>
            <a:r>
              <a:rPr lang="fr-FR" sz="3200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exercises</a:t>
            </a:r>
            <a:endParaRPr lang="fr-FR" sz="3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 package est GRATUIT</a:t>
            </a:r>
          </a:p>
          <a:p>
            <a:r>
              <a:rPr lang="fr-FR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Formation de 3 jours </a:t>
            </a:r>
            <a:endParaRPr lang="fr-FR" sz="28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59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UNPLUGGED (1) 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370390" y="1440874"/>
            <a:ext cx="1151681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70389" y="1443841"/>
            <a:ext cx="1123971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Les 12 </a:t>
            </a: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leçons:</a:t>
            </a:r>
          </a:p>
          <a:p>
            <a:pPr algn="just">
              <a:spcAft>
                <a:spcPts val="0"/>
              </a:spcAft>
            </a:pP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Ouverture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Unplugged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2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2 Pour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être ou ne pas être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dans un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groupe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2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3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Faire un choix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alcool, risque et protection </a:t>
            </a:r>
            <a:endParaRPr lang="fr-FR" sz="2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4 Ce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que vous croyez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est-ce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basé sur des faits réels</a:t>
            </a: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</a:p>
          <a:p>
            <a:pPr algn="just">
              <a:spcAft>
                <a:spcPts val="0"/>
              </a:spcAft>
            </a:pP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5 Fumer la drogue de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la cigarette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– 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Informez-vous </a:t>
            </a:r>
            <a:endParaRPr lang="fr-FR" sz="28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6 </a:t>
            </a: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Exprimez-vous</a:t>
            </a:r>
            <a:endParaRPr lang="en-GB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77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UNPLUGGED (2)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370390" y="1440874"/>
            <a:ext cx="1151681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70389" y="1443841"/>
            <a:ext cx="1123971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7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Levez-vous/Tenez bon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pour (défendez) vos idées (</a:t>
            </a:r>
            <a:r>
              <a:rPr lang="fr-FR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Get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up/Stand Up</a:t>
            </a: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algn="just">
              <a:spcAft>
                <a:spcPts val="0"/>
              </a:spcAft>
            </a:pP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8 Party Tiger /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La socialité </a:t>
            </a:r>
            <a:endParaRPr lang="fr-FR" sz="28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9 Drogues –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Informez-vous </a:t>
            </a:r>
            <a:endParaRPr lang="fr-FR" sz="28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10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Compétences </a:t>
            </a: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d’adaptation</a:t>
            </a:r>
          </a:p>
          <a:p>
            <a:pPr algn="just">
              <a:spcAft>
                <a:spcPts val="0"/>
              </a:spcAft>
            </a:pP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11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Résolution de problèmes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prise de décision </a:t>
            </a:r>
            <a:endParaRPr lang="fr-FR" sz="28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Leçon 12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Réglage d’objectif</a:t>
            </a:r>
            <a:endParaRPr lang="en-GB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9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Partage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Bonnes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Pratiques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Prevention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Interventions </a:t>
            </a:r>
            <a:r>
              <a:rPr lang="en-GB" sz="3200" dirty="0" err="1" smtClean="0"/>
              <a:t>basees</a:t>
            </a:r>
            <a:r>
              <a:rPr lang="en-GB" sz="3200" dirty="0" smtClean="0"/>
              <a:t> sur </a:t>
            </a:r>
            <a:r>
              <a:rPr lang="en-GB" sz="3200" dirty="0" err="1" smtClean="0">
                <a:solidFill>
                  <a:srgbClr val="FF0000"/>
                </a:solidFill>
              </a:rPr>
              <a:t>l’evidence</a:t>
            </a:r>
            <a:endParaRPr lang="en-GB" sz="3200" dirty="0" smtClean="0">
              <a:solidFill>
                <a:srgbClr val="FF0000"/>
              </a:solidFill>
            </a:endParaRPr>
          </a:p>
          <a:p>
            <a:endParaRPr lang="en-GB" sz="3200" dirty="0" smtClean="0"/>
          </a:p>
          <a:p>
            <a:r>
              <a:rPr lang="en-GB" sz="3200" dirty="0" smtClean="0"/>
              <a:t>Ce qui </a:t>
            </a:r>
            <a:r>
              <a:rPr lang="en-GB" sz="3200" dirty="0" err="1" smtClean="0"/>
              <a:t>marche</a:t>
            </a:r>
            <a:r>
              <a:rPr lang="en-GB" sz="3200" dirty="0" smtClean="0"/>
              <a:t>? Ce qui ne </a:t>
            </a:r>
            <a:r>
              <a:rPr lang="en-GB" sz="3200" dirty="0" err="1" smtClean="0"/>
              <a:t>marche</a:t>
            </a:r>
            <a:r>
              <a:rPr lang="en-GB" sz="3200" dirty="0" smtClean="0"/>
              <a:t> pas?</a:t>
            </a:r>
          </a:p>
          <a:p>
            <a:endParaRPr lang="en-GB" sz="3200" dirty="0" smtClean="0"/>
          </a:p>
          <a:p>
            <a:r>
              <a:rPr lang="en-GB" sz="3200" dirty="0" err="1" smtClean="0"/>
              <a:t>Referez</a:t>
            </a:r>
            <a:r>
              <a:rPr lang="en-GB" sz="3200" dirty="0" smtClean="0"/>
              <a:t> </a:t>
            </a:r>
            <a:r>
              <a:rPr lang="en-GB" sz="3200" dirty="0" err="1" smtClean="0"/>
              <a:t>vous</a:t>
            </a:r>
            <a:r>
              <a:rPr lang="en-GB" sz="3200" dirty="0" smtClean="0"/>
              <a:t> aux </a:t>
            </a:r>
            <a:r>
              <a:rPr lang="en-GB" sz="3200" dirty="0" err="1" smtClean="0">
                <a:solidFill>
                  <a:srgbClr val="FF0000"/>
                </a:solidFill>
              </a:rPr>
              <a:t>Normes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Internationales</a:t>
            </a:r>
            <a:r>
              <a:rPr lang="en-GB" sz="3200" dirty="0" smtClean="0">
                <a:solidFill>
                  <a:srgbClr val="FF0000"/>
                </a:solidFill>
              </a:rPr>
              <a:t> de </a:t>
            </a:r>
            <a:r>
              <a:rPr lang="en-GB" sz="3200" dirty="0" err="1" smtClean="0">
                <a:solidFill>
                  <a:srgbClr val="FF0000"/>
                </a:solidFill>
              </a:rPr>
              <a:t>l’ONUDC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qui </a:t>
            </a:r>
            <a:r>
              <a:rPr lang="en-GB" sz="3200" dirty="0" err="1" smtClean="0"/>
              <a:t>indiquent</a:t>
            </a:r>
            <a:r>
              <a:rPr lang="en-GB" sz="3200" dirty="0" smtClean="0"/>
              <a:t> </a:t>
            </a:r>
            <a:r>
              <a:rPr lang="en-GB" sz="3200" dirty="0" err="1" smtClean="0"/>
              <a:t>ce</a:t>
            </a:r>
            <a:r>
              <a:rPr lang="en-GB" sz="3200" dirty="0" smtClean="0"/>
              <a:t> qui </a:t>
            </a:r>
            <a:r>
              <a:rPr lang="en-GB" sz="3200" dirty="0" err="1" smtClean="0"/>
              <a:t>marche</a:t>
            </a:r>
            <a:r>
              <a:rPr lang="en-GB" sz="3200" dirty="0" smtClean="0"/>
              <a:t> et </a:t>
            </a:r>
            <a:r>
              <a:rPr lang="en-GB" sz="3200" dirty="0" err="1" smtClean="0"/>
              <a:t>ce</a:t>
            </a:r>
            <a:r>
              <a:rPr lang="en-GB" sz="3200" dirty="0" smtClean="0"/>
              <a:t> qui ne </a:t>
            </a:r>
            <a:r>
              <a:rPr lang="en-GB" sz="3200" dirty="0" err="1" smtClean="0"/>
              <a:t>marche</a:t>
            </a:r>
            <a:r>
              <a:rPr lang="en-GB" sz="3200" dirty="0" smtClean="0"/>
              <a:t> pas par tranches </a:t>
            </a:r>
            <a:r>
              <a:rPr lang="en-GB" sz="3200" dirty="0" err="1" smtClean="0"/>
              <a:t>d’age</a:t>
            </a:r>
            <a:r>
              <a:rPr lang="en-GB" sz="3200" dirty="0" smtClean="0"/>
              <a:t> </a:t>
            </a:r>
            <a:r>
              <a:rPr lang="en-GB" sz="3200" dirty="0" err="1" smtClean="0"/>
              <a:t>specifiques</a:t>
            </a:r>
            <a:r>
              <a:rPr lang="en-GB" sz="3200" dirty="0" smtClean="0"/>
              <a:t>.</a:t>
            </a:r>
          </a:p>
          <a:p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561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xemple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Bonne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Pratique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Prevention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1803" y="1344881"/>
            <a:ext cx="10162572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Le </a:t>
            </a:r>
            <a:r>
              <a:rPr lang="en-GB" sz="3200" dirty="0" err="1" smtClean="0"/>
              <a:t>modele</a:t>
            </a:r>
            <a:r>
              <a:rPr lang="en-GB" sz="3200" dirty="0" smtClean="0"/>
              <a:t> Unplugged </a:t>
            </a:r>
            <a:r>
              <a:rPr lang="en-GB" sz="3200" dirty="0" smtClean="0">
                <a:solidFill>
                  <a:srgbClr val="FF0000"/>
                </a:solidFill>
              </a:rPr>
              <a:t>(GET CONNECTED) </a:t>
            </a:r>
            <a:r>
              <a:rPr lang="en-GB" sz="3200" dirty="0" smtClean="0"/>
              <a:t>a </a:t>
            </a:r>
            <a:r>
              <a:rPr lang="en-GB" sz="3200" dirty="0" err="1" smtClean="0"/>
              <a:t>l’ile</a:t>
            </a:r>
            <a:r>
              <a:rPr lang="en-GB" sz="3200" dirty="0" smtClean="0"/>
              <a:t> Maurice</a:t>
            </a:r>
          </a:p>
          <a:p>
            <a:pPr marL="457200" indent="-457200">
              <a:buFontTx/>
              <a:buChar char="-"/>
            </a:pPr>
            <a:r>
              <a:rPr lang="en-GB" sz="3200" dirty="0" err="1" smtClean="0">
                <a:solidFill>
                  <a:srgbClr val="FF0000"/>
                </a:solidFill>
              </a:rPr>
              <a:t>Etapes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suivies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r>
              <a:rPr lang="en-GB" sz="3200" dirty="0" smtClean="0"/>
              <a:t>Reunion avec </a:t>
            </a:r>
            <a:r>
              <a:rPr lang="en-GB" sz="3200" dirty="0" smtClean="0">
                <a:solidFill>
                  <a:srgbClr val="FF0000"/>
                </a:solidFill>
              </a:rPr>
              <a:t>la </a:t>
            </a:r>
            <a:r>
              <a:rPr lang="en-GB" sz="3200" dirty="0" err="1" smtClean="0">
                <a:solidFill>
                  <a:srgbClr val="FF0000"/>
                </a:solidFill>
              </a:rPr>
              <a:t>ministre</a:t>
            </a:r>
            <a:r>
              <a:rPr lang="en-GB" sz="3200" dirty="0" smtClean="0">
                <a:solidFill>
                  <a:srgbClr val="FF0000"/>
                </a:solidFill>
              </a:rPr>
              <a:t> de </a:t>
            </a:r>
            <a:r>
              <a:rPr lang="en-GB" sz="3200" dirty="0" err="1" smtClean="0">
                <a:solidFill>
                  <a:srgbClr val="FF0000"/>
                </a:solidFill>
              </a:rPr>
              <a:t>l’education</a:t>
            </a:r>
            <a:r>
              <a:rPr lang="en-GB" sz="3200" dirty="0" smtClean="0">
                <a:solidFill>
                  <a:srgbClr val="FF0000"/>
                </a:solidFill>
              </a:rPr>
              <a:t> et de son </a:t>
            </a:r>
            <a:r>
              <a:rPr lang="en-GB" sz="3200" dirty="0" err="1" smtClean="0">
                <a:solidFill>
                  <a:srgbClr val="FF0000"/>
                </a:solidFill>
              </a:rPr>
              <a:t>etat</a:t>
            </a:r>
            <a:r>
              <a:rPr lang="en-GB" sz="3200" dirty="0" smtClean="0">
                <a:solidFill>
                  <a:srgbClr val="FF0000"/>
                </a:solidFill>
              </a:rPr>
              <a:t>- major </a:t>
            </a:r>
            <a:r>
              <a:rPr lang="en-GB" sz="3200" dirty="0" smtClean="0"/>
              <a:t>pour </a:t>
            </a:r>
            <a:r>
              <a:rPr lang="en-GB" sz="3200" dirty="0" err="1" smtClean="0"/>
              <a:t>expliquer</a:t>
            </a:r>
            <a:r>
              <a:rPr lang="en-GB" sz="3200" dirty="0" smtClean="0"/>
              <a:t> le programme</a:t>
            </a:r>
          </a:p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Mobilisation de resources </a:t>
            </a:r>
            <a:r>
              <a:rPr lang="en-GB" sz="3200" dirty="0" smtClean="0"/>
              <a:t>après </a:t>
            </a:r>
            <a:r>
              <a:rPr lang="en-GB" sz="3200" dirty="0" smtClean="0">
                <a:solidFill>
                  <a:srgbClr val="FF0000"/>
                </a:solidFill>
              </a:rPr>
              <a:t>du </a:t>
            </a:r>
            <a:r>
              <a:rPr lang="en-GB" sz="3200" dirty="0" err="1" smtClean="0">
                <a:solidFill>
                  <a:srgbClr val="FF0000"/>
                </a:solidFill>
              </a:rPr>
              <a:t>secteur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prive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pour la </a:t>
            </a:r>
            <a:r>
              <a:rPr lang="en-GB" sz="3200" dirty="0" smtClean="0">
                <a:solidFill>
                  <a:srgbClr val="FF0000"/>
                </a:solidFill>
              </a:rPr>
              <a:t>phase 1</a:t>
            </a:r>
            <a:r>
              <a:rPr lang="en-GB" sz="3200" dirty="0" smtClean="0"/>
              <a:t> avec  (</a:t>
            </a:r>
            <a:r>
              <a:rPr lang="en-GB" sz="3200" dirty="0" smtClean="0">
                <a:solidFill>
                  <a:srgbClr val="FF0000"/>
                </a:solidFill>
              </a:rPr>
              <a:t>24 + 8 =32 </a:t>
            </a:r>
            <a:r>
              <a:rPr lang="en-GB" sz="3200" dirty="0" err="1" smtClean="0">
                <a:solidFill>
                  <a:srgbClr val="FF0000"/>
                </a:solidFill>
              </a:rPr>
              <a:t>ecoles</a:t>
            </a:r>
            <a:r>
              <a:rPr lang="en-GB" sz="3200" dirty="0" smtClean="0">
                <a:solidFill>
                  <a:srgbClr val="FF0000"/>
                </a:solidFill>
              </a:rPr>
              <a:t>) </a:t>
            </a:r>
            <a:r>
              <a:rPr lang="en-GB" sz="3200" dirty="0" smtClean="0"/>
              <a:t>(</a:t>
            </a:r>
            <a:r>
              <a:rPr lang="en-GB" sz="3200" dirty="0" err="1" smtClean="0">
                <a:solidFill>
                  <a:srgbClr val="FF0000"/>
                </a:solidFill>
              </a:rPr>
              <a:t>Groupe</a:t>
            </a:r>
            <a:r>
              <a:rPr lang="en-GB" sz="3200" dirty="0" smtClean="0">
                <a:solidFill>
                  <a:srgbClr val="FF0000"/>
                </a:solidFill>
              </a:rPr>
              <a:t> implementation GI)</a:t>
            </a:r>
            <a:r>
              <a:rPr lang="en-GB" sz="3200" dirty="0" smtClean="0"/>
              <a:t>) et </a:t>
            </a:r>
            <a:r>
              <a:rPr lang="en-GB" sz="3200" dirty="0" smtClean="0">
                <a:solidFill>
                  <a:srgbClr val="FF0000"/>
                </a:solidFill>
              </a:rPr>
              <a:t>24 </a:t>
            </a:r>
            <a:r>
              <a:rPr lang="en-GB" sz="3200" dirty="0" err="1" smtClean="0">
                <a:solidFill>
                  <a:srgbClr val="FF0000"/>
                </a:solidFill>
              </a:rPr>
              <a:t>ecoles</a:t>
            </a:r>
            <a:r>
              <a:rPr lang="en-GB" sz="3200" dirty="0" smtClean="0"/>
              <a:t> (</a:t>
            </a:r>
            <a:r>
              <a:rPr lang="en-GB" sz="3200" dirty="0" err="1" smtClean="0">
                <a:solidFill>
                  <a:srgbClr val="FF0000"/>
                </a:solidFill>
              </a:rPr>
              <a:t>Groupe</a:t>
            </a:r>
            <a:r>
              <a:rPr lang="en-GB" sz="3200" dirty="0" smtClean="0">
                <a:solidFill>
                  <a:srgbClr val="FF0000"/>
                </a:solidFill>
              </a:rPr>
              <a:t> de </a:t>
            </a:r>
            <a:r>
              <a:rPr lang="en-GB" sz="3200" dirty="0" err="1" smtClean="0">
                <a:solidFill>
                  <a:srgbClr val="FF0000"/>
                </a:solidFill>
              </a:rPr>
              <a:t>controle</a:t>
            </a:r>
            <a:r>
              <a:rPr lang="en-GB" sz="3200" dirty="0" smtClean="0">
                <a:solidFill>
                  <a:srgbClr val="FF0000"/>
                </a:solidFill>
              </a:rPr>
              <a:t> (GC)</a:t>
            </a:r>
            <a:r>
              <a:rPr lang="en-GB" sz="3200" dirty="0" smtClean="0"/>
              <a:t>) </a:t>
            </a:r>
            <a:r>
              <a:rPr lang="en-GB" sz="3200" dirty="0" err="1" smtClean="0"/>
              <a:t>choisies</a:t>
            </a:r>
            <a:r>
              <a:rPr lang="en-GB" sz="3200" dirty="0" smtClean="0"/>
              <a:t> avec des </a:t>
            </a:r>
            <a:r>
              <a:rPr lang="en-GB" sz="3200" dirty="0" err="1" smtClean="0"/>
              <a:t>criteres</a:t>
            </a:r>
            <a:r>
              <a:rPr lang="en-GB" sz="3200" dirty="0" smtClean="0"/>
              <a:t>/</a:t>
            </a:r>
            <a:r>
              <a:rPr lang="en-GB" sz="3200" dirty="0" err="1" smtClean="0"/>
              <a:t>profil</a:t>
            </a:r>
            <a:r>
              <a:rPr lang="en-GB" sz="3200" dirty="0" smtClean="0"/>
              <a:t> </a:t>
            </a:r>
            <a:r>
              <a:rPr lang="en-GB" sz="3200" dirty="0" err="1" smtClean="0"/>
              <a:t>similaire</a:t>
            </a:r>
            <a:endParaRPr lang="en-GB" sz="3200" dirty="0" smtClean="0"/>
          </a:p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Formation de 32 Master Trainers </a:t>
            </a:r>
            <a:r>
              <a:rPr lang="en-GB" sz="3200" dirty="0" smtClean="0"/>
              <a:t>(</a:t>
            </a:r>
            <a:r>
              <a:rPr lang="en-GB" sz="3200" dirty="0" err="1" smtClean="0"/>
              <a:t>psycholoques</a:t>
            </a:r>
            <a:r>
              <a:rPr lang="en-GB" sz="3200" dirty="0" smtClean="0"/>
              <a:t>,  </a:t>
            </a:r>
            <a:r>
              <a:rPr lang="en-GB" sz="3200" dirty="0" err="1" smtClean="0"/>
              <a:t>educateurs</a:t>
            </a:r>
            <a:r>
              <a:rPr lang="en-GB" sz="3200" dirty="0" smtClean="0"/>
              <a:t>, </a:t>
            </a:r>
            <a:r>
              <a:rPr lang="en-GB" sz="3200" dirty="0" err="1"/>
              <a:t>m</a:t>
            </a:r>
            <a:r>
              <a:rPr lang="en-GB" sz="3200" dirty="0" err="1" smtClean="0"/>
              <a:t>inistere</a:t>
            </a:r>
            <a:r>
              <a:rPr lang="en-GB" sz="3200" dirty="0" smtClean="0"/>
              <a:t> de la </a:t>
            </a:r>
            <a:r>
              <a:rPr lang="en-GB" sz="3200" dirty="0" err="1" smtClean="0"/>
              <a:t>sante</a:t>
            </a:r>
            <a:r>
              <a:rPr lang="en-GB" sz="3200" dirty="0" smtClean="0"/>
              <a:t> et 3 ONGs avec experience de prevention avec des </a:t>
            </a:r>
            <a:r>
              <a:rPr lang="en-GB" sz="3200" dirty="0" err="1" smtClean="0"/>
              <a:t>jeunes</a:t>
            </a:r>
            <a:endParaRPr lang="en-GB" sz="3200" dirty="0" smtClean="0"/>
          </a:p>
          <a:p>
            <a:endParaRPr lang="en-GB" sz="3200" dirty="0" smtClean="0"/>
          </a:p>
          <a:p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7616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Bonne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Pratique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Prevention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GB" sz="3200" dirty="0" err="1" smtClean="0">
                <a:solidFill>
                  <a:srgbClr val="FF0000"/>
                </a:solidFill>
              </a:rPr>
              <a:t>Sensibilization</a:t>
            </a:r>
            <a:r>
              <a:rPr lang="en-GB" sz="3200" dirty="0" smtClean="0">
                <a:solidFill>
                  <a:srgbClr val="FF0000"/>
                </a:solidFill>
              </a:rPr>
              <a:t> des </a:t>
            </a:r>
            <a:r>
              <a:rPr lang="en-GB" sz="3200" dirty="0" err="1" smtClean="0">
                <a:solidFill>
                  <a:srgbClr val="FF0000"/>
                </a:solidFill>
              </a:rPr>
              <a:t>maitres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d’ecoles</a:t>
            </a:r>
            <a:r>
              <a:rPr lang="en-GB" sz="3200" dirty="0" smtClean="0">
                <a:solidFill>
                  <a:srgbClr val="FF0000"/>
                </a:solidFill>
              </a:rPr>
              <a:t> et </a:t>
            </a:r>
            <a:r>
              <a:rPr lang="en-GB" sz="3200" dirty="0" err="1" smtClean="0">
                <a:solidFill>
                  <a:srgbClr val="FF0000"/>
                </a:solidFill>
              </a:rPr>
              <a:t>leurs</a:t>
            </a:r>
            <a:r>
              <a:rPr lang="en-GB" sz="3200" dirty="0" smtClean="0">
                <a:solidFill>
                  <a:srgbClr val="FF0000"/>
                </a:solidFill>
              </a:rPr>
              <a:t> deputes des 24 </a:t>
            </a:r>
            <a:r>
              <a:rPr lang="en-GB" sz="3200" dirty="0" err="1" smtClean="0"/>
              <a:t>ecoles</a:t>
            </a:r>
            <a:r>
              <a:rPr lang="en-GB" sz="3200" dirty="0" smtClean="0"/>
              <a:t> </a:t>
            </a:r>
            <a:r>
              <a:rPr lang="en-GB" sz="3200" dirty="0" err="1" smtClean="0"/>
              <a:t>choisies</a:t>
            </a:r>
            <a:r>
              <a:rPr lang="en-GB" sz="3200" dirty="0" smtClean="0"/>
              <a:t>;</a:t>
            </a:r>
          </a:p>
          <a:p>
            <a:pPr marL="457200" indent="-457200">
              <a:buFontTx/>
              <a:buChar char="-"/>
            </a:pPr>
            <a:endParaRPr lang="en-GB" sz="3200" dirty="0" smtClean="0"/>
          </a:p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Pre-test</a:t>
            </a:r>
            <a:r>
              <a:rPr lang="en-GB" sz="3200" dirty="0" smtClean="0"/>
              <a:t> (Questionnaire) des </a:t>
            </a:r>
            <a:r>
              <a:rPr lang="en-GB" sz="3200" dirty="0" err="1" smtClean="0"/>
              <a:t>etudiant</a:t>
            </a:r>
            <a:r>
              <a:rPr lang="en-GB" sz="3200" dirty="0" smtClean="0"/>
              <a:t>/</a:t>
            </a:r>
            <a:r>
              <a:rPr lang="en-GB" sz="3200" dirty="0" err="1" smtClean="0"/>
              <a:t>es</a:t>
            </a:r>
            <a:r>
              <a:rPr lang="en-GB" sz="3200" dirty="0" smtClean="0"/>
              <a:t> (12-14 </a:t>
            </a:r>
            <a:r>
              <a:rPr lang="en-GB" sz="3200" dirty="0" err="1" smtClean="0"/>
              <a:t>ans</a:t>
            </a:r>
            <a:r>
              <a:rPr lang="en-GB" sz="3200" dirty="0" smtClean="0"/>
              <a:t>) des </a:t>
            </a:r>
            <a:r>
              <a:rPr lang="en-GB" sz="3200" dirty="0" err="1" smtClean="0"/>
              <a:t>ecoles</a:t>
            </a:r>
            <a:r>
              <a:rPr lang="en-GB" sz="3200" dirty="0" smtClean="0"/>
              <a:t> GI &amp; GC</a:t>
            </a:r>
          </a:p>
          <a:p>
            <a:endParaRPr lang="en-GB" sz="3200" dirty="0" smtClean="0"/>
          </a:p>
          <a:p>
            <a:pPr marL="457200" indent="-457200">
              <a:buFontTx/>
              <a:buChar char="-"/>
            </a:pPr>
            <a:r>
              <a:rPr lang="en-GB" sz="3200" dirty="0">
                <a:solidFill>
                  <a:srgbClr val="FF0000"/>
                </a:solidFill>
              </a:rPr>
              <a:t>Implementation </a:t>
            </a:r>
            <a:r>
              <a:rPr lang="en-GB" sz="3200" dirty="0" smtClean="0">
                <a:solidFill>
                  <a:srgbClr val="FF0000"/>
                </a:solidFill>
              </a:rPr>
              <a:t>des 12 </a:t>
            </a:r>
            <a:r>
              <a:rPr lang="en-GB" sz="3200" dirty="0" err="1" smtClean="0">
                <a:solidFill>
                  <a:srgbClr val="FF0000"/>
                </a:solidFill>
              </a:rPr>
              <a:t>lecons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avec </a:t>
            </a:r>
            <a:r>
              <a:rPr lang="en-GB" sz="3200" dirty="0" smtClean="0">
                <a:solidFill>
                  <a:srgbClr val="FF0000"/>
                </a:solidFill>
              </a:rPr>
              <a:t>mentoring</a:t>
            </a:r>
            <a:r>
              <a:rPr lang="en-GB" sz="3200" dirty="0" smtClean="0"/>
              <a:t> (</a:t>
            </a:r>
            <a:r>
              <a:rPr lang="en-GB" sz="3200" dirty="0" err="1" smtClean="0"/>
              <a:t>une</a:t>
            </a:r>
            <a:r>
              <a:rPr lang="en-GB" sz="3200" dirty="0" smtClean="0"/>
              <a:t> </a:t>
            </a:r>
            <a:r>
              <a:rPr lang="en-GB" sz="3200" dirty="0" err="1" smtClean="0"/>
              <a:t>lecon</a:t>
            </a:r>
            <a:r>
              <a:rPr lang="en-GB" sz="3200" dirty="0" smtClean="0"/>
              <a:t> par </a:t>
            </a:r>
            <a:r>
              <a:rPr lang="en-GB" sz="3200" dirty="0" err="1" smtClean="0"/>
              <a:t>semaine</a:t>
            </a:r>
            <a:r>
              <a:rPr lang="en-GB" sz="3200" dirty="0" smtClean="0"/>
              <a:t>)</a:t>
            </a:r>
          </a:p>
          <a:p>
            <a:pPr marL="457200" indent="-457200">
              <a:buFontTx/>
              <a:buChar char="-"/>
            </a:pPr>
            <a:endParaRPr lang="en-GB" sz="3200" dirty="0" smtClean="0"/>
          </a:p>
          <a:p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141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Bonne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Pratique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Prevention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Post-test</a:t>
            </a:r>
            <a:r>
              <a:rPr lang="en-GB" sz="3200" dirty="0" smtClean="0"/>
              <a:t> des </a:t>
            </a:r>
            <a:r>
              <a:rPr lang="en-GB" sz="3200" dirty="0" err="1" smtClean="0"/>
              <a:t>etudiants</a:t>
            </a:r>
            <a:endParaRPr lang="en-GB" sz="3200" dirty="0" smtClean="0"/>
          </a:p>
          <a:p>
            <a:pPr marL="457200" indent="-457200">
              <a:buFontTx/>
              <a:buChar char="-"/>
            </a:pPr>
            <a:endParaRPr lang="en-GB" sz="3200" dirty="0" smtClean="0"/>
          </a:p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Formation de 280 </a:t>
            </a:r>
            <a:r>
              <a:rPr lang="en-GB" sz="3200" dirty="0" err="1" smtClean="0">
                <a:solidFill>
                  <a:srgbClr val="FF0000"/>
                </a:solidFill>
              </a:rPr>
              <a:t>enseignants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par les </a:t>
            </a:r>
            <a:r>
              <a:rPr lang="en-GB" sz="3200" dirty="0" smtClean="0">
                <a:solidFill>
                  <a:srgbClr val="FF0000"/>
                </a:solidFill>
              </a:rPr>
              <a:t>Master Trainers</a:t>
            </a:r>
          </a:p>
          <a:p>
            <a:pPr marL="457200" indent="-457200">
              <a:buFontTx/>
              <a:buChar char="-"/>
            </a:pPr>
            <a:endParaRPr lang="en-GB" sz="3200" dirty="0" smtClean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r>
              <a:rPr lang="en-GB" sz="3200" dirty="0" smtClean="0"/>
              <a:t>Implementation </a:t>
            </a:r>
            <a:r>
              <a:rPr lang="en-GB" sz="3200" dirty="0" err="1" smtClean="0">
                <a:solidFill>
                  <a:srgbClr val="FF0000"/>
                </a:solidFill>
              </a:rPr>
              <a:t>dans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b="1" dirty="0" err="1" smtClean="0">
                <a:solidFill>
                  <a:srgbClr val="FF0000"/>
                </a:solidFill>
              </a:rPr>
              <a:t>toutes</a:t>
            </a:r>
            <a:r>
              <a:rPr lang="en-GB" sz="3200" dirty="0" smtClean="0">
                <a:solidFill>
                  <a:srgbClr val="FF0000"/>
                </a:solidFill>
              </a:rPr>
              <a:t> les </a:t>
            </a:r>
            <a:r>
              <a:rPr lang="en-GB" sz="3200" dirty="0" err="1" smtClean="0">
                <a:solidFill>
                  <a:srgbClr val="FF0000"/>
                </a:solidFill>
              </a:rPr>
              <a:t>ecoles</a:t>
            </a:r>
            <a:r>
              <a:rPr lang="en-GB" sz="3200" dirty="0" smtClean="0">
                <a:solidFill>
                  <a:srgbClr val="FF0000"/>
                </a:solidFill>
              </a:rPr>
              <a:t> de </a:t>
            </a:r>
            <a:r>
              <a:rPr lang="en-GB" sz="3200" dirty="0" err="1" smtClean="0">
                <a:solidFill>
                  <a:srgbClr val="FF0000"/>
                </a:solidFill>
              </a:rPr>
              <a:t>l’ile</a:t>
            </a:r>
            <a:endParaRPr lang="en-GB" sz="3200" dirty="0" smtClean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(</a:t>
            </a:r>
            <a:r>
              <a:rPr lang="en-GB" sz="3200" dirty="0" err="1" smtClean="0"/>
              <a:t>interrompue</a:t>
            </a:r>
            <a:r>
              <a:rPr lang="en-GB" sz="3200" dirty="0" smtClean="0"/>
              <a:t> par </a:t>
            </a:r>
            <a:r>
              <a:rPr lang="en-GB" sz="3200" dirty="0" smtClean="0">
                <a:solidFill>
                  <a:prstClr val="black"/>
                </a:solidFill>
              </a:rPr>
              <a:t>la </a:t>
            </a:r>
            <a:r>
              <a:rPr lang="en-GB" sz="3200" dirty="0" err="1">
                <a:solidFill>
                  <a:srgbClr val="FF0000"/>
                </a:solidFill>
              </a:rPr>
              <a:t>pandemie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COVID-19</a:t>
            </a:r>
            <a:r>
              <a:rPr lang="en-GB" sz="3200" dirty="0" smtClean="0"/>
              <a:t>)</a:t>
            </a:r>
          </a:p>
          <a:p>
            <a:endParaRPr lang="en-GB" sz="3200" dirty="0" smtClean="0"/>
          </a:p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Evaluation</a:t>
            </a:r>
            <a:r>
              <a:rPr lang="en-GB" sz="3200" dirty="0" smtClean="0"/>
              <a:t> du programme (</a:t>
            </a:r>
            <a:r>
              <a:rPr lang="en-GB" sz="3200" dirty="0" smtClean="0">
                <a:solidFill>
                  <a:srgbClr val="FF0000"/>
                </a:solidFill>
              </a:rPr>
              <a:t>Analyse des </a:t>
            </a:r>
            <a:r>
              <a:rPr lang="en-GB" sz="3200" dirty="0" err="1" smtClean="0">
                <a:solidFill>
                  <a:srgbClr val="FF0000"/>
                </a:solidFill>
              </a:rPr>
              <a:t>donnees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en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cours</a:t>
            </a:r>
            <a:r>
              <a:rPr lang="en-GB" sz="3200" dirty="0" smtClean="0"/>
              <a:t>) </a:t>
            </a:r>
            <a:endParaRPr lang="en-GB" sz="3200" dirty="0"/>
          </a:p>
          <a:p>
            <a:pPr marL="457200" indent="-457200">
              <a:buFontTx/>
              <a:buChar char="-"/>
            </a:pPr>
            <a:endParaRPr lang="en-GB" sz="3200" dirty="0" smtClean="0"/>
          </a:p>
          <a:p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029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Bonne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Pratique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Prevention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GB" sz="3200" dirty="0" err="1" smtClean="0">
                <a:solidFill>
                  <a:srgbClr val="FF0000"/>
                </a:solidFill>
              </a:rPr>
              <a:t>Partenariat</a:t>
            </a:r>
            <a:r>
              <a:rPr lang="en-GB" sz="3200" dirty="0" smtClean="0"/>
              <a:t> </a:t>
            </a:r>
            <a:r>
              <a:rPr lang="en-GB" sz="3200" dirty="0" err="1" smtClean="0"/>
              <a:t>gouvernement</a:t>
            </a:r>
            <a:r>
              <a:rPr lang="en-GB" sz="3200" dirty="0" smtClean="0"/>
              <a:t>/</a:t>
            </a:r>
            <a:r>
              <a:rPr lang="en-GB" sz="3200" dirty="0" err="1" smtClean="0"/>
              <a:t>secteur</a:t>
            </a:r>
            <a:r>
              <a:rPr lang="en-GB" sz="3200" dirty="0" smtClean="0"/>
              <a:t> </a:t>
            </a:r>
            <a:r>
              <a:rPr lang="en-GB" sz="3200" dirty="0" err="1" smtClean="0"/>
              <a:t>prive</a:t>
            </a:r>
            <a:r>
              <a:rPr lang="en-GB" sz="3200" dirty="0" smtClean="0"/>
              <a:t>/OSC/ONUDC </a:t>
            </a:r>
            <a:r>
              <a:rPr lang="en-GB" sz="3200" dirty="0" err="1" smtClean="0"/>
              <a:t>Financement</a:t>
            </a:r>
            <a:r>
              <a:rPr lang="en-GB" sz="3200" dirty="0" smtClean="0"/>
              <a:t> (Local):</a:t>
            </a:r>
          </a:p>
          <a:p>
            <a:pPr marL="457200" indent="-457200">
              <a:buFontTx/>
              <a:buChar char="-"/>
            </a:pPr>
            <a:endParaRPr lang="en-GB" sz="3200" dirty="0" smtClean="0"/>
          </a:p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Phase 1</a:t>
            </a:r>
            <a:r>
              <a:rPr lang="en-GB" sz="3200" dirty="0" smtClean="0"/>
              <a:t>: </a:t>
            </a:r>
            <a:r>
              <a:rPr lang="en-GB" sz="3200" dirty="0" smtClean="0">
                <a:solidFill>
                  <a:srgbClr val="FF0000"/>
                </a:solidFill>
              </a:rPr>
              <a:t>32 </a:t>
            </a:r>
            <a:r>
              <a:rPr lang="en-GB" sz="3200" dirty="0" err="1" smtClean="0">
                <a:solidFill>
                  <a:srgbClr val="FF0000"/>
                </a:solidFill>
              </a:rPr>
              <a:t>ecoles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financee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par le </a:t>
            </a:r>
            <a:r>
              <a:rPr lang="en-GB" sz="3200" dirty="0" err="1" smtClean="0">
                <a:solidFill>
                  <a:srgbClr val="FF0000"/>
                </a:solidFill>
              </a:rPr>
              <a:t>secteur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prive</a:t>
            </a:r>
            <a:endParaRPr lang="en-GB" sz="3200" dirty="0" smtClean="0">
              <a:solidFill>
                <a:srgbClr val="FF0000"/>
              </a:solidFill>
            </a:endParaRPr>
          </a:p>
          <a:p>
            <a:endParaRPr lang="en-GB" sz="3200" dirty="0" smtClean="0"/>
          </a:p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Phase 2</a:t>
            </a:r>
            <a:r>
              <a:rPr lang="en-GB" sz="3200" dirty="0" smtClean="0"/>
              <a:t> (</a:t>
            </a:r>
            <a:r>
              <a:rPr lang="en-GB" sz="3200" dirty="0" smtClean="0">
                <a:solidFill>
                  <a:srgbClr val="FF0000"/>
                </a:solidFill>
              </a:rPr>
              <a:t>a </a:t>
            </a:r>
            <a:r>
              <a:rPr lang="en-GB" sz="3200" dirty="0" err="1" smtClean="0">
                <a:solidFill>
                  <a:srgbClr val="FF0000"/>
                </a:solidFill>
              </a:rPr>
              <a:t>l’echelle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nationale</a:t>
            </a:r>
            <a:r>
              <a:rPr lang="en-GB" sz="3200" dirty="0" smtClean="0">
                <a:solidFill>
                  <a:srgbClr val="FF0000"/>
                </a:solidFill>
              </a:rPr>
              <a:t>*</a:t>
            </a:r>
            <a:r>
              <a:rPr lang="en-GB" sz="3200" dirty="0" smtClean="0"/>
              <a:t>): </a:t>
            </a:r>
            <a:r>
              <a:rPr lang="en-GB" sz="3200" dirty="0" smtClean="0">
                <a:solidFill>
                  <a:srgbClr val="FF0000"/>
                </a:solidFill>
              </a:rPr>
              <a:t>finance par le </a:t>
            </a:r>
            <a:r>
              <a:rPr lang="en-GB" sz="3200" dirty="0" err="1" smtClean="0">
                <a:solidFill>
                  <a:srgbClr val="FF0000"/>
                </a:solidFill>
              </a:rPr>
              <a:t>ministere</a:t>
            </a:r>
            <a:r>
              <a:rPr lang="en-GB" sz="3200" dirty="0" smtClean="0">
                <a:solidFill>
                  <a:srgbClr val="FF0000"/>
                </a:solidFill>
              </a:rPr>
              <a:t> de </a:t>
            </a:r>
            <a:r>
              <a:rPr lang="en-GB" sz="3200" dirty="0" err="1" smtClean="0">
                <a:solidFill>
                  <a:srgbClr val="FF0000"/>
                </a:solidFill>
              </a:rPr>
              <a:t>l’education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suite a </a:t>
            </a:r>
            <a:r>
              <a:rPr lang="en-GB" sz="3200" dirty="0" err="1" smtClean="0"/>
              <a:t>une</a:t>
            </a:r>
            <a:r>
              <a:rPr lang="en-GB" sz="3200" dirty="0" smtClean="0"/>
              <a:t> decision du Premier </a:t>
            </a:r>
            <a:r>
              <a:rPr lang="en-GB" sz="3200" dirty="0" err="1" smtClean="0"/>
              <a:t>Ministre</a:t>
            </a:r>
            <a:r>
              <a:rPr lang="en-GB" sz="3200" dirty="0" smtClean="0"/>
              <a:t>.</a:t>
            </a:r>
          </a:p>
          <a:p>
            <a:pPr marL="457200" indent="-457200">
              <a:buFontTx/>
              <a:buChar char="-"/>
            </a:pPr>
            <a:endParaRPr lang="en-GB" sz="3200" dirty="0" smtClean="0"/>
          </a:p>
          <a:p>
            <a:r>
              <a:rPr lang="en-GB" sz="3200" dirty="0" smtClean="0">
                <a:solidFill>
                  <a:srgbClr val="FF0000"/>
                </a:solidFill>
              </a:rPr>
              <a:t>*UNE COUVERTURE NATIONALE: UNE PREMIERE MONDIALE</a:t>
            </a:r>
            <a:endParaRPr lang="en-GB" sz="3200" dirty="0">
              <a:solidFill>
                <a:srgbClr val="FF0000"/>
              </a:solidFill>
            </a:endParaRP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6494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GB" sz="3200" dirty="0" err="1" smtClean="0">
                <a:solidFill>
                  <a:srgbClr val="FF0000"/>
                </a:solidFill>
              </a:rPr>
              <a:t>Une</a:t>
            </a:r>
            <a:r>
              <a:rPr lang="en-GB" sz="3200" dirty="0" smtClean="0">
                <a:solidFill>
                  <a:srgbClr val="FF0000"/>
                </a:solidFill>
              </a:rPr>
              <a:t> video sur les </a:t>
            </a:r>
            <a:r>
              <a:rPr lang="en-GB" sz="3200" dirty="0" err="1" smtClean="0">
                <a:solidFill>
                  <a:srgbClr val="FF0000"/>
                </a:solidFill>
              </a:rPr>
              <a:t>etapes</a:t>
            </a:r>
            <a:r>
              <a:rPr lang="en-GB" sz="3200" dirty="0" smtClean="0">
                <a:solidFill>
                  <a:srgbClr val="FF0000"/>
                </a:solidFill>
              </a:rPr>
              <a:t> du Programme GET CONNECTED (UNPLUGGED) a </a:t>
            </a:r>
            <a:r>
              <a:rPr lang="en-GB" sz="3200" dirty="0" err="1" smtClean="0">
                <a:solidFill>
                  <a:srgbClr val="FF0000"/>
                </a:solidFill>
              </a:rPr>
              <a:t>l’ile</a:t>
            </a:r>
            <a:r>
              <a:rPr lang="en-GB" sz="3200" dirty="0" smtClean="0">
                <a:solidFill>
                  <a:srgbClr val="FF0000"/>
                </a:solidFill>
              </a:rPr>
              <a:t> Maurice</a:t>
            </a:r>
          </a:p>
          <a:p>
            <a:pPr marL="457200" indent="-457200">
              <a:buFontTx/>
              <a:buChar char="-"/>
            </a:pPr>
            <a:endParaRPr lang="en-GB" sz="3200" dirty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r>
              <a:rPr lang="en-GB" sz="3200" dirty="0" smtClean="0">
                <a:solidFill>
                  <a:srgbClr val="FF0000"/>
                </a:solidFill>
              </a:rPr>
              <a:t>Questions &amp; Reponses</a:t>
            </a:r>
            <a:endParaRPr lang="en-GB" sz="3200" dirty="0" smtClean="0"/>
          </a:p>
          <a:p>
            <a:pPr marL="457200" indent="-457200">
              <a:buFontTx/>
              <a:buChar char="-"/>
            </a:pPr>
            <a:endParaRPr lang="en-GB" sz="3200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2504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5666" y="694481"/>
            <a:ext cx="1079917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en-GB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36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  <a:r>
              <a:rPr lang="en-GB" sz="3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 Session de Formation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720840"/>
            <a:ext cx="1219199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 smtClean="0">
                <a:latin typeface="+mj-lt"/>
              </a:rPr>
              <a:t>Ameliorer</a:t>
            </a:r>
            <a:r>
              <a:rPr lang="en-GB" sz="3200" dirty="0" smtClean="0">
                <a:latin typeface="+mj-lt"/>
              </a:rPr>
              <a:t> </a:t>
            </a:r>
            <a:r>
              <a:rPr lang="en-GB" sz="3200" dirty="0" err="1" smtClean="0">
                <a:latin typeface="+mj-lt"/>
              </a:rPr>
              <a:t>votre</a:t>
            </a:r>
            <a:r>
              <a:rPr lang="en-GB" sz="3200" dirty="0" smtClean="0">
                <a:latin typeface="+mj-lt"/>
              </a:rPr>
              <a:t> </a:t>
            </a:r>
            <a:r>
              <a:rPr lang="en-GB" sz="3200" dirty="0" err="1" smtClean="0">
                <a:latin typeface="+mj-lt"/>
              </a:rPr>
              <a:t>connaissance</a:t>
            </a:r>
            <a:r>
              <a:rPr lang="en-GB" sz="3200" dirty="0" smtClean="0">
                <a:latin typeface="+mj-lt"/>
              </a:rPr>
              <a:t> sur:</a:t>
            </a:r>
          </a:p>
          <a:p>
            <a:pPr marL="514350" indent="-514350">
              <a:buAutoNum type="arabicPeriod"/>
            </a:pPr>
            <a:r>
              <a:rPr lang="en-GB" sz="3200" dirty="0" smtClean="0">
                <a:latin typeface="+mj-lt"/>
              </a:rPr>
              <a:t>La 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Science de la Prevention</a:t>
            </a:r>
          </a:p>
          <a:p>
            <a:r>
              <a:rPr lang="en-GB" sz="3200" dirty="0" smtClean="0">
                <a:latin typeface="+mj-lt"/>
              </a:rPr>
              <a:t>2. Les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Normes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Internationales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smtClean="0">
                <a:latin typeface="+mj-lt"/>
              </a:rPr>
              <a:t>sur la Prevention</a:t>
            </a:r>
          </a:p>
          <a:p>
            <a:r>
              <a:rPr lang="en-GB" sz="3200" dirty="0" smtClean="0">
                <a:latin typeface="+mj-lt"/>
              </a:rPr>
              <a:t>3. </a:t>
            </a:r>
            <a:r>
              <a:rPr lang="en-GB" sz="3200" dirty="0" err="1" smtClean="0">
                <a:latin typeface="+mj-lt"/>
              </a:rPr>
              <a:t>Une</a:t>
            </a:r>
            <a:r>
              <a:rPr lang="en-GB" sz="3200" dirty="0" smtClean="0">
                <a:latin typeface="+mj-lt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Approche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Systemique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smtClean="0">
                <a:latin typeface="+mj-lt"/>
              </a:rPr>
              <a:t>a la Prevention surtout après les </a:t>
            </a:r>
            <a:r>
              <a:rPr lang="en-GB" sz="3200" dirty="0" err="1" smtClean="0">
                <a:latin typeface="+mj-lt"/>
              </a:rPr>
              <a:t>Jeunes</a:t>
            </a:r>
            <a:r>
              <a:rPr lang="en-GB" sz="3200" dirty="0" smtClean="0">
                <a:latin typeface="+mj-lt"/>
              </a:rPr>
              <a:t> et la Mobilisation de Resources</a:t>
            </a:r>
          </a:p>
          <a:p>
            <a:r>
              <a:rPr lang="en-GB" sz="3200" dirty="0" smtClean="0">
                <a:latin typeface="+mj-lt"/>
              </a:rPr>
              <a:t>4. Et Un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Partage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de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Bonnes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Pratiques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 smtClean="0">
                <a:latin typeface="+mj-lt"/>
              </a:rPr>
              <a:t>en</a:t>
            </a:r>
            <a:r>
              <a:rPr lang="en-GB" sz="3200" dirty="0" smtClean="0">
                <a:latin typeface="+mj-lt"/>
              </a:rPr>
              <a:t> Prevention? Ce qui </a:t>
            </a:r>
            <a:r>
              <a:rPr lang="en-GB" sz="3200" dirty="0" err="1" smtClean="0">
                <a:latin typeface="+mj-lt"/>
              </a:rPr>
              <a:t>marche</a:t>
            </a:r>
            <a:r>
              <a:rPr lang="en-GB" sz="3200" dirty="0" smtClean="0">
                <a:latin typeface="+mj-lt"/>
              </a:rPr>
              <a:t>? Ce qui ne </a:t>
            </a:r>
            <a:r>
              <a:rPr lang="en-GB" sz="3200" dirty="0" err="1" smtClean="0">
                <a:latin typeface="+mj-lt"/>
              </a:rPr>
              <a:t>marche</a:t>
            </a:r>
            <a:r>
              <a:rPr lang="en-GB" sz="3200" dirty="0" smtClean="0">
                <a:latin typeface="+mj-lt"/>
              </a:rPr>
              <a:t> pas?</a:t>
            </a:r>
          </a:p>
          <a:p>
            <a:r>
              <a:rPr lang="en-GB" sz="3200" dirty="0" smtClean="0">
                <a:latin typeface="+mj-lt"/>
              </a:rPr>
              <a:t>5. Court video</a:t>
            </a:r>
          </a:p>
          <a:p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5187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5666" y="694481"/>
            <a:ext cx="1079917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Science de la Prevention 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+mj-lt"/>
              </a:rPr>
              <a:t>La </a:t>
            </a:r>
            <a:r>
              <a:rPr lang="fr-FR" sz="3200" dirty="0">
                <a:solidFill>
                  <a:srgbClr val="FF0000"/>
                </a:solidFill>
                <a:latin typeface="+mj-lt"/>
              </a:rPr>
              <a:t>science de la prévention </a:t>
            </a:r>
            <a:r>
              <a:rPr lang="fr-FR" sz="3200" dirty="0">
                <a:latin typeface="+mj-lt"/>
              </a:rPr>
              <a:t>est </a:t>
            </a:r>
            <a:r>
              <a:rPr lang="fr-FR" sz="3200" dirty="0" smtClean="0">
                <a:latin typeface="+mj-lt"/>
              </a:rPr>
              <a:t>l’étude:</a:t>
            </a:r>
          </a:p>
          <a:p>
            <a:pPr marL="457200" indent="-457200">
              <a:buFontTx/>
              <a:buChar char="-"/>
            </a:pPr>
            <a:r>
              <a:rPr lang="fr-FR" sz="3200" dirty="0" smtClean="0">
                <a:latin typeface="+mj-lt"/>
              </a:rPr>
              <a:t>du </a:t>
            </a:r>
            <a:r>
              <a:rPr lang="fr-FR" sz="3200" dirty="0">
                <a:solidFill>
                  <a:srgbClr val="FF0000"/>
                </a:solidFill>
                <a:latin typeface="+mj-lt"/>
              </a:rPr>
              <a:t>développement </a:t>
            </a:r>
            <a:r>
              <a:rPr lang="fr-FR" sz="3200" dirty="0" smtClean="0">
                <a:solidFill>
                  <a:srgbClr val="FF0000"/>
                </a:solidFill>
                <a:latin typeface="+mj-lt"/>
              </a:rPr>
              <a:t>humain (DH) </a:t>
            </a:r>
            <a:r>
              <a:rPr lang="fr-FR" sz="3200" dirty="0" smtClean="0">
                <a:latin typeface="+mj-lt"/>
              </a:rPr>
              <a:t>et</a:t>
            </a:r>
            <a:r>
              <a:rPr lang="fr-FR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fr-FR" sz="3200" dirty="0" smtClean="0">
                <a:latin typeface="+mj-lt"/>
              </a:rPr>
              <a:t>de </a:t>
            </a:r>
            <a:r>
              <a:rPr lang="fr-FR" sz="3200" dirty="0">
                <a:solidFill>
                  <a:srgbClr val="FF0000"/>
                </a:solidFill>
                <a:latin typeface="+mj-lt"/>
              </a:rPr>
              <a:t>l’écologie </a:t>
            </a:r>
            <a:r>
              <a:rPr lang="fr-FR" sz="3200" dirty="0" smtClean="0">
                <a:solidFill>
                  <a:srgbClr val="FF0000"/>
                </a:solidFill>
                <a:latin typeface="+mj-lt"/>
              </a:rPr>
              <a:t>sociale (ES) </a:t>
            </a:r>
            <a:r>
              <a:rPr lang="fr-FR" sz="3200" dirty="0">
                <a:latin typeface="+mj-lt"/>
              </a:rPr>
              <a:t>ensemble </a:t>
            </a:r>
            <a:endParaRPr lang="fr-FR" sz="3200" dirty="0" smtClean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fr-FR" sz="3200" dirty="0" smtClean="0">
                <a:latin typeface="+mj-lt"/>
              </a:rPr>
              <a:t>Et l’identification </a:t>
            </a:r>
            <a:r>
              <a:rPr lang="fr-FR" sz="3200" dirty="0">
                <a:solidFill>
                  <a:srgbClr val="FF0000"/>
                </a:solidFill>
                <a:latin typeface="+mj-lt"/>
              </a:rPr>
              <a:t>des facteurs et des processus </a:t>
            </a:r>
            <a:r>
              <a:rPr lang="fr-FR" sz="3200" dirty="0">
                <a:latin typeface="+mj-lt"/>
              </a:rPr>
              <a:t>qui mènent à des comportements positifs ou négatifs </a:t>
            </a:r>
            <a:endParaRPr lang="fr-FR" sz="3200" dirty="0" smtClean="0">
              <a:latin typeface="+mj-lt"/>
            </a:endParaRPr>
          </a:p>
          <a:p>
            <a:r>
              <a:rPr lang="fr-FR" sz="3200" dirty="0">
                <a:latin typeface="+mj-lt"/>
              </a:rPr>
              <a:t> </a:t>
            </a:r>
            <a:r>
              <a:rPr lang="fr-FR" sz="3200" dirty="0" smtClean="0">
                <a:latin typeface="+mj-lt"/>
              </a:rPr>
              <a:t>     sur </a:t>
            </a:r>
            <a:r>
              <a:rPr lang="fr-FR" sz="3200" dirty="0">
                <a:latin typeface="+mj-lt"/>
              </a:rPr>
              <a:t>la santé et à leurs résultats.</a:t>
            </a:r>
            <a:endParaRPr lang="en-GB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2435" y="1353316"/>
            <a:ext cx="11100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2435" y="1798426"/>
            <a:ext cx="10926502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167869" y="5353653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DH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7003166" y="4464016"/>
            <a:ext cx="1451659" cy="15548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ECOLOGIE SOCIALE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2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5666" y="694481"/>
            <a:ext cx="1079917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Science de la Prevention 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 smtClean="0">
              <a:latin typeface="+mj-lt"/>
            </a:endParaRPr>
          </a:p>
          <a:p>
            <a:endParaRPr lang="en-GB" sz="3200" dirty="0" smtClean="0">
              <a:latin typeface="+mj-lt"/>
            </a:endParaRPr>
          </a:p>
          <a:p>
            <a:endParaRPr lang="en-GB" sz="3200" dirty="0"/>
          </a:p>
          <a:p>
            <a:endParaRPr lang="en-GB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2435" y="1353316"/>
            <a:ext cx="11100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2435" y="1798426"/>
            <a:ext cx="10926502" cy="518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troubles liés à la consommation de drogues sont en grande partie </a:t>
            </a:r>
            <a:r>
              <a:rPr lang="fr-FR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préventables</a:t>
            </a: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/évitables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La prévention comprend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toute activité visant à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prévenir,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retarder l’initiation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consommation, </a:t>
            </a: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la réduire</a:t>
            </a: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et/ou ses conséquences négatives dans la </a:t>
            </a: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 ou sous-populations </a:t>
            </a: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(Jeunes).  </a:t>
            </a:r>
            <a:endParaRPr lang="en-GB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Elle comprend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promotion de l’arrêt de l’utilisation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réduction de la fréquence et/ou de la quantité d’utilisation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et la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prévention de </a:t>
            </a: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progression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 des tendances d’utilisation dangereuses ou nuisibles</a:t>
            </a: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04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5666" y="694481"/>
            <a:ext cx="1079917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Science de la Prevention 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9675" y="1722648"/>
            <a:ext cx="1057926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 smtClean="0">
              <a:latin typeface="+mj-lt"/>
            </a:endParaRPr>
          </a:p>
          <a:p>
            <a:endParaRPr lang="en-GB" sz="3200" dirty="0" smtClean="0">
              <a:latin typeface="+mj-lt"/>
            </a:endParaRPr>
          </a:p>
          <a:p>
            <a:endParaRPr lang="en-GB" sz="3200" dirty="0"/>
          </a:p>
          <a:p>
            <a:endParaRPr lang="en-GB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2435" y="1353316"/>
            <a:ext cx="11100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2435" y="1798426"/>
            <a:ext cx="10926502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2434" y="1537982"/>
            <a:ext cx="1092650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Une Interaction:</a:t>
            </a:r>
          </a:p>
          <a:p>
            <a:pPr marL="285750" indent="-285750">
              <a:buFontTx/>
              <a:buChar char="-"/>
            </a:pPr>
            <a:r>
              <a:rPr lang="fr-FR" sz="2800" dirty="0" smtClean="0"/>
              <a:t> Des </a:t>
            </a:r>
            <a:r>
              <a:rPr lang="fr-FR" sz="2800" dirty="0">
                <a:solidFill>
                  <a:srgbClr val="FF0000"/>
                </a:solidFill>
              </a:rPr>
              <a:t>caractéristiques personnelles </a:t>
            </a:r>
            <a:r>
              <a:rPr lang="fr-FR" sz="2800" dirty="0"/>
              <a:t>(</a:t>
            </a:r>
            <a:r>
              <a:rPr lang="fr-FR" sz="2800" dirty="0" err="1"/>
              <a:t>e.g</a:t>
            </a:r>
            <a:r>
              <a:rPr lang="fr-FR" sz="2800" dirty="0"/>
              <a:t>. la prédisposition génétique, le développement neurologique, les traits de personnalité, la réaction au stress); </a:t>
            </a:r>
            <a:endParaRPr lang="fr-FR" sz="2800" dirty="0" smtClean="0"/>
          </a:p>
          <a:p>
            <a:pPr marL="285750" indent="-285750">
              <a:buFontTx/>
              <a:buChar char="-"/>
            </a:pPr>
            <a:r>
              <a:rPr lang="fr-FR" sz="2800" dirty="0" smtClean="0"/>
              <a:t>De </a:t>
            </a:r>
            <a:r>
              <a:rPr lang="fr-FR" sz="2800" dirty="0" smtClean="0">
                <a:solidFill>
                  <a:srgbClr val="FF0000"/>
                </a:solidFill>
              </a:rPr>
              <a:t>l’environnement </a:t>
            </a:r>
            <a:r>
              <a:rPr lang="fr-FR" sz="2800" dirty="0">
                <a:solidFill>
                  <a:srgbClr val="FF0000"/>
                </a:solidFill>
              </a:rPr>
              <a:t>de micro-niveau </a:t>
            </a:r>
            <a:r>
              <a:rPr lang="fr-FR" sz="2800" dirty="0"/>
              <a:t>(famille, école et pairs) </a:t>
            </a:r>
            <a:endParaRPr lang="fr-FR" sz="2800" dirty="0" smtClean="0"/>
          </a:p>
          <a:p>
            <a:pPr marL="285750" indent="-285750">
              <a:buFontTx/>
              <a:buChar char="-"/>
            </a:pPr>
            <a:r>
              <a:rPr lang="fr-FR" sz="2800" dirty="0"/>
              <a:t>E</a:t>
            </a:r>
            <a:r>
              <a:rPr lang="fr-FR" sz="2800" dirty="0" smtClean="0"/>
              <a:t>t </a:t>
            </a:r>
            <a:r>
              <a:rPr lang="fr-FR" sz="2800" dirty="0">
                <a:solidFill>
                  <a:srgbClr val="FF0000"/>
                </a:solidFill>
              </a:rPr>
              <a:t>l’environnement </a:t>
            </a:r>
            <a:r>
              <a:rPr lang="fr-FR" sz="2800" dirty="0" smtClean="0">
                <a:solidFill>
                  <a:srgbClr val="FF0000"/>
                </a:solidFill>
              </a:rPr>
              <a:t>de macro-niveau </a:t>
            </a:r>
            <a:r>
              <a:rPr lang="fr-FR" sz="2800" dirty="0"/>
              <a:t>(politiques et environnement physique et sociétal plus large) </a:t>
            </a:r>
            <a:endParaRPr lang="fr-FR" sz="2800" dirty="0" smtClean="0"/>
          </a:p>
          <a:p>
            <a:pPr marL="285750" indent="-285750">
              <a:buFontTx/>
              <a:buChar char="-"/>
            </a:pPr>
            <a:r>
              <a:rPr lang="fr-FR" sz="2800" dirty="0" smtClean="0"/>
              <a:t>Joue </a:t>
            </a:r>
            <a:r>
              <a:rPr lang="fr-FR" sz="2800" dirty="0"/>
              <a:t>un </a:t>
            </a:r>
            <a:r>
              <a:rPr lang="fr-FR" sz="2800" dirty="0">
                <a:solidFill>
                  <a:srgbClr val="FF0000"/>
                </a:solidFill>
              </a:rPr>
              <a:t>rôle déterminant </a:t>
            </a:r>
            <a:r>
              <a:rPr lang="fr-FR" sz="2800" dirty="0"/>
              <a:t>dans le développement de </a:t>
            </a:r>
            <a:r>
              <a:rPr lang="fr-FR" sz="2800" dirty="0">
                <a:solidFill>
                  <a:srgbClr val="FF0000"/>
                </a:solidFill>
              </a:rPr>
              <a:t>facteurs de protection et de résilience </a:t>
            </a:r>
            <a:endParaRPr lang="fr-FR" sz="2800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800" dirty="0"/>
              <a:t>O</a:t>
            </a:r>
            <a:r>
              <a:rPr lang="fr-FR" sz="2800" dirty="0" smtClean="0"/>
              <a:t>u </a:t>
            </a:r>
            <a:r>
              <a:rPr lang="fr-FR" sz="2800" dirty="0"/>
              <a:t>de </a:t>
            </a:r>
            <a:r>
              <a:rPr lang="fr-FR" sz="2800" dirty="0">
                <a:solidFill>
                  <a:srgbClr val="FF0000"/>
                </a:solidFill>
              </a:rPr>
              <a:t>facteurs de risque et de vulnérabilité </a:t>
            </a:r>
            <a:r>
              <a:rPr lang="fr-FR" sz="2800" dirty="0"/>
              <a:t>et </a:t>
            </a:r>
            <a:r>
              <a:rPr lang="fr-FR" sz="2800" dirty="0">
                <a:solidFill>
                  <a:srgbClr val="FF0000"/>
                </a:solidFill>
              </a:rPr>
              <a:t>influence les comportements </a:t>
            </a:r>
            <a:r>
              <a:rPr lang="fr-FR" sz="2800" dirty="0"/>
              <a:t>menant à la </a:t>
            </a:r>
            <a:r>
              <a:rPr lang="fr-FR" sz="2800" dirty="0">
                <a:solidFill>
                  <a:srgbClr val="FF0000"/>
                </a:solidFill>
              </a:rPr>
              <a:t>dépendance</a:t>
            </a:r>
            <a:r>
              <a:rPr lang="fr-FR" sz="2800" dirty="0"/>
              <a:t> ou à la </a:t>
            </a:r>
            <a:r>
              <a:rPr lang="fr-FR" sz="2800" dirty="0">
                <a:solidFill>
                  <a:srgbClr val="FF0000"/>
                </a:solidFill>
              </a:rPr>
              <a:t>non-utilisation.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42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Approche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Systemique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1803" y="1318592"/>
            <a:ext cx="1016257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</a:rPr>
              <a:t>Un système robuste exige : 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Une </a:t>
            </a:r>
            <a:r>
              <a:rPr lang="fr-FR" sz="3200" dirty="0" smtClean="0">
                <a:solidFill>
                  <a:srgbClr val="FF0000"/>
                </a:solidFill>
              </a:rPr>
              <a:t>base structurelle </a:t>
            </a:r>
            <a:r>
              <a:rPr lang="fr-FR" sz="3200" dirty="0" smtClean="0"/>
              <a:t>solide 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Un </a:t>
            </a:r>
            <a:r>
              <a:rPr lang="fr-FR" sz="3200" dirty="0" smtClean="0">
                <a:solidFill>
                  <a:srgbClr val="FF0000"/>
                </a:solidFill>
              </a:rPr>
              <a:t>engagement politique </a:t>
            </a:r>
            <a:r>
              <a:rPr lang="fr-FR" sz="3200" dirty="0" smtClean="0"/>
              <a:t>fort 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Un </a:t>
            </a:r>
            <a:r>
              <a:rPr lang="fr-FR" sz="3200" dirty="0" smtClean="0">
                <a:solidFill>
                  <a:srgbClr val="FF0000"/>
                </a:solidFill>
              </a:rPr>
              <a:t>cadre politique et juridique </a:t>
            </a:r>
            <a:r>
              <a:rPr lang="fr-FR" sz="3200" dirty="0" smtClean="0"/>
              <a:t>de soutien 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Fondé sur des </a:t>
            </a:r>
            <a:r>
              <a:rPr lang="fr-FR" sz="3200" dirty="0" smtClean="0">
                <a:solidFill>
                  <a:srgbClr val="FF0000"/>
                </a:solidFill>
              </a:rPr>
              <a:t>données scientifiques (</a:t>
            </a:r>
            <a:r>
              <a:rPr lang="fr-FR" sz="3200" dirty="0" err="1" smtClean="0">
                <a:solidFill>
                  <a:srgbClr val="FF0000"/>
                </a:solidFill>
              </a:rPr>
              <a:t>evidence</a:t>
            </a:r>
            <a:r>
              <a:rPr lang="fr-FR" sz="3200" dirty="0" smtClean="0">
                <a:solidFill>
                  <a:srgbClr val="FF0000"/>
                </a:solidFill>
              </a:rPr>
              <a:t>) </a:t>
            </a:r>
            <a:r>
              <a:rPr lang="fr-FR" sz="3200" dirty="0" smtClean="0"/>
              <a:t>et la recherche</a:t>
            </a:r>
          </a:p>
          <a:p>
            <a:pPr marL="457200" indent="-457200">
              <a:buFontTx/>
              <a:buChar char="-"/>
            </a:pPr>
            <a:r>
              <a:rPr lang="fr-FR" sz="3200" dirty="0" smtClean="0">
                <a:solidFill>
                  <a:srgbClr val="FF0000"/>
                </a:solidFill>
              </a:rPr>
              <a:t>Coordination</a:t>
            </a:r>
            <a:r>
              <a:rPr lang="fr-FR" sz="3200" dirty="0" smtClean="0"/>
              <a:t> de secteurs et de niveaux multiples (nationaux, internationaux et municipaux/locaux)</a:t>
            </a:r>
          </a:p>
          <a:p>
            <a:pPr marL="457200" indent="-457200">
              <a:buFontTx/>
              <a:buChar char="-"/>
            </a:pPr>
            <a:r>
              <a:rPr lang="fr-FR" sz="3200" dirty="0" smtClean="0">
                <a:solidFill>
                  <a:srgbClr val="FF0000"/>
                </a:solidFill>
              </a:rPr>
              <a:t>Formation</a:t>
            </a:r>
            <a:r>
              <a:rPr lang="fr-FR" sz="3200" dirty="0" smtClean="0"/>
              <a:t> des </a:t>
            </a:r>
            <a:r>
              <a:rPr lang="fr-FR" sz="3200" dirty="0" smtClean="0">
                <a:solidFill>
                  <a:srgbClr val="FF0000"/>
                </a:solidFill>
              </a:rPr>
              <a:t>décideurs </a:t>
            </a:r>
            <a:r>
              <a:rPr lang="fr-FR" sz="3200" dirty="0" smtClean="0"/>
              <a:t>et des </a:t>
            </a:r>
            <a:r>
              <a:rPr lang="fr-FR" sz="3200" dirty="0" smtClean="0">
                <a:solidFill>
                  <a:srgbClr val="FF0000"/>
                </a:solidFill>
              </a:rPr>
              <a:t>praticiens </a:t>
            </a:r>
          </a:p>
          <a:p>
            <a:pPr marL="457200" indent="-457200">
              <a:buFontTx/>
              <a:buChar char="-"/>
            </a:pPr>
            <a:r>
              <a:rPr lang="fr-FR" sz="3200" dirty="0" smtClean="0">
                <a:solidFill>
                  <a:srgbClr val="FF0000"/>
                </a:solidFill>
              </a:rPr>
              <a:t>Engagement</a:t>
            </a:r>
            <a:r>
              <a:rPr lang="fr-FR" sz="3200" dirty="0" smtClean="0"/>
              <a:t> à fournir des </a:t>
            </a:r>
            <a:r>
              <a:rPr lang="fr-FR" sz="3200" dirty="0" smtClean="0">
                <a:solidFill>
                  <a:srgbClr val="FF0000"/>
                </a:solidFill>
              </a:rPr>
              <a:t>ressources adéquates </a:t>
            </a:r>
            <a:r>
              <a:rPr lang="fr-FR" sz="3200" dirty="0" smtClean="0"/>
              <a:t>et à soutenir le système </a:t>
            </a:r>
            <a:r>
              <a:rPr lang="fr-FR" sz="3200" dirty="0" smtClean="0">
                <a:solidFill>
                  <a:srgbClr val="FF0000"/>
                </a:solidFill>
              </a:rPr>
              <a:t>à long terme</a:t>
            </a:r>
            <a:endParaRPr lang="en-GB" sz="3200" dirty="0" smtClean="0">
              <a:solidFill>
                <a:srgbClr val="FF0000"/>
              </a:solidFill>
            </a:endParaRPr>
          </a:p>
          <a:p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6973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Approche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Systemique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la Prevention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auprès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Jeunes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Des </a:t>
            </a:r>
            <a:r>
              <a:rPr lang="fr-FR" sz="3200" dirty="0">
                <a:solidFill>
                  <a:srgbClr val="FF0000"/>
                </a:solidFill>
              </a:rPr>
              <a:t>interventions efficaces </a:t>
            </a:r>
            <a:r>
              <a:rPr lang="fr-FR" sz="3200" dirty="0" smtClean="0">
                <a:solidFill>
                  <a:srgbClr val="FF0000"/>
                </a:solidFill>
              </a:rPr>
              <a:t>seules </a:t>
            </a:r>
            <a:r>
              <a:rPr lang="fr-FR" sz="3200" dirty="0" smtClean="0"/>
              <a:t>en prévention </a:t>
            </a:r>
            <a:r>
              <a:rPr lang="fr-FR" sz="3200" dirty="0" smtClean="0">
                <a:solidFill>
                  <a:srgbClr val="FF0000"/>
                </a:solidFill>
              </a:rPr>
              <a:t>sont </a:t>
            </a:r>
            <a:r>
              <a:rPr lang="fr-FR" sz="3200" dirty="0">
                <a:solidFill>
                  <a:srgbClr val="FF0000"/>
                </a:solidFill>
              </a:rPr>
              <a:t>insuffisantes </a:t>
            </a:r>
            <a:r>
              <a:rPr lang="fr-FR" sz="3200" dirty="0" smtClean="0"/>
              <a:t>pour </a:t>
            </a:r>
            <a:r>
              <a:rPr lang="fr-FR" sz="3200" dirty="0"/>
              <a:t>obtenir </a:t>
            </a:r>
            <a:r>
              <a:rPr lang="fr-FR" sz="3200" dirty="0" smtClean="0"/>
              <a:t>de bons résultats.</a:t>
            </a:r>
          </a:p>
          <a:p>
            <a:r>
              <a:rPr lang="fr-FR" sz="3200" dirty="0" smtClean="0"/>
              <a:t>Les </a:t>
            </a:r>
            <a:r>
              <a:rPr lang="fr-FR" sz="3200" dirty="0" smtClean="0">
                <a:solidFill>
                  <a:srgbClr val="FF0000"/>
                </a:solidFill>
              </a:rPr>
              <a:t>interventions</a:t>
            </a:r>
            <a:r>
              <a:rPr lang="fr-FR" sz="3200" dirty="0" smtClean="0"/>
              <a:t> doivent s’</a:t>
            </a:r>
            <a:r>
              <a:rPr lang="fr-FR" sz="3200" dirty="0" err="1" smtClean="0"/>
              <a:t>inserer</a:t>
            </a:r>
            <a:r>
              <a:rPr lang="fr-FR" sz="3200" dirty="0" smtClean="0"/>
              <a:t> dans un </a:t>
            </a:r>
            <a:r>
              <a:rPr lang="fr-FR" sz="3200" dirty="0" smtClean="0">
                <a:solidFill>
                  <a:srgbClr val="FF0000"/>
                </a:solidFill>
              </a:rPr>
              <a:t>contexte </a:t>
            </a:r>
            <a:r>
              <a:rPr lang="fr-FR" sz="3200" dirty="0" smtClean="0"/>
              <a:t>donc:</a:t>
            </a:r>
          </a:p>
          <a:p>
            <a:r>
              <a:rPr lang="fr-FR" sz="3200" dirty="0" smtClean="0"/>
              <a:t>La </a:t>
            </a:r>
            <a:r>
              <a:rPr lang="fr-FR" sz="3200" dirty="0">
                <a:solidFill>
                  <a:srgbClr val="FF0000"/>
                </a:solidFill>
              </a:rPr>
              <a:t>compréhension </a:t>
            </a:r>
            <a:r>
              <a:rPr lang="fr-FR" sz="3200" dirty="0"/>
              <a:t>et le </a:t>
            </a:r>
            <a:r>
              <a:rPr lang="fr-FR" sz="3200" dirty="0">
                <a:solidFill>
                  <a:srgbClr val="FF0000"/>
                </a:solidFill>
              </a:rPr>
              <a:t>développement </a:t>
            </a:r>
            <a:r>
              <a:rPr lang="fr-FR" sz="3200" dirty="0"/>
              <a:t>de facteurs de mise en </a:t>
            </a:r>
            <a:r>
              <a:rPr lang="fr-FR" sz="3200" dirty="0" smtClean="0"/>
              <a:t>œuvre comme les </a:t>
            </a:r>
            <a:r>
              <a:rPr lang="fr-FR" sz="3200" dirty="0">
                <a:solidFill>
                  <a:srgbClr val="FF0000"/>
                </a:solidFill>
              </a:rPr>
              <a:t>politiques,</a:t>
            </a:r>
            <a:r>
              <a:rPr lang="fr-FR" sz="3200" dirty="0"/>
              <a:t> la </a:t>
            </a:r>
            <a:r>
              <a:rPr lang="fr-FR" sz="3200" dirty="0">
                <a:solidFill>
                  <a:srgbClr val="FF0000"/>
                </a:solidFill>
              </a:rPr>
              <a:t>structure</a:t>
            </a:r>
            <a:r>
              <a:rPr lang="fr-FR" sz="3200" dirty="0"/>
              <a:t>, </a:t>
            </a:r>
            <a:r>
              <a:rPr lang="fr-FR" sz="3200" dirty="0" smtClean="0"/>
              <a:t>l’</a:t>
            </a:r>
            <a:r>
              <a:rPr lang="fr-FR" sz="3200" dirty="0" smtClean="0">
                <a:solidFill>
                  <a:srgbClr val="FF0000"/>
                </a:solidFill>
              </a:rPr>
              <a:t>organisation</a:t>
            </a:r>
            <a:r>
              <a:rPr lang="fr-FR" sz="3200" dirty="0" smtClean="0"/>
              <a:t> (la </a:t>
            </a:r>
            <a:r>
              <a:rPr lang="fr-FR" sz="3200" dirty="0" smtClean="0">
                <a:solidFill>
                  <a:srgbClr val="FF0000"/>
                </a:solidFill>
              </a:rPr>
              <a:t>stratégie</a:t>
            </a:r>
            <a:r>
              <a:rPr lang="fr-FR" sz="3200" dirty="0" smtClean="0"/>
              <a:t>), </a:t>
            </a:r>
            <a:r>
              <a:rPr lang="fr-FR" sz="3200" dirty="0" smtClean="0">
                <a:solidFill>
                  <a:srgbClr val="FF0000"/>
                </a:solidFill>
              </a:rPr>
              <a:t>les </a:t>
            </a:r>
            <a:r>
              <a:rPr lang="fr-FR" sz="3200" dirty="0" err="1" smtClean="0">
                <a:solidFill>
                  <a:srgbClr val="FF0000"/>
                </a:solidFill>
              </a:rPr>
              <a:t>resources</a:t>
            </a:r>
            <a:r>
              <a:rPr lang="fr-FR" sz="3200" dirty="0" smtClean="0">
                <a:solidFill>
                  <a:srgbClr val="FF0000"/>
                </a:solidFill>
              </a:rPr>
              <a:t> humaines</a:t>
            </a:r>
            <a:r>
              <a:rPr lang="fr-FR" sz="3200" dirty="0" smtClean="0"/>
              <a:t>, le </a:t>
            </a:r>
            <a:r>
              <a:rPr lang="fr-FR" sz="3200" dirty="0" smtClean="0">
                <a:solidFill>
                  <a:srgbClr val="FF0000"/>
                </a:solidFill>
              </a:rPr>
              <a:t>budget</a:t>
            </a:r>
            <a:r>
              <a:rPr lang="fr-FR" sz="3200" dirty="0" smtClean="0"/>
              <a:t>, l’</a:t>
            </a:r>
            <a:r>
              <a:rPr lang="fr-FR" sz="3200" dirty="0" smtClean="0">
                <a:solidFill>
                  <a:srgbClr val="FF0000"/>
                </a:solidFill>
              </a:rPr>
              <a:t>éthique </a:t>
            </a:r>
            <a:r>
              <a:rPr lang="fr-FR" sz="3200" dirty="0"/>
              <a:t>de la prévention et la </a:t>
            </a:r>
            <a:r>
              <a:rPr lang="fr-FR" sz="3200" dirty="0" smtClean="0">
                <a:solidFill>
                  <a:srgbClr val="FF0000"/>
                </a:solidFill>
              </a:rPr>
              <a:t>culture</a:t>
            </a:r>
            <a:r>
              <a:rPr lang="fr-FR" sz="3200" dirty="0" smtClean="0"/>
              <a:t>.</a:t>
            </a:r>
          </a:p>
          <a:p>
            <a:r>
              <a:rPr lang="fr-FR" sz="3200" dirty="0">
                <a:solidFill>
                  <a:srgbClr val="FF0000"/>
                </a:solidFill>
              </a:rPr>
              <a:t>S</a:t>
            </a:r>
            <a:r>
              <a:rPr lang="fr-FR" sz="3200" dirty="0" smtClean="0">
                <a:solidFill>
                  <a:srgbClr val="FF0000"/>
                </a:solidFill>
              </a:rPr>
              <a:t>ynergie</a:t>
            </a:r>
            <a:r>
              <a:rPr lang="fr-FR" sz="3200" dirty="0" smtClean="0"/>
              <a:t> </a:t>
            </a:r>
            <a:r>
              <a:rPr lang="fr-FR" sz="3200" dirty="0"/>
              <a:t>entre </a:t>
            </a:r>
            <a:r>
              <a:rPr lang="fr-FR" sz="3200" dirty="0" smtClean="0"/>
              <a:t>systèmes </a:t>
            </a:r>
            <a:r>
              <a:rPr lang="fr-FR" sz="3200" dirty="0"/>
              <a:t>de prévention/interaction </a:t>
            </a:r>
            <a:r>
              <a:rPr lang="fr-FR" sz="3200" dirty="0" smtClean="0"/>
              <a:t>des </a:t>
            </a:r>
            <a:r>
              <a:rPr lang="fr-FR" sz="3200" dirty="0"/>
              <a:t>composants/autres variables sociétales</a:t>
            </a:r>
            <a:r>
              <a:rPr lang="fr-FR" sz="3200" dirty="0" smtClean="0"/>
              <a:t>.</a:t>
            </a:r>
          </a:p>
          <a:p>
            <a:r>
              <a:rPr lang="fr-FR" sz="3200" dirty="0" smtClean="0"/>
              <a:t>L’</a:t>
            </a:r>
            <a:r>
              <a:rPr lang="fr-FR" sz="3200" dirty="0" smtClean="0">
                <a:solidFill>
                  <a:srgbClr val="FF0000"/>
                </a:solidFill>
              </a:rPr>
              <a:t>Evaluation</a:t>
            </a:r>
            <a:r>
              <a:rPr lang="fr-FR" sz="3200" dirty="0" smtClean="0"/>
              <a:t> </a:t>
            </a:r>
            <a:endParaRPr lang="fr-FR" sz="3200" dirty="0"/>
          </a:p>
          <a:p>
            <a:endParaRPr lang="en-GB" sz="3200" dirty="0" smtClean="0"/>
          </a:p>
          <a:p>
            <a:endParaRPr lang="en-GB" sz="3200" dirty="0" smtClean="0">
              <a:latin typeface="+mj-lt"/>
            </a:endParaRPr>
          </a:p>
          <a:p>
            <a:pPr marL="514350" indent="-514350">
              <a:buAutoNum type="arabicPeriod"/>
            </a:pPr>
            <a:endParaRPr lang="en-GB" sz="3200" dirty="0" smtClean="0">
              <a:latin typeface="+mj-lt"/>
            </a:endParaRPr>
          </a:p>
          <a:p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3244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Approche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Systemique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Prevention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auprès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Jeunes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latin typeface="+mj-lt"/>
              </a:rPr>
              <a:t> </a:t>
            </a:r>
            <a:endParaRPr lang="en-GB" sz="3200" dirty="0" smtClean="0">
              <a:latin typeface="+mj-lt"/>
            </a:endParaRPr>
          </a:p>
          <a:p>
            <a:pPr marL="514350" indent="-514350">
              <a:buAutoNum type="arabicPeriod"/>
            </a:pPr>
            <a:endParaRPr lang="en-GB" sz="3200" dirty="0" smtClean="0">
              <a:latin typeface="+mj-lt"/>
            </a:endParaRPr>
          </a:p>
          <a:p>
            <a:endParaRPr lang="en-GB" sz="3200" dirty="0"/>
          </a:p>
          <a:p>
            <a:endParaRPr lang="en-GB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1451534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- </a:t>
            </a:r>
            <a:r>
              <a:rPr lang="fr-FR" sz="3200" dirty="0" smtClean="0"/>
              <a:t>La </a:t>
            </a:r>
            <a:r>
              <a:rPr lang="fr-FR" sz="3200" dirty="0"/>
              <a:t>prévention de la consommation de drogues est un élément important du </a:t>
            </a:r>
            <a:r>
              <a:rPr lang="fr-FR" sz="3200" dirty="0">
                <a:solidFill>
                  <a:srgbClr val="FF0000"/>
                </a:solidFill>
              </a:rPr>
              <a:t>domaine stratégique de la santé et du développement </a:t>
            </a:r>
            <a:r>
              <a:rPr lang="fr-FR" sz="3200" dirty="0" smtClean="0">
                <a:solidFill>
                  <a:srgbClr val="FF0000"/>
                </a:solidFill>
              </a:rPr>
              <a:t>humain</a:t>
            </a:r>
          </a:p>
          <a:p>
            <a:r>
              <a:rPr lang="fr-FR" sz="3200" dirty="0" smtClean="0"/>
              <a:t> - </a:t>
            </a:r>
            <a:r>
              <a:rPr lang="fr-FR" sz="3200" dirty="0" smtClean="0">
                <a:solidFill>
                  <a:srgbClr val="FF0000"/>
                </a:solidFill>
              </a:rPr>
              <a:t>Leadership</a:t>
            </a:r>
            <a:r>
              <a:rPr lang="fr-FR" sz="3200" dirty="0">
                <a:solidFill>
                  <a:srgbClr val="FF0000"/>
                </a:solidFill>
              </a:rPr>
              <a:t>,</a:t>
            </a:r>
            <a:r>
              <a:rPr lang="fr-FR" sz="3200" dirty="0"/>
              <a:t> </a:t>
            </a:r>
            <a:r>
              <a:rPr lang="fr-FR" sz="3200" dirty="0" smtClean="0">
                <a:solidFill>
                  <a:srgbClr val="FF0000"/>
                </a:solidFill>
              </a:rPr>
              <a:t>stratégie</a:t>
            </a:r>
            <a:r>
              <a:rPr lang="fr-FR" sz="3200" dirty="0" smtClean="0"/>
              <a:t>, </a:t>
            </a:r>
            <a:r>
              <a:rPr lang="fr-FR" sz="3200" dirty="0" smtClean="0">
                <a:solidFill>
                  <a:srgbClr val="FF0000"/>
                </a:solidFill>
              </a:rPr>
              <a:t>planification</a:t>
            </a:r>
            <a:r>
              <a:rPr lang="fr-FR" sz="3200" dirty="0" smtClean="0"/>
              <a:t>, </a:t>
            </a:r>
            <a:r>
              <a:rPr lang="fr-FR" sz="3200" dirty="0" smtClean="0">
                <a:solidFill>
                  <a:srgbClr val="FF0000"/>
                </a:solidFill>
              </a:rPr>
              <a:t>coordination</a:t>
            </a:r>
            <a:r>
              <a:rPr lang="fr-FR" sz="3200" dirty="0" smtClean="0"/>
              <a:t>, </a:t>
            </a:r>
            <a:r>
              <a:rPr lang="fr-FR" sz="3200" dirty="0" smtClean="0">
                <a:solidFill>
                  <a:srgbClr val="FF0000"/>
                </a:solidFill>
              </a:rPr>
              <a:t>mise en œuvre</a:t>
            </a:r>
            <a:r>
              <a:rPr lang="fr-FR" sz="3200" dirty="0" smtClean="0"/>
              <a:t>, </a:t>
            </a:r>
            <a:r>
              <a:rPr lang="fr-FR" sz="3200" dirty="0" smtClean="0">
                <a:solidFill>
                  <a:srgbClr val="FF0000"/>
                </a:solidFill>
              </a:rPr>
              <a:t>suivi &amp; </a:t>
            </a:r>
            <a:r>
              <a:rPr lang="fr-FR" sz="3200" dirty="0" err="1" smtClean="0">
                <a:solidFill>
                  <a:srgbClr val="FF0000"/>
                </a:solidFill>
              </a:rPr>
              <a:t>evaluation</a:t>
            </a:r>
            <a:r>
              <a:rPr lang="fr-FR" sz="3200" dirty="0"/>
              <a:t> </a:t>
            </a:r>
            <a:r>
              <a:rPr lang="fr-FR" sz="3200" b="1" dirty="0" smtClean="0"/>
              <a:t>conformément aux </a:t>
            </a:r>
            <a:r>
              <a:rPr lang="fr-FR" sz="3200" b="1" dirty="0" smtClean="0">
                <a:solidFill>
                  <a:srgbClr val="FF0000"/>
                </a:solidFill>
              </a:rPr>
              <a:t>Normes Internationales </a:t>
            </a:r>
            <a:r>
              <a:rPr lang="fr-FR" sz="3200" dirty="0" smtClean="0"/>
              <a:t>de prévention de la consommation de drogues.</a:t>
            </a:r>
          </a:p>
          <a:p>
            <a:r>
              <a:rPr lang="fr-FR" sz="3200" dirty="0" smtClean="0"/>
              <a:t>- La prévention définit </a:t>
            </a:r>
            <a:r>
              <a:rPr lang="fr-FR" sz="3200" dirty="0"/>
              <a:t>un </a:t>
            </a:r>
            <a:r>
              <a:rPr lang="fr-FR" sz="3200" dirty="0">
                <a:solidFill>
                  <a:srgbClr val="FF0000"/>
                </a:solidFill>
              </a:rPr>
              <a:t>code d’éthique </a:t>
            </a:r>
            <a:r>
              <a:rPr lang="fr-FR" sz="3200" dirty="0"/>
              <a:t>selon lequel les </a:t>
            </a:r>
            <a:r>
              <a:rPr lang="fr-FR" sz="3200" dirty="0">
                <a:solidFill>
                  <a:srgbClr val="FF0000"/>
                </a:solidFill>
              </a:rPr>
              <a:t>droits des participants sont </a:t>
            </a:r>
            <a:r>
              <a:rPr lang="fr-FR" sz="3200" dirty="0" smtClean="0">
                <a:solidFill>
                  <a:srgbClr val="FF0000"/>
                </a:solidFill>
              </a:rPr>
              <a:t>protégés</a:t>
            </a:r>
            <a:r>
              <a:rPr lang="fr-FR" sz="3200" dirty="0" smtClean="0"/>
              <a:t>; a des </a:t>
            </a:r>
            <a:r>
              <a:rPr lang="fr-FR" sz="3200" dirty="0">
                <a:solidFill>
                  <a:srgbClr val="FF0000"/>
                </a:solidFill>
              </a:rPr>
              <a:t>avantages évidents </a:t>
            </a:r>
            <a:r>
              <a:rPr lang="fr-FR" sz="3200" dirty="0"/>
              <a:t>pour eux et ne leur </a:t>
            </a:r>
            <a:r>
              <a:rPr lang="fr-FR" sz="3200" dirty="0" smtClean="0"/>
              <a:t>cause  </a:t>
            </a:r>
            <a:r>
              <a:rPr lang="fr-FR" sz="3200" dirty="0"/>
              <a:t>aucun préjudice</a:t>
            </a:r>
            <a:r>
              <a:rPr lang="fr-FR" sz="3200" dirty="0" smtClean="0"/>
              <a:t>.</a:t>
            </a:r>
          </a:p>
          <a:p>
            <a:r>
              <a:rPr lang="fr-FR" sz="3200" dirty="0" smtClean="0"/>
              <a:t>- Une </a:t>
            </a:r>
            <a:r>
              <a:rPr lang="fr-FR" sz="3200" dirty="0" smtClean="0">
                <a:solidFill>
                  <a:srgbClr val="FF0000"/>
                </a:solidFill>
              </a:rPr>
              <a:t>Cartographie de la </a:t>
            </a:r>
            <a:r>
              <a:rPr lang="fr-FR" sz="3200" dirty="0" err="1" smtClean="0">
                <a:solidFill>
                  <a:srgbClr val="FF0000"/>
                </a:solidFill>
              </a:rPr>
              <a:t>Prevention</a:t>
            </a:r>
            <a:r>
              <a:rPr lang="fr-FR" sz="3200" dirty="0" smtClean="0"/>
              <a:t>: </a:t>
            </a:r>
            <a:r>
              <a:rPr lang="fr-FR" sz="3200" dirty="0" smtClean="0">
                <a:solidFill>
                  <a:srgbClr val="FF0000"/>
                </a:solidFill>
              </a:rPr>
              <a:t>Recenser les institutions/acteurs clés, y compris les OSC et des jeunes formes (Les Pairs)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70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0390" y="659757"/>
            <a:ext cx="10799179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Approche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Systemique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la Prevention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auprès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lang="en-GB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Jeunes</a:t>
            </a:r>
            <a:r>
              <a:rPr lang="en-GB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527" y="1720840"/>
            <a:ext cx="1016257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</a:rPr>
              <a:t>Les Jeunes:</a:t>
            </a:r>
          </a:p>
          <a:p>
            <a:pPr marL="457200" indent="-457200">
              <a:buFontTx/>
              <a:buChar char="-"/>
            </a:pPr>
            <a:r>
              <a:rPr lang="fr-FR" sz="3200" dirty="0"/>
              <a:t>Définir votre </a:t>
            </a:r>
            <a:r>
              <a:rPr lang="fr-FR" sz="3200" dirty="0">
                <a:solidFill>
                  <a:srgbClr val="FF0000"/>
                </a:solidFill>
              </a:rPr>
              <a:t>tranche </a:t>
            </a:r>
            <a:r>
              <a:rPr lang="fr-FR" sz="3200" dirty="0" smtClean="0">
                <a:solidFill>
                  <a:srgbClr val="FF0000"/>
                </a:solidFill>
              </a:rPr>
              <a:t>d'âge</a:t>
            </a:r>
            <a:endParaRPr lang="fr-FR" sz="3200" dirty="0" smtClean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r>
              <a:rPr lang="fr-FR" sz="3200" dirty="0" smtClean="0">
                <a:solidFill>
                  <a:srgbClr val="FF0000"/>
                </a:solidFill>
              </a:rPr>
              <a:t>Interventions </a:t>
            </a:r>
            <a:r>
              <a:rPr lang="fr-FR" sz="3200" dirty="0" smtClean="0">
                <a:solidFill>
                  <a:srgbClr val="FF0000"/>
                </a:solidFill>
              </a:rPr>
              <a:t>spécifiques </a:t>
            </a:r>
            <a:r>
              <a:rPr lang="fr-FR" sz="3200" dirty="0" smtClean="0">
                <a:solidFill>
                  <a:srgbClr val="FF0000"/>
                </a:solidFill>
              </a:rPr>
              <a:t>par groupe </a:t>
            </a:r>
            <a:r>
              <a:rPr lang="fr-FR" sz="3200" dirty="0" err="1" smtClean="0">
                <a:solidFill>
                  <a:srgbClr val="FF0000"/>
                </a:solidFill>
              </a:rPr>
              <a:t>d’age</a:t>
            </a:r>
            <a:r>
              <a:rPr lang="fr-FR" sz="3200" dirty="0" smtClean="0">
                <a:solidFill>
                  <a:srgbClr val="FF0000"/>
                </a:solidFill>
              </a:rPr>
              <a:t> et par milieu</a:t>
            </a:r>
          </a:p>
          <a:p>
            <a:pPr marL="457200" indent="-457200">
              <a:buFontTx/>
              <a:buChar char="-"/>
            </a:pPr>
            <a:r>
              <a:rPr lang="fr-FR" sz="3200" dirty="0" smtClean="0">
                <a:solidFill>
                  <a:srgbClr val="FF0000"/>
                </a:solidFill>
              </a:rPr>
              <a:t>Garçons </a:t>
            </a:r>
            <a:r>
              <a:rPr lang="fr-FR" sz="3200" dirty="0" smtClean="0"/>
              <a:t>et</a:t>
            </a:r>
            <a:r>
              <a:rPr lang="fr-FR" sz="3200" dirty="0" smtClean="0">
                <a:solidFill>
                  <a:srgbClr val="FF0000"/>
                </a:solidFill>
              </a:rPr>
              <a:t> Filles</a:t>
            </a:r>
            <a:endParaRPr lang="fr-FR" sz="3200" dirty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r>
              <a:rPr lang="fr-FR" sz="3200" dirty="0" smtClean="0"/>
              <a:t>En  </a:t>
            </a:r>
            <a:r>
              <a:rPr lang="fr-FR" sz="3200" dirty="0" smtClean="0">
                <a:solidFill>
                  <a:srgbClr val="FF0000"/>
                </a:solidFill>
              </a:rPr>
              <a:t>milieu scolaire et universitaire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En </a:t>
            </a:r>
            <a:r>
              <a:rPr lang="fr-FR" sz="3200" dirty="0" smtClean="0">
                <a:solidFill>
                  <a:srgbClr val="FF0000"/>
                </a:solidFill>
              </a:rPr>
              <a:t>milieu communautaire </a:t>
            </a:r>
            <a:r>
              <a:rPr lang="fr-FR" sz="3200" dirty="0" smtClean="0"/>
              <a:t>(clubs de jeunesse/sports/ loisirs, milieu associatif/religieuse </a:t>
            </a:r>
            <a:r>
              <a:rPr lang="fr-FR" sz="3200" dirty="0" err="1" smtClean="0"/>
              <a:t>etc</a:t>
            </a:r>
            <a:r>
              <a:rPr lang="fr-FR" sz="3200" dirty="0" smtClean="0"/>
              <a:t> 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En </a:t>
            </a:r>
            <a:r>
              <a:rPr lang="fr-FR" sz="3200" dirty="0" smtClean="0">
                <a:solidFill>
                  <a:srgbClr val="FF0000"/>
                </a:solidFill>
              </a:rPr>
              <a:t>milieu sanitaire</a:t>
            </a:r>
            <a:r>
              <a:rPr lang="fr-FR" sz="3200" dirty="0" smtClean="0"/>
              <a:t>: Les </a:t>
            </a:r>
            <a:r>
              <a:rPr lang="fr-FR" sz="3200" dirty="0" smtClean="0">
                <a:solidFill>
                  <a:srgbClr val="FF0000"/>
                </a:solidFill>
              </a:rPr>
              <a:t>jeunes femmes </a:t>
            </a:r>
            <a:r>
              <a:rPr lang="fr-FR" sz="3200" dirty="0" smtClean="0">
                <a:solidFill>
                  <a:srgbClr val="FF0000"/>
                </a:solidFill>
              </a:rPr>
              <a:t>enceintes/jeunes mères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GB" sz="3200" dirty="0" smtClean="0">
              <a:latin typeface="+mj-lt"/>
            </a:endParaRPr>
          </a:p>
          <a:p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788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8773</TotalTime>
  <Words>1159</Words>
  <Application>Microsoft Office PowerPoint</Application>
  <PresentationFormat>Widescreen</PresentationFormat>
  <Paragraphs>164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opiyo</dc:creator>
  <cp:lastModifiedBy>Reychad Abdool</cp:lastModifiedBy>
  <cp:revision>147</cp:revision>
  <dcterms:created xsi:type="dcterms:W3CDTF">2015-09-25T15:23:12Z</dcterms:created>
  <dcterms:modified xsi:type="dcterms:W3CDTF">2020-12-09T15:24:23Z</dcterms:modified>
</cp:coreProperties>
</file>