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293" r:id="rId2"/>
    <p:sldId id="462" r:id="rId3"/>
    <p:sldId id="1726" r:id="rId4"/>
    <p:sldId id="1700" r:id="rId5"/>
    <p:sldId id="2217" r:id="rId6"/>
    <p:sldId id="954" r:id="rId7"/>
    <p:sldId id="953" r:id="rId8"/>
    <p:sldId id="955" r:id="rId9"/>
    <p:sldId id="786" r:id="rId10"/>
    <p:sldId id="2187" r:id="rId11"/>
    <p:sldId id="2244" r:id="rId12"/>
    <p:sldId id="373" r:id="rId13"/>
    <p:sldId id="374" r:id="rId14"/>
    <p:sldId id="1729" r:id="rId15"/>
    <p:sldId id="2226" r:id="rId16"/>
    <p:sldId id="259" r:id="rId17"/>
    <p:sldId id="1388" r:id="rId18"/>
    <p:sldId id="21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HO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6D6F3-7313-4368-83AE-3DD96ADE73EA}" v="3" dt="2020-09-17T22:16:44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37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0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eiro, Dra. Maristela (WDC)" userId="375899de-4b3d-4535-952b-2787e85ce9bf" providerId="ADAL" clId="{59F6D6F3-7313-4368-83AE-3DD96ADE73EA}"/>
    <pc:docChg chg="custSel delSld modSld">
      <pc:chgData name="Monteiro, Dra. Maristela (WDC)" userId="375899de-4b3d-4535-952b-2787e85ce9bf" providerId="ADAL" clId="{59F6D6F3-7313-4368-83AE-3DD96ADE73EA}" dt="2020-09-17T22:17:04.859" v="127" actId="113"/>
      <pc:docMkLst>
        <pc:docMk/>
      </pc:docMkLst>
      <pc:sldChg chg="del">
        <pc:chgData name="Monteiro, Dra. Maristela (WDC)" userId="375899de-4b3d-4535-952b-2787e85ce9bf" providerId="ADAL" clId="{59F6D6F3-7313-4368-83AE-3DD96ADE73EA}" dt="2020-09-17T22:15:18.214" v="67" actId="2696"/>
        <pc:sldMkLst>
          <pc:docMk/>
          <pc:sldMk cId="1032519510" sldId="307"/>
        </pc:sldMkLst>
      </pc:sldChg>
      <pc:sldChg chg="del">
        <pc:chgData name="Monteiro, Dra. Maristela (WDC)" userId="375899de-4b3d-4535-952b-2787e85ce9bf" providerId="ADAL" clId="{59F6D6F3-7313-4368-83AE-3DD96ADE73EA}" dt="2020-09-17T22:15:59.667" v="70" actId="2696"/>
        <pc:sldMkLst>
          <pc:docMk/>
          <pc:sldMk cId="2853514604" sldId="354"/>
        </pc:sldMkLst>
      </pc:sldChg>
      <pc:sldChg chg="addSp modSp">
        <pc:chgData name="Monteiro, Dra. Maristela (WDC)" userId="375899de-4b3d-4535-952b-2787e85ce9bf" providerId="ADAL" clId="{59F6D6F3-7313-4368-83AE-3DD96ADE73EA}" dt="2020-09-17T22:17:04.859" v="127" actId="113"/>
        <pc:sldMkLst>
          <pc:docMk/>
          <pc:sldMk cId="186449117" sldId="462"/>
        </pc:sldMkLst>
        <pc:spChg chg="mod">
          <ac:chgData name="Monteiro, Dra. Maristela (WDC)" userId="375899de-4b3d-4535-952b-2787e85ce9bf" providerId="ADAL" clId="{59F6D6F3-7313-4368-83AE-3DD96ADE73EA}" dt="2020-09-17T22:14:49.229" v="65" actId="27636"/>
          <ac:spMkLst>
            <pc:docMk/>
            <pc:sldMk cId="186449117" sldId="462"/>
            <ac:spMk id="2" creationId="{96B8E159-0D35-49EA-B68D-527562969F65}"/>
          </ac:spMkLst>
        </pc:spChg>
        <pc:spChg chg="add mod">
          <ac:chgData name="Monteiro, Dra. Maristela (WDC)" userId="375899de-4b3d-4535-952b-2787e85ce9bf" providerId="ADAL" clId="{59F6D6F3-7313-4368-83AE-3DD96ADE73EA}" dt="2020-09-17T22:17:04.859" v="127" actId="113"/>
          <ac:spMkLst>
            <pc:docMk/>
            <pc:sldMk cId="186449117" sldId="462"/>
            <ac:spMk id="3" creationId="{1B413EC4-73AA-40FF-BE3C-73F1345352A4}"/>
          </ac:spMkLst>
        </pc:spChg>
      </pc:sldChg>
      <pc:sldChg chg="del">
        <pc:chgData name="Monteiro, Dra. Maristela (WDC)" userId="375899de-4b3d-4535-952b-2787e85ce9bf" providerId="ADAL" clId="{59F6D6F3-7313-4368-83AE-3DD96ADE73EA}" dt="2020-09-17T22:15:45.869" v="68" actId="2696"/>
        <pc:sldMkLst>
          <pc:docMk/>
          <pc:sldMk cId="0" sldId="481"/>
        </pc:sldMkLst>
      </pc:sldChg>
      <pc:sldChg chg="del">
        <pc:chgData name="Monteiro, Dra. Maristela (WDC)" userId="375899de-4b3d-4535-952b-2787e85ce9bf" providerId="ADAL" clId="{59F6D6F3-7313-4368-83AE-3DD96ADE73EA}" dt="2020-09-17T22:15:10.948" v="66" actId="2696"/>
        <pc:sldMkLst>
          <pc:docMk/>
          <pc:sldMk cId="3471819027" sldId="567"/>
        </pc:sldMkLst>
      </pc:sldChg>
      <pc:sldChg chg="del">
        <pc:chgData name="Monteiro, Dra. Maristela (WDC)" userId="375899de-4b3d-4535-952b-2787e85ce9bf" providerId="ADAL" clId="{59F6D6F3-7313-4368-83AE-3DD96ADE73EA}" dt="2020-09-17T22:16:17.011" v="71" actId="2696"/>
        <pc:sldMkLst>
          <pc:docMk/>
          <pc:sldMk cId="2113703980" sldId="1387"/>
        </pc:sldMkLst>
      </pc:sldChg>
      <pc:sldChg chg="del">
        <pc:chgData name="Monteiro, Dra. Maristela (WDC)" userId="375899de-4b3d-4535-952b-2787e85ce9bf" providerId="ADAL" clId="{59F6D6F3-7313-4368-83AE-3DD96ADE73EA}" dt="2020-09-17T22:15:52.906" v="69" actId="2696"/>
        <pc:sldMkLst>
          <pc:docMk/>
          <pc:sldMk cId="2673160197" sldId="1720"/>
        </pc:sldMkLst>
      </pc:sldChg>
      <pc:sldChg chg="del">
        <pc:chgData name="Monteiro, Dra. Maristela (WDC)" userId="375899de-4b3d-4535-952b-2787e85ce9bf" providerId="ADAL" clId="{59F6D6F3-7313-4368-83AE-3DD96ADE73EA}" dt="2020-09-17T22:13:39.617" v="0" actId="2696"/>
        <pc:sldMkLst>
          <pc:docMk/>
          <pc:sldMk cId="3485935435" sldId="1733"/>
        </pc:sldMkLst>
      </pc:sldChg>
      <pc:sldChg chg="del">
        <pc:chgData name="Monteiro, Dra. Maristela (WDC)" userId="375899de-4b3d-4535-952b-2787e85ce9bf" providerId="ADAL" clId="{59F6D6F3-7313-4368-83AE-3DD96ADE73EA}" dt="2020-09-17T22:13:43.944" v="3" actId="2696"/>
        <pc:sldMkLst>
          <pc:docMk/>
          <pc:sldMk cId="1954055222" sldId="1787"/>
        </pc:sldMkLst>
      </pc:sldChg>
      <pc:sldChg chg="modSp">
        <pc:chgData name="Monteiro, Dra. Maristela (WDC)" userId="375899de-4b3d-4535-952b-2787e85ce9bf" providerId="ADAL" clId="{59F6D6F3-7313-4368-83AE-3DD96ADE73EA}" dt="2020-09-17T22:14:36.692" v="63" actId="20577"/>
        <pc:sldMkLst>
          <pc:docMk/>
          <pc:sldMk cId="2520047346" sldId="2187"/>
        </pc:sldMkLst>
        <pc:spChg chg="mod">
          <ac:chgData name="Monteiro, Dra. Maristela (WDC)" userId="375899de-4b3d-4535-952b-2787e85ce9bf" providerId="ADAL" clId="{59F6D6F3-7313-4368-83AE-3DD96ADE73EA}" dt="2020-09-17T22:14:36.692" v="63" actId="20577"/>
          <ac:spMkLst>
            <pc:docMk/>
            <pc:sldMk cId="2520047346" sldId="2187"/>
            <ac:spMk id="2" creationId="{28587477-A953-4244-9BB9-B6397E18C39B}"/>
          </ac:spMkLst>
        </pc:spChg>
      </pc:sldChg>
      <pc:sldChg chg="del">
        <pc:chgData name="Monteiro, Dra. Maristela (WDC)" userId="375899de-4b3d-4535-952b-2787e85ce9bf" providerId="ADAL" clId="{59F6D6F3-7313-4368-83AE-3DD96ADE73EA}" dt="2020-09-17T22:13:43.043" v="2" actId="2696"/>
        <pc:sldMkLst>
          <pc:docMk/>
          <pc:sldMk cId="3077918698" sldId="2243"/>
        </pc:sldMkLst>
      </pc:sldChg>
      <pc:sldMasterChg chg="delSldLayout">
        <pc:chgData name="Monteiro, Dra. Maristela (WDC)" userId="375899de-4b3d-4535-952b-2787e85ce9bf" providerId="ADAL" clId="{59F6D6F3-7313-4368-83AE-3DD96ADE73EA}" dt="2020-09-17T22:13:39.698" v="1" actId="2696"/>
        <pc:sldMasterMkLst>
          <pc:docMk/>
          <pc:sldMasterMk cId="4040370720" sldId="2147483648"/>
        </pc:sldMasterMkLst>
        <pc:sldLayoutChg chg="del">
          <pc:chgData name="Monteiro, Dra. Maristela (WDC)" userId="375899de-4b3d-4535-952b-2787e85ce9bf" providerId="ADAL" clId="{59F6D6F3-7313-4368-83AE-3DD96ADE73EA}" dt="2020-09-17T22:13:39.698" v="1" actId="2696"/>
          <pc:sldLayoutMkLst>
            <pc:docMk/>
            <pc:sldMasterMk cId="4040370720" sldId="2147483648"/>
            <pc:sldLayoutMk cId="2183418048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E9B06-D600-4F73-BCDA-1DDAD02CB9CE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9D9D-C91F-4137-BA10-067993BCB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8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>
              <a:latin typeface="Calibri Light" charset="0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fld id="{F59715F7-E031-6647-99FE-74141C7A1CCF}" type="slidenum">
              <a:rPr lang="en-US" altLang="x-none" sz="1200">
                <a:latin typeface="Calibri Light" charset="0"/>
              </a:rPr>
              <a:pPr/>
              <a:t>1</a:t>
            </a:fld>
            <a:endParaRPr lang="en-US" altLang="x-none" sz="1200">
              <a:latin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4F1DC44-7616-4B5B-B303-5B10625D1D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EA6C709-06C5-45A2-8054-99D368934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38FEF-1A2C-4CE4-9182-84EE18EDD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613529-293D-412B-93C9-3806EE768A3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4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6DDBB6C-F574-47D1-8B00-BE259C854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8CF96BE-669E-4845-B1DB-C353CE9155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combination of the 3 most cost effective interventions is the best alternative for LMICs. 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8A05284-BF32-46F8-B4E6-85B6943D880F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004D7D-D239-42ED-9E41-6A0B567886F7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42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4612"/>
            <a:ext cx="10972800" cy="115358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4200"/>
              </a:lnSpc>
              <a:defRPr sz="3600" b="0" i="0" baseline="0"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4591051"/>
            <a:ext cx="10972800" cy="12678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4pPr marL="1371600" indent="-342900">
              <a:defRPr/>
            </a:lvl4pPr>
            <a:lvl5pPr marL="1663700" indent="-2921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64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77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419" y="2064774"/>
            <a:ext cx="10515163" cy="4068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1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816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228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30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9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2FC5-7DF3-483E-BD2D-DF6119BBA1D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99D7-7316-487D-9C17-18DD2EF7A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73" r:id="rId13"/>
    <p:sldLayoutId id="2147483686" r:id="rId14"/>
    <p:sldLayoutId id="2147483689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ampusvirtualsp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001" y="1609726"/>
            <a:ext cx="8664699" cy="1898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Alcohol consumption, burden and prevention policies in the Americas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20285" y="3749585"/>
            <a:ext cx="7245704" cy="204429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Dr. Maristela G Monteiro</a:t>
            </a:r>
          </a:p>
          <a:p>
            <a:pPr algn="ctr"/>
            <a:r>
              <a:rPr lang="en-US" sz="1600" dirty="0"/>
              <a:t>Senior Advisor on Alcohol and Substance Abuse</a:t>
            </a:r>
          </a:p>
          <a:p>
            <a:pPr algn="ctr"/>
            <a:r>
              <a:rPr lang="en-US" sz="1600" dirty="0"/>
              <a:t>Pan American Health Organization/World Health Organization</a:t>
            </a:r>
          </a:p>
          <a:p>
            <a:pPr algn="ctr"/>
            <a:r>
              <a:rPr lang="en-US" sz="1600" dirty="0"/>
              <a:t>monteirm@paho.org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D01ABF-E82E-2A4E-BF5C-64E3B46C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E783-4751-3447-A075-565592F019DC}" type="slidenum">
              <a:rPr lang="en-US" smtClean="0">
                <a:latin typeface="Times" pitchFamily="2" charset="0"/>
              </a:rPr>
              <a:pPr/>
              <a:t>10</a:t>
            </a:fld>
            <a:endParaRPr lang="en-US" dirty="0">
              <a:latin typeface="Times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AD3E33-6564-CD45-B3EF-5FD4316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181" y="946036"/>
            <a:ext cx="7759522" cy="4643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2" charset="0"/>
              </a:rPr>
              <a:t>Deaths Attributable to Alcohol in 2016 in the Americas, by cause</a:t>
            </a:r>
            <a:endParaRPr lang="en-US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F0F58-21A7-4A4C-A1E6-C94D90496EF5}"/>
              </a:ext>
            </a:extLst>
          </p:cNvPr>
          <p:cNvSpPr txBox="1"/>
          <p:nvPr/>
        </p:nvSpPr>
        <p:spPr>
          <a:xfrm>
            <a:off x="7262483" y="3180021"/>
            <a:ext cx="986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" pitchFamily="2" charset="0"/>
                <a:ea typeface="DIN Alternate" charset="0"/>
                <a:cs typeface="DIN Alternate" charset="0"/>
              </a:rPr>
              <a:t>3.1%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D12D3-64BB-F64C-9F36-FA93E761B2DD}"/>
              </a:ext>
            </a:extLst>
          </p:cNvPr>
          <p:cNvSpPr txBox="1"/>
          <p:nvPr/>
        </p:nvSpPr>
        <p:spPr>
          <a:xfrm>
            <a:off x="8158674" y="3163960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  <a:ea typeface="DIN Alternate" charset="0"/>
                <a:cs typeface="DIN Alternate" charset="0"/>
              </a:rPr>
              <a:t>of all communicable, maternal, </a:t>
            </a:r>
          </a:p>
          <a:p>
            <a:r>
              <a:rPr lang="en-US" sz="1200" dirty="0">
                <a:latin typeface="Times" pitchFamily="2" charset="0"/>
                <a:ea typeface="DIN Alternate" charset="0"/>
                <a:cs typeface="DIN Alternate" charset="0"/>
              </a:rPr>
              <a:t>perinatal, and nutritional condition </a:t>
            </a:r>
          </a:p>
          <a:p>
            <a:r>
              <a:rPr lang="en-US" sz="1200" dirty="0">
                <a:latin typeface="Times" pitchFamily="2" charset="0"/>
                <a:ea typeface="DIN Alternate" charset="0"/>
                <a:cs typeface="DIN Alternate" charset="0"/>
              </a:rPr>
              <a:t>deaths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E7E29-A0AB-B74C-9A2E-02659B281169}"/>
              </a:ext>
            </a:extLst>
          </p:cNvPr>
          <p:cNvSpPr txBox="1"/>
          <p:nvPr/>
        </p:nvSpPr>
        <p:spPr>
          <a:xfrm>
            <a:off x="7281224" y="3954884"/>
            <a:ext cx="986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" pitchFamily="2" charset="0"/>
                <a:ea typeface="DIN Alternate" charset="0"/>
                <a:cs typeface="DIN Alternate" charset="0"/>
              </a:rPr>
              <a:t>3.6%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0CF56-194B-3442-95CB-25D207C4F585}"/>
              </a:ext>
            </a:extLst>
          </p:cNvPr>
          <p:cNvSpPr txBox="1"/>
          <p:nvPr/>
        </p:nvSpPr>
        <p:spPr>
          <a:xfrm>
            <a:off x="8177415" y="400105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  <a:ea typeface="DIN Alternate" charset="0"/>
                <a:cs typeface="DIN Alternate" charset="0"/>
              </a:rPr>
              <a:t>of all NCD</a:t>
            </a:r>
          </a:p>
          <a:p>
            <a:r>
              <a:rPr lang="en-US" sz="1200" dirty="0">
                <a:latin typeface="Times" pitchFamily="2" charset="0"/>
                <a:ea typeface="DIN Alternate" charset="0"/>
                <a:cs typeface="DIN Alternate" charset="0"/>
              </a:rPr>
              <a:t>deaths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C1CB3-A598-C548-8F29-63095378ED4F}"/>
              </a:ext>
            </a:extLst>
          </p:cNvPr>
          <p:cNvSpPr txBox="1"/>
          <p:nvPr/>
        </p:nvSpPr>
        <p:spPr>
          <a:xfrm>
            <a:off x="7077335" y="4690548"/>
            <a:ext cx="1178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" pitchFamily="2" charset="0"/>
                <a:ea typeface="DIN Alternate" charset="0"/>
                <a:cs typeface="DIN Alternate" charset="0"/>
              </a:rPr>
              <a:t>23.6%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FF129-619F-E442-88DC-08672ACF50D9}"/>
              </a:ext>
            </a:extLst>
          </p:cNvPr>
          <p:cNvSpPr txBox="1"/>
          <p:nvPr/>
        </p:nvSpPr>
        <p:spPr>
          <a:xfrm>
            <a:off x="8158674" y="4728823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" pitchFamily="2" charset="0"/>
                <a:ea typeface="DIN Alternate" charset="0"/>
                <a:cs typeface="DIN Alternate" charset="0"/>
              </a:rPr>
              <a:t>of all injury</a:t>
            </a:r>
          </a:p>
          <a:p>
            <a:r>
              <a:rPr lang="en-US" sz="1200" b="1" dirty="0">
                <a:latin typeface="Times" pitchFamily="2" charset="0"/>
                <a:ea typeface="DIN Alternate" charset="0"/>
                <a:cs typeface="DIN Alternate" charset="0"/>
              </a:rPr>
              <a:t>deaths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E8168-B0DC-1046-AD75-3CBA530C13E6}"/>
              </a:ext>
            </a:extLst>
          </p:cNvPr>
          <p:cNvSpPr txBox="1"/>
          <p:nvPr/>
        </p:nvSpPr>
        <p:spPr>
          <a:xfrm>
            <a:off x="7746781" y="2451217"/>
            <a:ext cx="154241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latin typeface="Times" pitchFamily="2" charset="0"/>
              </a:rPr>
              <a:t>% of all deaths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C85E68-9BA1-184E-9BC2-B21AB11D0D10}"/>
              </a:ext>
            </a:extLst>
          </p:cNvPr>
          <p:cNvSpPr txBox="1"/>
          <p:nvPr/>
        </p:nvSpPr>
        <p:spPr>
          <a:xfrm>
            <a:off x="2766854" y="1802800"/>
            <a:ext cx="187653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>
                <a:latin typeface="Times" pitchFamily="2" charset="0"/>
              </a:rPr>
              <a:t>% of all AA deaths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87477-A953-4244-9BB9-B6397E18C39B}"/>
              </a:ext>
            </a:extLst>
          </p:cNvPr>
          <p:cNvSpPr txBox="1"/>
          <p:nvPr/>
        </p:nvSpPr>
        <p:spPr>
          <a:xfrm>
            <a:off x="3825510" y="6077675"/>
            <a:ext cx="44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DEATHS: 379,000; 5.4% of All DEATHS</a:t>
            </a:r>
          </a:p>
        </p:txBody>
      </p:sp>
      <p:pic>
        <p:nvPicPr>
          <p:cNvPr id="10242" name="Chart 14" descr="image001">
            <a:extLst>
              <a:ext uri="{FF2B5EF4-FFF2-40B4-BE49-F238E27FC236}">
                <a16:creationId xmlns:a16="http://schemas.microsoft.com/office/drawing/2014/main" id="{6F5A0AA1-1B2C-4F8C-8CF9-3C6A8AD5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2" y="2297526"/>
            <a:ext cx="7086709" cy="363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47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89286-1769-7D4C-B4AE-36726EAE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2466" y="5932272"/>
            <a:ext cx="528287" cy="214601"/>
          </a:xfrm>
          <a:prstGeom prst="rect">
            <a:avLst/>
          </a:prstGeom>
        </p:spPr>
        <p:txBody>
          <a:bodyPr vert="horz" lIns="82935" tIns="41468" rIns="82935" bIns="41468" rtlCol="0" anchor="ctr"/>
          <a:lstStyle>
            <a:defPPr>
              <a:defRPr lang="en-US"/>
            </a:defPPr>
            <a:lvl1pPr marL="0" algn="l" defTabSz="829361" rtl="0" eaLnBrk="1" latinLnBrk="0" hangingPunct="1">
              <a:defRPr sz="635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anuale" charset="0"/>
                <a:ea typeface="Manuale" charset="0"/>
                <a:cs typeface="Manuale" charset="0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CEE783-4751-3447-A075-565592F019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FF7C29-77E7-994A-A5C6-3352E237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2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Alcohol-attributable DALYs - 2016</a:t>
            </a:r>
            <a:endParaRPr lang="en-US" sz="2625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BA3F8D-D350-F64D-80A1-3F095E5E0D72}"/>
              </a:ext>
            </a:extLst>
          </p:cNvPr>
          <p:cNvSpPr txBox="1"/>
          <p:nvPr/>
        </p:nvSpPr>
        <p:spPr>
          <a:xfrm>
            <a:off x="4156237" y="5611235"/>
            <a:ext cx="184731" cy="582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82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252E5-D158-D54B-BDCC-44E2239C39CD}"/>
              </a:ext>
            </a:extLst>
          </p:cNvPr>
          <p:cNvSpPr txBox="1"/>
          <p:nvPr/>
        </p:nvSpPr>
        <p:spPr>
          <a:xfrm>
            <a:off x="4065147" y="5611235"/>
            <a:ext cx="3877373" cy="36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1" b="1" dirty="0">
                <a:solidFill>
                  <a:srgbClr val="FF0000"/>
                </a:solidFill>
              </a:rPr>
              <a:t>18,901,659 DALYs; 6.7% of all DALYs</a:t>
            </a:r>
          </a:p>
        </p:txBody>
      </p:sp>
      <p:pic>
        <p:nvPicPr>
          <p:cNvPr id="9218" name="Chart 16" descr="image002">
            <a:extLst>
              <a:ext uri="{FF2B5EF4-FFF2-40B4-BE49-F238E27FC236}">
                <a16:creationId xmlns:a16="http://schemas.microsoft.com/office/drawing/2014/main" id="{99CC9CC5-728A-446E-9BD5-9436029F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1344394"/>
            <a:ext cx="7305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4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7ECE590-EA62-4415-ABCB-A061CCD12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70C0"/>
                </a:solidFill>
              </a:rPr>
              <a:t>What is alcohol prevention? What works at what cost and for how many?</a:t>
            </a:r>
          </a:p>
        </p:txBody>
      </p:sp>
      <p:cxnSp>
        <p:nvCxnSpPr>
          <p:cNvPr id="15363" name="AutoShape 3">
            <a:extLst>
              <a:ext uri="{FF2B5EF4-FFF2-40B4-BE49-F238E27FC236}">
                <a16:creationId xmlns:a16="http://schemas.microsoft.com/office/drawing/2014/main" id="{8F49A4CB-2CF1-4036-91F8-34A3E44CAA61}"/>
              </a:ext>
            </a:extLst>
          </p:cNvPr>
          <p:cNvCxnSpPr>
            <a:cxnSpLocks noChangeShapeType="1"/>
            <a:stCxn id="15367" idx="6"/>
            <a:endCxn id="15366" idx="2"/>
          </p:cNvCxnSpPr>
          <p:nvPr/>
        </p:nvCxnSpPr>
        <p:spPr bwMode="auto">
          <a:xfrm>
            <a:off x="5784851" y="3024188"/>
            <a:ext cx="620713" cy="0"/>
          </a:xfrm>
          <a:prstGeom prst="straightConnector1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4" name="AutoShape 4">
            <a:extLst>
              <a:ext uri="{FF2B5EF4-FFF2-40B4-BE49-F238E27FC236}">
                <a16:creationId xmlns:a16="http://schemas.microsoft.com/office/drawing/2014/main" id="{3E2E5512-9B26-422B-A8F2-2169CEA288E8}"/>
              </a:ext>
            </a:extLst>
          </p:cNvPr>
          <p:cNvCxnSpPr>
            <a:cxnSpLocks noChangeShapeType="1"/>
            <a:stCxn id="15366" idx="6"/>
            <a:endCxn id="15368" idx="2"/>
          </p:cNvCxnSpPr>
          <p:nvPr/>
        </p:nvCxnSpPr>
        <p:spPr bwMode="auto">
          <a:xfrm>
            <a:off x="8153400" y="3024188"/>
            <a:ext cx="579438" cy="0"/>
          </a:xfrm>
          <a:prstGeom prst="straightConnector1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5" name="Oval 5">
            <a:extLst>
              <a:ext uri="{FF2B5EF4-FFF2-40B4-BE49-F238E27FC236}">
                <a16:creationId xmlns:a16="http://schemas.microsoft.com/office/drawing/2014/main" id="{91D3AE8C-EDC1-4D9D-997F-3DFA65F8A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4" y="4879976"/>
            <a:ext cx="1690687" cy="981075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Public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Policies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EA6E1AA7-87AC-4EB5-99F6-E6B870160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9" y="2533651"/>
            <a:ext cx="1690687" cy="981075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Excessive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consumption</a:t>
            </a: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1E387945-E9F8-48D9-B76A-4B5D2D6CA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9" y="2533651"/>
            <a:ext cx="1690687" cy="981075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Consumption</a:t>
            </a: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DD368678-50AA-4276-B525-46C1BFF6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4" y="2533651"/>
            <a:ext cx="1690687" cy="981075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Acute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Chronic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Problems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7831FA3F-9A2F-425E-A3C9-463826E27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33651"/>
            <a:ext cx="1690688" cy="981075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Availability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products</a:t>
            </a:r>
          </a:p>
        </p:txBody>
      </p:sp>
      <p:cxnSp>
        <p:nvCxnSpPr>
          <p:cNvPr id="15370" name="AutoShape 10">
            <a:extLst>
              <a:ext uri="{FF2B5EF4-FFF2-40B4-BE49-F238E27FC236}">
                <a16:creationId xmlns:a16="http://schemas.microsoft.com/office/drawing/2014/main" id="{870DC34D-6037-49D3-A9B8-A262F67CA765}"/>
              </a:ext>
            </a:extLst>
          </p:cNvPr>
          <p:cNvCxnSpPr>
            <a:cxnSpLocks noChangeShapeType="1"/>
            <a:stCxn id="15369" idx="6"/>
            <a:endCxn id="15367" idx="2"/>
          </p:cNvCxnSpPr>
          <p:nvPr/>
        </p:nvCxnSpPr>
        <p:spPr bwMode="auto">
          <a:xfrm>
            <a:off x="3471863" y="3024188"/>
            <a:ext cx="565150" cy="0"/>
          </a:xfrm>
          <a:prstGeom prst="straightConnector1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779" name="AutoShape 11">
            <a:extLst>
              <a:ext uri="{FF2B5EF4-FFF2-40B4-BE49-F238E27FC236}">
                <a16:creationId xmlns:a16="http://schemas.microsoft.com/office/drawing/2014/main" id="{B64CF064-0EA3-4A2B-A502-366B54EBC404}"/>
              </a:ext>
            </a:extLst>
          </p:cNvPr>
          <p:cNvCxnSpPr>
            <a:cxnSpLocks noChangeShapeType="1"/>
            <a:stCxn id="15365" idx="2"/>
            <a:endCxn id="15369" idx="5"/>
          </p:cNvCxnSpPr>
          <p:nvPr/>
        </p:nvCxnSpPr>
        <p:spPr bwMode="auto">
          <a:xfrm flipH="1" flipV="1">
            <a:off x="3195638" y="3400425"/>
            <a:ext cx="2025650" cy="1970088"/>
          </a:xfrm>
          <a:prstGeom prst="straightConnector1">
            <a:avLst/>
          </a:prstGeom>
          <a:ln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780" name="AutoShape 12">
            <a:extLst>
              <a:ext uri="{FF2B5EF4-FFF2-40B4-BE49-F238E27FC236}">
                <a16:creationId xmlns:a16="http://schemas.microsoft.com/office/drawing/2014/main" id="{712D2928-E11D-408A-AB19-3B9D7E1A2306}"/>
              </a:ext>
            </a:extLst>
          </p:cNvPr>
          <p:cNvCxnSpPr>
            <a:cxnSpLocks noChangeShapeType="1"/>
            <a:stCxn id="15365" idx="1"/>
            <a:endCxn id="15367" idx="4"/>
          </p:cNvCxnSpPr>
          <p:nvPr/>
        </p:nvCxnSpPr>
        <p:spPr bwMode="auto">
          <a:xfrm flipH="1" flipV="1">
            <a:off x="4911725" y="3543301"/>
            <a:ext cx="585788" cy="1450975"/>
          </a:xfrm>
          <a:prstGeom prst="straightConnector1">
            <a:avLst/>
          </a:prstGeom>
          <a:ln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781" name="AutoShape 13">
            <a:extLst>
              <a:ext uri="{FF2B5EF4-FFF2-40B4-BE49-F238E27FC236}">
                <a16:creationId xmlns:a16="http://schemas.microsoft.com/office/drawing/2014/main" id="{F885E4DF-E2AF-47B4-AABE-0931263E7293}"/>
              </a:ext>
            </a:extLst>
          </p:cNvPr>
          <p:cNvCxnSpPr>
            <a:cxnSpLocks noChangeShapeType="1"/>
            <a:stCxn id="15365" idx="7"/>
            <a:endCxn id="15366" idx="4"/>
          </p:cNvCxnSpPr>
          <p:nvPr/>
        </p:nvCxnSpPr>
        <p:spPr bwMode="auto">
          <a:xfrm flipV="1">
            <a:off x="6692901" y="3543301"/>
            <a:ext cx="587375" cy="1450975"/>
          </a:xfrm>
          <a:prstGeom prst="straightConnector1">
            <a:avLst/>
          </a:prstGeom>
          <a:ln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782" name="AutoShape 14">
            <a:extLst>
              <a:ext uri="{FF2B5EF4-FFF2-40B4-BE49-F238E27FC236}">
                <a16:creationId xmlns:a16="http://schemas.microsoft.com/office/drawing/2014/main" id="{90D92AF2-D4A4-42C2-B91A-78D5A21F0710}"/>
              </a:ext>
            </a:extLst>
          </p:cNvPr>
          <p:cNvCxnSpPr>
            <a:cxnSpLocks noChangeShapeType="1"/>
            <a:stCxn id="15365" idx="6"/>
            <a:endCxn id="15368" idx="3"/>
          </p:cNvCxnSpPr>
          <p:nvPr/>
        </p:nvCxnSpPr>
        <p:spPr bwMode="auto">
          <a:xfrm flipV="1">
            <a:off x="6969125" y="3400425"/>
            <a:ext cx="2039938" cy="1970088"/>
          </a:xfrm>
          <a:prstGeom prst="straightConnector1">
            <a:avLst/>
          </a:prstGeom>
          <a:ln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783" name="Line 15">
            <a:extLst>
              <a:ext uri="{FF2B5EF4-FFF2-40B4-BE49-F238E27FC236}">
                <a16:creationId xmlns:a16="http://schemas.microsoft.com/office/drawing/2014/main" id="{7A1F0849-E861-42CD-94C8-70DCCACD0A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1713" y="3035300"/>
            <a:ext cx="25400" cy="1841500"/>
          </a:xfrm>
          <a:prstGeom prst="line">
            <a:avLst/>
          </a:prstGeom>
          <a:ln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9AF32B2A-7096-420D-ABD4-55B18ACBE574}"/>
              </a:ext>
            </a:extLst>
          </p:cNvPr>
          <p:cNvSpPr txBox="1">
            <a:spLocks noChangeArrowheads="1"/>
          </p:cNvSpPr>
          <p:nvPr/>
        </p:nvSpPr>
        <p:spPr bwMode="auto">
          <a:xfrm rot="-2778194">
            <a:off x="7682707" y="4056857"/>
            <a:ext cx="1909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Treatment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Rehabilitation;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Separating harms (drink-driving e.g.)</a:t>
            </a:r>
          </a:p>
        </p:txBody>
      </p:sp>
      <p:sp>
        <p:nvSpPr>
          <p:cNvPr id="15377" name="TextBox 3">
            <a:extLst>
              <a:ext uri="{FF2B5EF4-FFF2-40B4-BE49-F238E27FC236}">
                <a16:creationId xmlns:a16="http://schemas.microsoft.com/office/drawing/2014/main" id="{FFA04939-2F5A-4D5B-9AC6-257F1A3A977A}"/>
              </a:ext>
            </a:extLst>
          </p:cNvPr>
          <p:cNvSpPr txBox="1">
            <a:spLocks noChangeArrowheads="1"/>
          </p:cNvSpPr>
          <p:nvPr/>
        </p:nvSpPr>
        <p:spPr bwMode="auto">
          <a:xfrm rot="2688835">
            <a:off x="2466976" y="4491039"/>
            <a:ext cx="2989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Physical-Economic-Social</a:t>
            </a:r>
          </a:p>
        </p:txBody>
      </p:sp>
      <p:sp>
        <p:nvSpPr>
          <p:cNvPr id="15378" name="TextBox 4">
            <a:extLst>
              <a:ext uri="{FF2B5EF4-FFF2-40B4-BE49-F238E27FC236}">
                <a16:creationId xmlns:a16="http://schemas.microsoft.com/office/drawing/2014/main" id="{4D71F14A-2889-4697-A1A8-0F96F55C99AA}"/>
              </a:ext>
            </a:extLst>
          </p:cNvPr>
          <p:cNvSpPr txBox="1">
            <a:spLocks noChangeArrowheads="1"/>
          </p:cNvSpPr>
          <p:nvPr/>
        </p:nvSpPr>
        <p:spPr bwMode="auto">
          <a:xfrm rot="-4151812">
            <a:off x="6523832" y="4050507"/>
            <a:ext cx="1431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Early interventions </a:t>
            </a:r>
          </a:p>
        </p:txBody>
      </p:sp>
      <p:sp>
        <p:nvSpPr>
          <p:cNvPr id="15379" name="TextBox 5">
            <a:extLst>
              <a:ext uri="{FF2B5EF4-FFF2-40B4-BE49-F238E27FC236}">
                <a16:creationId xmlns:a16="http://schemas.microsoft.com/office/drawing/2014/main" id="{4FB4C167-5C77-4B1E-8E2E-FC67BA92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6" y="3244850"/>
            <a:ext cx="193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RETAIL</a:t>
            </a:r>
          </a:p>
        </p:txBody>
      </p:sp>
      <p:sp>
        <p:nvSpPr>
          <p:cNvPr id="15380" name="TextBox 6">
            <a:extLst>
              <a:ext uri="{FF2B5EF4-FFF2-40B4-BE49-F238E27FC236}">
                <a16:creationId xmlns:a16="http://schemas.microsoft.com/office/drawing/2014/main" id="{DA5B0F2A-E81B-4C98-A9F8-B29F1224C2DD}"/>
              </a:ext>
            </a:extLst>
          </p:cNvPr>
          <p:cNvSpPr txBox="1">
            <a:spLocks noChangeArrowheads="1"/>
          </p:cNvSpPr>
          <p:nvPr/>
        </p:nvSpPr>
        <p:spPr bwMode="auto">
          <a:xfrm rot="4133870">
            <a:off x="4872832" y="3961607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Education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AA8004B-03D1-4F3A-874F-3FA903788C53}"/>
              </a:ext>
            </a:extLst>
          </p:cNvPr>
          <p:cNvSpPr/>
          <p:nvPr/>
        </p:nvSpPr>
        <p:spPr>
          <a:xfrm>
            <a:off x="2411414" y="4271964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651053E2-7B00-4429-9E28-8117E59F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72" y="6044243"/>
            <a:ext cx="26701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4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5989EB7-9984-4436-B09D-4492226F7D0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>
                <a:solidFill>
                  <a:srgbClr val="336699"/>
                </a:solidFill>
              </a:rPr>
              <a:t>BEST BUYS, ESPECIALLY FOR LOW AND MIDDLE INCOME COUNTRIES FOR MEN AND WOMEN</a:t>
            </a:r>
          </a:p>
        </p:txBody>
      </p:sp>
      <p:graphicFrame>
        <p:nvGraphicFramePr>
          <p:cNvPr id="403459" name="Group 3">
            <a:extLst>
              <a:ext uri="{FF2B5EF4-FFF2-40B4-BE49-F238E27FC236}">
                <a16:creationId xmlns:a16="http://schemas.microsoft.com/office/drawing/2014/main" id="{F6620C1D-53A2-4C67-BB0D-A54CAC1886F3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1412876"/>
          <a:ext cx="7297738" cy="4106863"/>
        </p:xfrm>
        <a:graphic>
          <a:graphicData uri="http://schemas.openxmlformats.org/drawingml/2006/table">
            <a:tbl>
              <a:tblPr/>
              <a:tblGrid>
                <a:gridCol w="262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562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Harmful use of alcohol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(&gt; 50m DALYs;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4.5% global burden)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L="46299" marR="46299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Restrict access to retailed alcohol *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L="46299" marR="462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Combined effect: 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5-10 m DALYs averted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(10-20% alcohol burden)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L="46299" marR="462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Enforce bans on alcohol advertising *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L="46299" marR="462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7F7F7F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Raise taxes on alcohol *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marL="46299" marR="4629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5" name="TextBox 7">
            <a:extLst>
              <a:ext uri="{FF2B5EF4-FFF2-40B4-BE49-F238E27FC236}">
                <a16:creationId xmlns:a16="http://schemas.microsoft.com/office/drawing/2014/main" id="{9B77EF84-DE9A-490E-BC50-FC8B88A8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4538" y="5516563"/>
            <a:ext cx="652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  very cost-effective ($ per DALY prevented  &lt; GDP per person)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latin typeface="Franklin Gothic Medium" panose="020B0603020102020204" pitchFamily="34" charset="0"/>
                <a:ea typeface="ＭＳ Ｐゴシック" panose="020B0600070205080204" pitchFamily="34" charset="-128"/>
              </a:rPr>
              <a:t> very low cost in implementation and in principle feasible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DEF78B-F4AC-4656-816E-2A8A26CC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26" y="6018364"/>
            <a:ext cx="26701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9558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EAEFC488-85E9-410D-AB91-636D81734AF1}"/>
              </a:ext>
            </a:extLst>
          </p:cNvPr>
          <p:cNvSpPr txBox="1">
            <a:spLocks/>
          </p:cNvSpPr>
          <p:nvPr/>
        </p:nvSpPr>
        <p:spPr bwMode="auto">
          <a:xfrm>
            <a:off x="1249679" y="4129290"/>
            <a:ext cx="9641840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201" tIns="40100" rIns="80201" bIns="401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000" b="0" i="0" kern="1200">
                <a:solidFill>
                  <a:schemeClr val="tx1"/>
                </a:solidFill>
                <a:latin typeface="+mj-lt"/>
                <a:ea typeface="Helvetica Light" charset="0"/>
                <a:cs typeface="Helvetica Light" charset="0"/>
              </a:defRPr>
            </a:lvl1pPr>
            <a:lvl2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2pPr>
            <a:lvl3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3pPr>
            <a:lvl4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4pPr>
            <a:lvl5pPr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5pPr>
            <a:lvl6pPr marL="2286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6pPr>
            <a:lvl7pPr marL="4572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7pPr>
            <a:lvl8pPr marL="6858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8pPr>
            <a:lvl9pPr marL="914400" algn="l" defTabSz="913607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Roboto Regular" charset="0"/>
                <a:ea typeface="ＭＳ Ｐゴシック" charset="-128"/>
              </a:defRPr>
            </a:lvl9pPr>
          </a:lstStyle>
          <a:p>
            <a:pPr algn="ctr"/>
            <a:r>
              <a:rPr lang="en-US" sz="1842" b="1" dirty="0">
                <a:solidFill>
                  <a:srgbClr val="4472C3"/>
                </a:solidFill>
              </a:rPr>
              <a:t>“We are proud to introduce SAFER – a package of proven interventions to reduce the harms caused by alcohol, and a new partnership to catalyze global action. We need governments to put in place effective alcohol control policy options and public policies to reduce the harmful use of alcohol.” 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22E9180E-6181-4E01-A978-BAC5326971AD}"/>
              </a:ext>
            </a:extLst>
          </p:cNvPr>
          <p:cNvSpPr txBox="1">
            <a:spLocks/>
          </p:cNvSpPr>
          <p:nvPr/>
        </p:nvSpPr>
        <p:spPr bwMode="auto">
          <a:xfrm>
            <a:off x="749299" y="5564447"/>
            <a:ext cx="10693400" cy="13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201" tIns="40100" rIns="80201" bIns="40100" numCol="1" rtlCol="0" anchor="t" anchorCtr="0" compatLnSpc="1">
            <a:prstTxWarp prst="textNoShape">
              <a:avLst/>
            </a:prstTxWarp>
            <a:normAutofit/>
          </a:bodyPr>
          <a:lstStyle>
            <a:lvl1pPr marL="227807" indent="-227807" algn="l" defTabSz="913607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2400" b="0" i="0" kern="1200" dirty="0">
                <a:solidFill>
                  <a:schemeClr val="tx1"/>
                </a:solidFill>
                <a:latin typeface="+mn-lt"/>
                <a:ea typeface="Helvetica" charset="-52"/>
                <a:cs typeface="Helvetica" charset="-52"/>
              </a:defRPr>
            </a:lvl1pPr>
            <a:lvl2pPr marL="685007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2000" b="0" i="0" kern="1200" dirty="0">
                <a:solidFill>
                  <a:schemeClr val="tx1"/>
                </a:solidFill>
                <a:latin typeface="+mn-lt"/>
                <a:ea typeface="Helvetica" charset="-52"/>
                <a:cs typeface="Helvetica" charset="-52"/>
              </a:defRPr>
            </a:lvl2pPr>
            <a:lvl3pPr marL="1142206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1800" b="0" i="0" kern="1200" dirty="0">
                <a:solidFill>
                  <a:schemeClr val="tx1"/>
                </a:solidFill>
                <a:latin typeface="+mn-lt"/>
                <a:ea typeface="Helvetica" charset="-52"/>
                <a:cs typeface="Helvetica" charset="-52"/>
              </a:defRPr>
            </a:lvl3pPr>
            <a:lvl4pPr marL="1599407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1600" b="0" i="0" kern="1200" dirty="0">
                <a:solidFill>
                  <a:schemeClr val="tx1"/>
                </a:solidFill>
                <a:latin typeface="+mn-lt"/>
                <a:ea typeface="Helvetica" charset="-52"/>
                <a:cs typeface="Helvetica" charset="-52"/>
              </a:defRPr>
            </a:lvl4pPr>
            <a:lvl5pPr marL="2056607" indent="-227807" algn="l" defTabSz="913607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20000"/>
              <a:buFont typeface="Arial" charset="0"/>
              <a:buChar char="•"/>
              <a:defRPr lang="en-US" sz="1600" b="0" i="0" kern="1200" dirty="0">
                <a:solidFill>
                  <a:schemeClr val="tx1"/>
                </a:solidFill>
                <a:latin typeface="+mn-lt"/>
                <a:ea typeface="Helvetica" charset="-52"/>
                <a:cs typeface="Helvetica" charset="-52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3" b="1" dirty="0"/>
              <a:t>Dr </a:t>
            </a:r>
            <a:r>
              <a:rPr lang="en-US" sz="1403" b="1" dirty="0" err="1"/>
              <a:t>Tedros</a:t>
            </a:r>
            <a:r>
              <a:rPr lang="en-US" sz="1403" b="1" dirty="0"/>
              <a:t> Adhanom Ghebreyesus, </a:t>
            </a:r>
            <a:br>
              <a:rPr lang="en-US" sz="1403" b="1" dirty="0"/>
            </a:br>
            <a:r>
              <a:rPr lang="en-US" sz="1403" b="1" dirty="0"/>
              <a:t>Director-General of WHO</a:t>
            </a:r>
          </a:p>
          <a:p>
            <a:pPr marL="0" indent="0" algn="ctr">
              <a:buFont typeface="Arial" charset="0"/>
              <a:buNone/>
            </a:pPr>
            <a:r>
              <a:rPr lang="en-US" sz="1403" b="1" dirty="0"/>
              <a:t>Geneva, 28 September 2018</a:t>
            </a: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44C9787-3DCF-4774-BF86-6EAB6A865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1347364" y="21434"/>
            <a:ext cx="9497272" cy="45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72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9DBF-3C5A-4BC5-800C-1FC68CF3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SITUATION: LIMITED COMMITMENT TO ALCOHOL POLICIES!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FC92-0CAB-41A4-B9C8-035DE548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8" y="1745797"/>
            <a:ext cx="10515163" cy="40683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INDICATORS</a:t>
            </a:r>
            <a:r>
              <a:rPr lang="en-US" dirty="0"/>
              <a:t>: Regional APC stable (reduced in 13 countries); HED high and increased since 2010 in all but 2 countries in LAC; AUD in women are the highest in the world; lowest abstinence rates of all regions</a:t>
            </a:r>
          </a:p>
          <a:p>
            <a:pPr marL="0" indent="0">
              <a:buNone/>
            </a:pPr>
            <a:r>
              <a:rPr lang="en-US" dirty="0"/>
              <a:t>Current National Plan and/or Policy: 9 </a:t>
            </a:r>
          </a:p>
          <a:p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dirty="0"/>
              <a:t> Countries with some restriction on hours/days/places of alcohol sales: 5</a:t>
            </a:r>
          </a:p>
          <a:p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dirty="0"/>
              <a:t> Countries with screening, brief interventions and treatment: ?</a:t>
            </a:r>
          </a:p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dirty="0"/>
              <a:t> Countries with drink driving countermeasures: 8</a:t>
            </a:r>
          </a:p>
          <a:p>
            <a:r>
              <a:rPr lang="en-US" b="1" dirty="0">
                <a:solidFill>
                  <a:srgbClr val="00B050"/>
                </a:solidFill>
              </a:rPr>
              <a:t>E</a:t>
            </a:r>
            <a:r>
              <a:rPr lang="en-US" dirty="0"/>
              <a:t> Countries with marketing restrictions: 2</a:t>
            </a:r>
          </a:p>
          <a:p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n-US" dirty="0"/>
              <a:t> Countries with excise taxes adjusted for inflation: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6298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0721" y="1261872"/>
            <a:ext cx="9918700" cy="1253913"/>
          </a:xfrm>
          <a:custGeom>
            <a:avLst/>
            <a:gdLst/>
            <a:ahLst/>
            <a:cxnLst/>
            <a:rect l="l" t="t" r="r" b="b"/>
            <a:pathLst>
              <a:path w="7439025" h="940435">
                <a:moveTo>
                  <a:pt x="7281926" y="0"/>
                </a:moveTo>
                <a:lnTo>
                  <a:pt x="156717" y="0"/>
                </a:lnTo>
                <a:lnTo>
                  <a:pt x="107183" y="7983"/>
                </a:lnTo>
                <a:lnTo>
                  <a:pt x="64163" y="30219"/>
                </a:lnTo>
                <a:lnTo>
                  <a:pt x="30238" y="64136"/>
                </a:lnTo>
                <a:lnTo>
                  <a:pt x="7989" y="107159"/>
                </a:lnTo>
                <a:lnTo>
                  <a:pt x="0" y="156718"/>
                </a:lnTo>
                <a:lnTo>
                  <a:pt x="0" y="783590"/>
                </a:lnTo>
                <a:lnTo>
                  <a:pt x="7989" y="833148"/>
                </a:lnTo>
                <a:lnTo>
                  <a:pt x="30238" y="876171"/>
                </a:lnTo>
                <a:lnTo>
                  <a:pt x="64163" y="910088"/>
                </a:lnTo>
                <a:lnTo>
                  <a:pt x="107183" y="932324"/>
                </a:lnTo>
                <a:lnTo>
                  <a:pt x="156717" y="940308"/>
                </a:lnTo>
                <a:lnTo>
                  <a:pt x="7281926" y="940308"/>
                </a:lnTo>
                <a:lnTo>
                  <a:pt x="7331484" y="932324"/>
                </a:lnTo>
                <a:lnTo>
                  <a:pt x="7374507" y="910088"/>
                </a:lnTo>
                <a:lnTo>
                  <a:pt x="7408424" y="876171"/>
                </a:lnTo>
                <a:lnTo>
                  <a:pt x="7430660" y="833148"/>
                </a:lnTo>
                <a:lnTo>
                  <a:pt x="7438643" y="783590"/>
                </a:lnTo>
                <a:lnTo>
                  <a:pt x="7438643" y="156718"/>
                </a:lnTo>
                <a:lnTo>
                  <a:pt x="7430660" y="107159"/>
                </a:lnTo>
                <a:lnTo>
                  <a:pt x="7408424" y="64136"/>
                </a:lnTo>
                <a:lnTo>
                  <a:pt x="7374507" y="30219"/>
                </a:lnTo>
                <a:lnTo>
                  <a:pt x="7331484" y="7983"/>
                </a:lnTo>
                <a:lnTo>
                  <a:pt x="7281926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67774" y="1302680"/>
            <a:ext cx="9342967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track for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meeting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global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target 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harmful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use of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alcohol</a:t>
            </a:r>
            <a:r>
              <a:rPr sz="2400" b="1" spc="-1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  the NCD Global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Monitoring </a:t>
            </a:r>
            <a:r>
              <a:rPr sz="2400" b="1" spc="-13" dirty="0">
                <a:solidFill>
                  <a:srgbClr val="FFFFFF"/>
                </a:solidFill>
                <a:latin typeface="Calibri"/>
                <a:cs typeface="Calibri"/>
              </a:rPr>
              <a:t>Framework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1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FFFFFF"/>
                </a:solidFill>
                <a:latin typeface="Calibri"/>
                <a:cs typeface="Calibri"/>
              </a:rPr>
              <a:t>advancing</a:t>
            </a:r>
            <a:endParaRPr sz="2400" dirty="0">
              <a:latin typeface="Calibri"/>
              <a:cs typeface="Calibri"/>
            </a:endParaRPr>
          </a:p>
          <a:p>
            <a:pPr marL="2540" algn="ctr"/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SDG health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sz="2400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3.5?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7231" y="0"/>
            <a:ext cx="6862064" cy="130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10743" y="2721858"/>
            <a:ext cx="7426680" cy="1933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45057" y="4951361"/>
            <a:ext cx="10650395" cy="436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216137" y="3095752"/>
            <a:ext cx="806873" cy="1561253"/>
          </a:xfrm>
          <a:custGeom>
            <a:avLst/>
            <a:gdLst/>
            <a:ahLst/>
            <a:cxnLst/>
            <a:rect l="l" t="t" r="r" b="b"/>
            <a:pathLst>
              <a:path w="605154" h="1170939">
                <a:moveTo>
                  <a:pt x="605027" y="867918"/>
                </a:moveTo>
                <a:lnTo>
                  <a:pt x="0" y="867918"/>
                </a:lnTo>
                <a:lnTo>
                  <a:pt x="302514" y="1170432"/>
                </a:lnTo>
                <a:lnTo>
                  <a:pt x="605027" y="867918"/>
                </a:lnTo>
                <a:close/>
              </a:path>
              <a:path w="605154" h="1170939">
                <a:moveTo>
                  <a:pt x="453771" y="0"/>
                </a:moveTo>
                <a:lnTo>
                  <a:pt x="151256" y="0"/>
                </a:lnTo>
                <a:lnTo>
                  <a:pt x="151256" y="867918"/>
                </a:lnTo>
                <a:lnTo>
                  <a:pt x="453771" y="867918"/>
                </a:lnTo>
                <a:lnTo>
                  <a:pt x="45377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9216137" y="3095752"/>
            <a:ext cx="806873" cy="1561253"/>
          </a:xfrm>
          <a:custGeom>
            <a:avLst/>
            <a:gdLst/>
            <a:ahLst/>
            <a:cxnLst/>
            <a:rect l="l" t="t" r="r" b="b"/>
            <a:pathLst>
              <a:path w="605154" h="1170939">
                <a:moveTo>
                  <a:pt x="0" y="867918"/>
                </a:moveTo>
                <a:lnTo>
                  <a:pt x="151256" y="867918"/>
                </a:lnTo>
                <a:lnTo>
                  <a:pt x="151256" y="0"/>
                </a:lnTo>
                <a:lnTo>
                  <a:pt x="453771" y="0"/>
                </a:lnTo>
                <a:lnTo>
                  <a:pt x="453771" y="867918"/>
                </a:lnTo>
                <a:lnTo>
                  <a:pt x="605027" y="867918"/>
                </a:lnTo>
                <a:lnTo>
                  <a:pt x="302514" y="1170432"/>
                </a:lnTo>
                <a:lnTo>
                  <a:pt x="0" y="86791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9984231" y="3355847"/>
            <a:ext cx="882227" cy="668867"/>
          </a:xfrm>
          <a:custGeom>
            <a:avLst/>
            <a:gdLst/>
            <a:ahLst/>
            <a:cxnLst/>
            <a:rect l="l" t="t" r="r" b="b"/>
            <a:pathLst>
              <a:path w="661670" h="501650">
                <a:moveTo>
                  <a:pt x="577850" y="0"/>
                </a:moveTo>
                <a:lnTo>
                  <a:pt x="83566" y="0"/>
                </a:lnTo>
                <a:lnTo>
                  <a:pt x="51059" y="6574"/>
                </a:lnTo>
                <a:lnTo>
                  <a:pt x="24495" y="24495"/>
                </a:lnTo>
                <a:lnTo>
                  <a:pt x="6574" y="51059"/>
                </a:lnTo>
                <a:lnTo>
                  <a:pt x="0" y="83565"/>
                </a:lnTo>
                <a:lnTo>
                  <a:pt x="0" y="417830"/>
                </a:lnTo>
                <a:lnTo>
                  <a:pt x="6574" y="450336"/>
                </a:lnTo>
                <a:lnTo>
                  <a:pt x="24495" y="476900"/>
                </a:lnTo>
                <a:lnTo>
                  <a:pt x="51059" y="494821"/>
                </a:lnTo>
                <a:lnTo>
                  <a:pt x="83566" y="501395"/>
                </a:lnTo>
                <a:lnTo>
                  <a:pt x="577850" y="501395"/>
                </a:lnTo>
                <a:lnTo>
                  <a:pt x="610356" y="494821"/>
                </a:lnTo>
                <a:lnTo>
                  <a:pt x="636920" y="476900"/>
                </a:lnTo>
                <a:lnTo>
                  <a:pt x="654841" y="450336"/>
                </a:lnTo>
                <a:lnTo>
                  <a:pt x="661416" y="417830"/>
                </a:lnTo>
                <a:lnTo>
                  <a:pt x="661416" y="83565"/>
                </a:lnTo>
                <a:lnTo>
                  <a:pt x="654841" y="51059"/>
                </a:lnTo>
                <a:lnTo>
                  <a:pt x="636920" y="24495"/>
                </a:lnTo>
                <a:lnTo>
                  <a:pt x="610356" y="6574"/>
                </a:lnTo>
                <a:lnTo>
                  <a:pt x="5778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9984231" y="3355847"/>
            <a:ext cx="882227" cy="668867"/>
          </a:xfrm>
          <a:custGeom>
            <a:avLst/>
            <a:gdLst/>
            <a:ahLst/>
            <a:cxnLst/>
            <a:rect l="l" t="t" r="r" b="b"/>
            <a:pathLst>
              <a:path w="661670" h="501650">
                <a:moveTo>
                  <a:pt x="0" y="83565"/>
                </a:moveTo>
                <a:lnTo>
                  <a:pt x="6574" y="51059"/>
                </a:lnTo>
                <a:lnTo>
                  <a:pt x="24495" y="24495"/>
                </a:lnTo>
                <a:lnTo>
                  <a:pt x="51059" y="6574"/>
                </a:lnTo>
                <a:lnTo>
                  <a:pt x="83566" y="0"/>
                </a:lnTo>
                <a:lnTo>
                  <a:pt x="577850" y="0"/>
                </a:lnTo>
                <a:lnTo>
                  <a:pt x="610356" y="6574"/>
                </a:lnTo>
                <a:lnTo>
                  <a:pt x="636920" y="24495"/>
                </a:lnTo>
                <a:lnTo>
                  <a:pt x="654841" y="51059"/>
                </a:lnTo>
                <a:lnTo>
                  <a:pt x="661416" y="83565"/>
                </a:lnTo>
                <a:lnTo>
                  <a:pt x="661416" y="417830"/>
                </a:lnTo>
                <a:lnTo>
                  <a:pt x="654841" y="450336"/>
                </a:lnTo>
                <a:lnTo>
                  <a:pt x="636920" y="476900"/>
                </a:lnTo>
                <a:lnTo>
                  <a:pt x="610356" y="494821"/>
                </a:lnTo>
                <a:lnTo>
                  <a:pt x="577850" y="501395"/>
                </a:lnTo>
                <a:lnTo>
                  <a:pt x="83566" y="501395"/>
                </a:lnTo>
                <a:lnTo>
                  <a:pt x="51059" y="494821"/>
                </a:lnTo>
                <a:lnTo>
                  <a:pt x="24495" y="476900"/>
                </a:lnTo>
                <a:lnTo>
                  <a:pt x="6574" y="450336"/>
                </a:lnTo>
                <a:lnTo>
                  <a:pt x="0" y="417830"/>
                </a:lnTo>
                <a:lnTo>
                  <a:pt x="0" y="8356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59324" y="3470317"/>
            <a:ext cx="53255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70C0"/>
                </a:solidFill>
              </a:rPr>
              <a:t>Virtual courses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1066801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altLang="en-US" dirty="0">
                <a:hlinkClick r:id="rId2" tooltip="http://www.campusvirtualsp.org/"/>
              </a:rPr>
              <a:t>http://www.campusvirtualsp.org/</a:t>
            </a:r>
            <a:endParaRPr lang="es-UY" altLang="en-US" dirty="0"/>
          </a:p>
          <a:p>
            <a:pPr eaLnBrk="1" hangingPunct="1">
              <a:buFont typeface="Arial" pitchFamily="34" charset="0"/>
              <a:buNone/>
            </a:pPr>
            <a:endParaRPr lang="en-US" altLang="en-US" dirty="0"/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AUDIT-SBI (E,S)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ASSIST-SBI (E,S)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Alcohol policy and public health (E, S)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Drug policy and public health (E, S)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Advocacy for Alcohol Policy (P,E,S)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en-US" dirty="0"/>
              <a:t>Alcohol and Pregnancy (P, E,S) 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541" y="6199187"/>
            <a:ext cx="26701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3FDC9-A2A1-4860-A711-213B6B6DB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62"/>
          <a:stretch/>
        </p:blipFill>
        <p:spPr bwMode="auto">
          <a:xfrm>
            <a:off x="1905000" y="5420655"/>
            <a:ext cx="5434518" cy="119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84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602598" y="2833185"/>
            <a:ext cx="6050073" cy="216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8300" dirty="0">
                <a:solidFill>
                  <a:schemeClr val="bg1"/>
                </a:solidFill>
                <a:latin typeface="Calibri Regular" charset="0"/>
              </a:rPr>
              <a:t>Questions?</a:t>
            </a:r>
          </a:p>
          <a:p>
            <a:pPr algn="r">
              <a:lnSpc>
                <a:spcPct val="80000"/>
              </a:lnSpc>
            </a:pPr>
            <a:r>
              <a:rPr lang="en-US" sz="8300" dirty="0">
                <a:solidFill>
                  <a:schemeClr val="bg1"/>
                </a:solidFill>
                <a:latin typeface="Calibri Regular" charset="0"/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124" y="2935969"/>
            <a:ext cx="1612900" cy="193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0848" y="3363793"/>
            <a:ext cx="572591" cy="37218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74784" y="5389599"/>
            <a:ext cx="5519240" cy="945170"/>
            <a:chOff x="1391735" y="4439367"/>
            <a:chExt cx="7272669" cy="12454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1735" y="4439367"/>
              <a:ext cx="1687751" cy="12454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7480" y="4439367"/>
              <a:ext cx="5396924" cy="1245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7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E159-0D35-49EA-B68D-52756296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alcohol contributes to various diseases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1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1CDC293-9747-4D27-8ACC-D88FBCC84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5545" r="2855"/>
          <a:stretch/>
        </p:blipFill>
        <p:spPr>
          <a:xfrm>
            <a:off x="324215" y="1766109"/>
            <a:ext cx="10746557" cy="4555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13EC4-73AA-40FF-BE3C-73F1345352A4}"/>
              </a:ext>
            </a:extLst>
          </p:cNvPr>
          <p:cNvSpPr txBox="1"/>
          <p:nvPr/>
        </p:nvSpPr>
        <p:spPr>
          <a:xfrm>
            <a:off x="2763933" y="6231265"/>
            <a:ext cx="6664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Alcohol also harms others than the drinker!</a:t>
            </a:r>
          </a:p>
        </p:txBody>
      </p:sp>
    </p:spTree>
    <p:extLst>
      <p:ext uri="{BB962C8B-B14F-4D97-AF65-F5344CB8AC3E}">
        <p14:creationId xmlns:p14="http://schemas.microsoft.com/office/powerpoint/2010/main" val="18644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19" y="602776"/>
            <a:ext cx="10515163" cy="725886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4472C3"/>
                </a:solidFill>
              </a:rPr>
              <a:t>Alcohol Consumption – Population Level</a:t>
            </a:r>
            <a:br>
              <a:rPr lang="en-US" sz="3200" dirty="0">
                <a:solidFill>
                  <a:srgbClr val="4472C3"/>
                </a:solidFill>
              </a:rPr>
            </a:br>
            <a:r>
              <a:rPr lang="en-US" sz="2800" dirty="0">
                <a:solidFill>
                  <a:srgbClr val="EB7C30"/>
                </a:solidFill>
              </a:rPr>
              <a:t>Performance Indicators – Alcohol Target</a:t>
            </a:r>
            <a:endParaRPr lang="en-US" sz="3200" dirty="0">
              <a:solidFill>
                <a:srgbClr val="EB7C3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08EAF-72CD-4E8F-803F-D0543E0ECF14}"/>
              </a:ext>
            </a:extLst>
          </p:cNvPr>
          <p:cNvSpPr/>
          <p:nvPr/>
        </p:nvSpPr>
        <p:spPr>
          <a:xfrm>
            <a:off x="772409" y="1434119"/>
            <a:ext cx="2228333" cy="5010103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1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DD298-1086-4548-8F0F-788E37690126}"/>
              </a:ext>
            </a:extLst>
          </p:cNvPr>
          <p:cNvSpPr txBox="1"/>
          <p:nvPr/>
        </p:nvSpPr>
        <p:spPr>
          <a:xfrm>
            <a:off x="3112595" y="1942287"/>
            <a:ext cx="6986889" cy="923330"/>
          </a:xfrm>
          <a:prstGeom prst="rect">
            <a:avLst/>
          </a:prstGeom>
          <a:noFill/>
          <a:ln w="3175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/>
            </a:lvl1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B7C30"/>
                </a:solidFill>
                <a:effectLst/>
                <a:uLnTx/>
                <a:uFillTx/>
                <a:latin typeface="+mn-lt"/>
                <a:ea typeface="+mn-ea"/>
                <a:cs typeface="Helvetica" panose="020B0604020202020204" pitchFamily="34" charset="0"/>
              </a:rPr>
              <a:t>Total (recorded and unrecorded) alcohol per capita (15+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EB7C30"/>
                </a:solidFill>
                <a:effectLst/>
                <a:uLnTx/>
                <a:uFillTx/>
                <a:latin typeface="+mn-lt"/>
                <a:ea typeface="+mn-ea"/>
                <a:cs typeface="Helvetica" panose="020B0604020202020204" pitchFamily="34" charset="0"/>
              </a:rPr>
              <a:t>y.o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B7C30"/>
                </a:solidFill>
                <a:effectLst/>
                <a:uLnTx/>
                <a:uFillTx/>
                <a:latin typeface="+mn-lt"/>
                <a:ea typeface="+mn-ea"/>
                <a:cs typeface="Helvetica" panose="020B0604020202020204" pitchFamily="34" charset="0"/>
              </a:rPr>
              <a:t>) consumption within a calendar year in liters of pure alcohol.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Helvetica" panose="020B0604020202020204" pitchFamily="34" charset="0"/>
              </a:rPr>
              <a:t>Data source: Administrative reporting and survey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9C70F-1D51-4E13-A733-670CA46E0E68}"/>
              </a:ext>
            </a:extLst>
          </p:cNvPr>
          <p:cNvSpPr txBox="1"/>
          <p:nvPr/>
        </p:nvSpPr>
        <p:spPr>
          <a:xfrm>
            <a:off x="3112595" y="3575236"/>
            <a:ext cx="6986889" cy="974754"/>
          </a:xfrm>
          <a:prstGeom prst="rect">
            <a:avLst/>
          </a:prstGeom>
          <a:noFill/>
          <a:ln w="3175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/>
            </a:lvl1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1" i="0" u="none" strike="noStrike" kern="0" cap="none" spc="0" normalizeH="0" baseline="0" noProof="0" dirty="0">
                <a:ln>
                  <a:noFill/>
                </a:ln>
                <a:solidFill>
                  <a:srgbClr val="EB7C3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Age-standardized prevalence of heavy episodic drinking among adolescents and adults.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4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Data source: Population-based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BF3BC-D123-4046-BB79-52E4A917A5C9}"/>
              </a:ext>
            </a:extLst>
          </p:cNvPr>
          <p:cNvSpPr txBox="1"/>
          <p:nvPr/>
        </p:nvSpPr>
        <p:spPr>
          <a:xfrm>
            <a:off x="3112595" y="5154737"/>
            <a:ext cx="7013141" cy="1292662"/>
          </a:xfrm>
          <a:prstGeom prst="rect">
            <a:avLst/>
          </a:prstGeom>
          <a:noFill/>
          <a:ln w="3175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700"/>
            </a:lvl1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EB7C3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Adults (15+y.o) who suffer from disorders attributable  to consumption of alcohol (ICD-10: F10.1 Harmful use of alcohol F10.2 Alcohol dependence), calendar year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Data source: Population-based survey using validated instruments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E0FAA-EA6B-4BEA-B086-FD14DB42D927}"/>
              </a:ext>
            </a:extLst>
          </p:cNvPr>
          <p:cNvSpPr txBox="1"/>
          <p:nvPr/>
        </p:nvSpPr>
        <p:spPr>
          <a:xfrm>
            <a:off x="816242" y="1862884"/>
            <a:ext cx="2147267" cy="19389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 defTabSz="914400" rtl="1"/>
            <a:r>
              <a:rPr lang="en-US" sz="2400" b="1" dirty="0">
                <a:solidFill>
                  <a:srgbClr val="000066"/>
                </a:solidFill>
                <a:latin typeface="+mn-lt"/>
                <a:ea typeface="+mn-ea"/>
                <a:cs typeface="Arial" pitchFamily="34" charset="0"/>
              </a:rPr>
              <a:t>At least 10% relative reduction in the harmful use of alcohol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0AAB74-0580-4472-9136-E4FD56FA4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18245" r="77248" b="30204"/>
          <a:stretch/>
        </p:blipFill>
        <p:spPr>
          <a:xfrm>
            <a:off x="1110768" y="3761962"/>
            <a:ext cx="1551613" cy="1527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785326-4436-4BDD-8749-C6F7F1B9FCFE}"/>
              </a:ext>
            </a:extLst>
          </p:cNvPr>
          <p:cNvSpPr txBox="1"/>
          <p:nvPr/>
        </p:nvSpPr>
        <p:spPr>
          <a:xfrm>
            <a:off x="3112595" y="1438997"/>
            <a:ext cx="6986888" cy="3693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APC - ALCOHOL PER CAPITA CONSUMPTION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20083-92A9-42DD-A07F-BF522D56E9C8}"/>
              </a:ext>
            </a:extLst>
          </p:cNvPr>
          <p:cNvSpPr txBox="1"/>
          <p:nvPr/>
        </p:nvSpPr>
        <p:spPr>
          <a:xfrm>
            <a:off x="3112594" y="3083945"/>
            <a:ext cx="6986888" cy="3693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HED – HEAVY EPISODIC DRINKING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E4FF1-9DEB-4613-8CA5-02B1C2E1B4C7}"/>
              </a:ext>
            </a:extLst>
          </p:cNvPr>
          <p:cNvSpPr txBox="1"/>
          <p:nvPr/>
        </p:nvSpPr>
        <p:spPr>
          <a:xfrm>
            <a:off x="3112593" y="4677135"/>
            <a:ext cx="6986888" cy="369332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AUD – ALCOHOL USE DISORDER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96A24A-6320-430A-B5E5-46C0BE3E1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40" y="5326689"/>
            <a:ext cx="824068" cy="7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4D08B-BF9D-454A-BA02-39445FBBDC8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66040" y="1575548"/>
            <a:ext cx="5748812" cy="5073516"/>
          </a:xfrm>
        </p:spPr>
        <p:txBody>
          <a:bodyPr/>
          <a:lstStyle/>
          <a:p>
            <a:r>
              <a:rPr lang="en-US" b="1" dirty="0">
                <a:solidFill>
                  <a:srgbClr val="279B48"/>
                </a:solidFill>
              </a:rPr>
              <a:t>3.5 Strengthen the prevention and treatment of substance abuse, including narcotic drug abuse and harmful use of alcohol</a:t>
            </a:r>
          </a:p>
          <a:p>
            <a:pPr lvl="1"/>
            <a:r>
              <a:rPr lang="en-US" dirty="0"/>
              <a:t>3.5.1 Coverage of treatment interventions (pharmacological, psychosocial and rehabilitation and aftercare services) for substance use disorders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3.5.2 Harmful use of alcohol, defined according to the national context as </a:t>
            </a:r>
            <a:r>
              <a:rPr lang="en-US" b="1" dirty="0">
                <a:solidFill>
                  <a:srgbClr val="FF0000"/>
                </a:solidFill>
              </a:rPr>
              <a:t>alcohol per capita consumption </a:t>
            </a:r>
            <a:r>
              <a:rPr lang="en-US" dirty="0">
                <a:solidFill>
                  <a:srgbClr val="FF0000"/>
                </a:solidFill>
              </a:rPr>
              <a:t>(aged 15 years and older) within a calendar year in </a:t>
            </a:r>
            <a:r>
              <a:rPr lang="en-US" dirty="0" err="1">
                <a:solidFill>
                  <a:srgbClr val="FF0000"/>
                </a:solidFill>
              </a:rPr>
              <a:t>litres</a:t>
            </a:r>
            <a:r>
              <a:rPr lang="en-US" dirty="0">
                <a:solidFill>
                  <a:srgbClr val="FF0000"/>
                </a:solidFill>
              </a:rPr>
              <a:t> of pure alcohol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http://www.un.org/sustainabledevelopment/wp-content/uploads/2015/08/UNSustainableDevelopmentGoals_Brand-01.png">
            <a:extLst>
              <a:ext uri="{FF2B5EF4-FFF2-40B4-BE49-F238E27FC236}">
                <a16:creationId xmlns:a16="http://schemas.microsoft.com/office/drawing/2014/main" id="{17DC8818-60D3-4EF9-BCD8-C9BE1703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60" y="179729"/>
            <a:ext cx="7915679" cy="15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WIMS\HQ\GVA11\Home\rekved\Desktop\WEB FILES\WEB FILES\E Icons_WEB\Square_RGB\E_SDG goals_icons-individual-rgb-03.png">
            <a:extLst>
              <a:ext uri="{FF2B5EF4-FFF2-40B4-BE49-F238E27FC236}">
                <a16:creationId xmlns:a16="http://schemas.microsoft.com/office/drawing/2014/main" id="{4FE7FFFE-1379-4075-AF2C-5BC8E3AF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8" y="2187796"/>
            <a:ext cx="3849020" cy="3849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bal status report on alcohol and health.pdf - Adobe Acrobat Reader DC">
            <a:extLst>
              <a:ext uri="{FF2B5EF4-FFF2-40B4-BE49-F238E27FC236}">
                <a16:creationId xmlns:a16="http://schemas.microsoft.com/office/drawing/2014/main" id="{FF200A30-9CAD-437D-8372-2FC7B4EEB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67653" r="70379" b="5987"/>
          <a:stretch/>
        </p:blipFill>
        <p:spPr>
          <a:xfrm>
            <a:off x="1333881" y="2503138"/>
            <a:ext cx="829093" cy="2549808"/>
          </a:xfrm>
          <a:prstGeom prst="rect">
            <a:avLst/>
          </a:prstGeom>
        </p:spPr>
      </p:pic>
      <p:pic>
        <p:nvPicPr>
          <p:cNvPr id="7" name="Picture 6" descr="Global status report on alcohol and health.pdf - Adobe Acrobat Reader DC">
            <a:extLst>
              <a:ext uri="{FF2B5EF4-FFF2-40B4-BE49-F238E27FC236}">
                <a16:creationId xmlns:a16="http://schemas.microsoft.com/office/drawing/2014/main" id="{4DF3D70B-99F4-42B0-A48E-8AF734291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29007" r="18206" b="28715"/>
          <a:stretch/>
        </p:blipFill>
        <p:spPr>
          <a:xfrm>
            <a:off x="2075682" y="2025098"/>
            <a:ext cx="7716939" cy="3505889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569141F5-B1F1-42C4-8367-4C87B555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09" y="33644"/>
            <a:ext cx="8864298" cy="14534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Trends in total alcohol per capita consumption (APC) (15+ </a:t>
            </a:r>
            <a:r>
              <a:rPr lang="en-US" sz="2800" b="1" dirty="0" err="1">
                <a:solidFill>
                  <a:srgbClr val="0070C0"/>
                </a:solidFill>
                <a:latin typeface="+mn-lt"/>
              </a:rPr>
              <a:t>anos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) in liters of pure alcohol in WHO regions, 2000−2016</a:t>
            </a:r>
          </a:p>
        </p:txBody>
      </p:sp>
    </p:spTree>
    <p:extLst>
      <p:ext uri="{BB962C8B-B14F-4D97-AF65-F5344CB8AC3E}">
        <p14:creationId xmlns:p14="http://schemas.microsoft.com/office/powerpoint/2010/main" val="310526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3E37-C688-4AD7-81B4-62BFE263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Changes in APC 1990 – 2017 in detail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5470F-44BA-44E7-8E0A-4EC5DC22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5149"/>
            <a:ext cx="5181600" cy="3071813"/>
          </a:xfrm>
        </p:spPr>
        <p:txBody>
          <a:bodyPr/>
          <a:lstStyle/>
          <a:p>
            <a:r>
              <a:rPr lang="en-US" dirty="0"/>
              <a:t>Again, almost half of the countries increased, and half decreased the level of consumption</a:t>
            </a:r>
          </a:p>
          <a:p>
            <a:r>
              <a:rPr lang="en-US" dirty="0"/>
              <a:t>The overall effect was a decrease from 8.5 </a:t>
            </a:r>
            <a:r>
              <a:rPr lang="en-US" dirty="0" err="1"/>
              <a:t>litres</a:t>
            </a:r>
            <a:r>
              <a:rPr lang="en-US" dirty="0"/>
              <a:t> to 7.9 </a:t>
            </a:r>
            <a:r>
              <a:rPr lang="en-US" dirty="0" err="1"/>
              <a:t>litres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1815D-3C70-4475-90DD-8105C57F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134" y="1690688"/>
            <a:ext cx="4616880" cy="114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90D31D-3681-4E66-9F47-563561827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60" y="1905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5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3E37-C688-4AD7-81B4-62BFE263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Changes in APC 2010 – 2017 in detail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5470F-44BA-44E7-8E0A-4EC5DC221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5149"/>
            <a:ext cx="5181600" cy="3071813"/>
          </a:xfrm>
        </p:spPr>
        <p:txBody>
          <a:bodyPr/>
          <a:lstStyle/>
          <a:p>
            <a:r>
              <a:rPr lang="en-US" dirty="0"/>
              <a:t>Almost half of the countries increased, and half decreased the level of consumption</a:t>
            </a:r>
          </a:p>
          <a:p>
            <a:r>
              <a:rPr lang="en-US" dirty="0"/>
              <a:t>The overall effect was a decrease from 8.2 </a:t>
            </a:r>
            <a:r>
              <a:rPr lang="en-US" dirty="0" err="1"/>
              <a:t>litres</a:t>
            </a:r>
            <a:r>
              <a:rPr lang="en-US" dirty="0"/>
              <a:t> to 7.9 </a:t>
            </a:r>
            <a:r>
              <a:rPr lang="en-US" dirty="0" err="1"/>
              <a:t>litres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65152-5637-4AAF-92C9-2C82B84B2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189" y="1690688"/>
            <a:ext cx="4159819" cy="11858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B9AF6-7EFF-4ECF-BB5C-43DF82A1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6200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5627-3AEB-470C-B577-5058BFC7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900" y="365125"/>
            <a:ext cx="49149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Details of heavy episodic drinking 2010-2017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CE131-43F0-463C-A430-6F461C621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52578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7DA1B-7CB9-4CDD-A2C9-2702B2DE1BBA}"/>
              </a:ext>
            </a:extLst>
          </p:cNvPr>
          <p:cNvSpPr txBox="1"/>
          <p:nvPr/>
        </p:nvSpPr>
        <p:spPr>
          <a:xfrm>
            <a:off x="6438901" y="2647950"/>
            <a:ext cx="492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Decreases in the large countries and increases in smaller countries almost cancelled out with HED overall stable at 25%</a:t>
            </a:r>
          </a:p>
        </p:txBody>
      </p:sp>
    </p:spTree>
    <p:extLst>
      <p:ext uri="{BB962C8B-B14F-4D97-AF65-F5344CB8AC3E}">
        <p14:creationId xmlns:p14="http://schemas.microsoft.com/office/powerpoint/2010/main" val="275607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3E32-F2E2-47F9-9012-DF83CB33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972" y="0"/>
            <a:ext cx="8742762" cy="123827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Prevalence (in %) of alcohol use disorders (AUDs), by sex, and by WHO region and the world, 2016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71A888B-C17E-4BEB-B42B-029B9687C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04" y="1446213"/>
            <a:ext cx="8409149" cy="4481040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3A78BEC-FF5C-4FE4-8D11-BBB7FF1F8C49}"/>
              </a:ext>
            </a:extLst>
          </p:cNvPr>
          <p:cNvSpPr/>
          <p:nvPr/>
        </p:nvSpPr>
        <p:spPr>
          <a:xfrm>
            <a:off x="3796880" y="3221595"/>
            <a:ext cx="272503" cy="660064"/>
          </a:xfrm>
          <a:prstGeom prst="down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886</Words>
  <Application>Microsoft Office PowerPoint</Application>
  <PresentationFormat>Widescreen</PresentationFormat>
  <Paragraphs>112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Calibri Regular</vt:lpstr>
      <vt:lpstr>Franklin Gothic Medium</vt:lpstr>
      <vt:lpstr>Helvetica Light</vt:lpstr>
      <vt:lpstr>Manuale</vt:lpstr>
      <vt:lpstr>Times</vt:lpstr>
      <vt:lpstr>Office Theme</vt:lpstr>
      <vt:lpstr>Alcohol consumption, burden and prevention policies in the Americas</vt:lpstr>
      <vt:lpstr>How alcohol contributes to various diseases </vt:lpstr>
      <vt:lpstr>Alcohol Consumption – Population Level Performance Indicators – Alcohol Target</vt:lpstr>
      <vt:lpstr>PowerPoint Presentation</vt:lpstr>
      <vt:lpstr>Trends in total alcohol per capita consumption (APC) (15+ anos) in liters of pure alcohol in WHO regions, 2000−2016</vt:lpstr>
      <vt:lpstr>Changes in APC 1990 – 2017 in detail</vt:lpstr>
      <vt:lpstr>Changes in APC 2010 – 2017 in detail</vt:lpstr>
      <vt:lpstr>Details of heavy episodic drinking 2010-2017</vt:lpstr>
      <vt:lpstr>Prevalence (in %) of alcohol use disorders (AUDs), by sex, and by WHO region and the world, 2016</vt:lpstr>
      <vt:lpstr>Deaths Attributable to Alcohol in 2016 in the Americas, by cause</vt:lpstr>
      <vt:lpstr>Alcohol-attributable DALYs - 2016</vt:lpstr>
      <vt:lpstr>What is alcohol prevention? What works at what cost and for how many?</vt:lpstr>
      <vt:lpstr>BEST BUYS, ESPECIALLY FOR LOW AND MIDDLE INCOME COUNTRIES FOR MEN AND WOMEN</vt:lpstr>
      <vt:lpstr>PowerPoint Presentation</vt:lpstr>
      <vt:lpstr>REGIONAL SITUATION: LIMITED COMMITMENT TO ALCOHOL POLICIES!</vt:lpstr>
      <vt:lpstr>PowerPoint Presentation</vt:lpstr>
      <vt:lpstr>Virtual courses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REGIONAL UPDATE</dc:title>
  <dc:creator>Monteiro, Dra. Maristela (WDC)</dc:creator>
  <cp:lastModifiedBy>Monteiro, Dra. Maristela (WDC)</cp:lastModifiedBy>
  <cp:revision>17</cp:revision>
  <dcterms:created xsi:type="dcterms:W3CDTF">2019-12-15T13:17:26Z</dcterms:created>
  <dcterms:modified xsi:type="dcterms:W3CDTF">2020-09-17T22:17:15Z</dcterms:modified>
</cp:coreProperties>
</file>