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4" r:id="rId2"/>
    <p:sldMasterId id="2147483719" r:id="rId3"/>
  </p:sldMasterIdLst>
  <p:notesMasterIdLst>
    <p:notesMasterId r:id="rId22"/>
  </p:notesMasterIdLst>
  <p:handoutMasterIdLst>
    <p:handoutMasterId r:id="rId23"/>
  </p:handoutMasterIdLst>
  <p:sldIdLst>
    <p:sldId id="256" r:id="rId4"/>
    <p:sldId id="308" r:id="rId5"/>
    <p:sldId id="327" r:id="rId6"/>
    <p:sldId id="356" r:id="rId7"/>
    <p:sldId id="358" r:id="rId8"/>
    <p:sldId id="355" r:id="rId9"/>
    <p:sldId id="258" r:id="rId10"/>
    <p:sldId id="319" r:id="rId11"/>
    <p:sldId id="350" r:id="rId12"/>
    <p:sldId id="347" r:id="rId13"/>
    <p:sldId id="314" r:id="rId14"/>
    <p:sldId id="318" r:id="rId15"/>
    <p:sldId id="296" r:id="rId16"/>
    <p:sldId id="292" r:id="rId17"/>
    <p:sldId id="324" r:id="rId18"/>
    <p:sldId id="330" r:id="rId19"/>
    <p:sldId id="353" r:id="rId20"/>
    <p:sldId id="35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7" autoAdjust="0"/>
    <p:restoredTop sz="94422" autoAdjust="0"/>
  </p:normalViewPr>
  <p:slideViewPr>
    <p:cSldViewPr snapToGrid="0">
      <p:cViewPr varScale="1">
        <p:scale>
          <a:sx n="120" d="100"/>
          <a:sy n="120" d="100"/>
        </p:scale>
        <p:origin x="184" y="200"/>
      </p:cViewPr>
      <p:guideLst>
        <p:guide pos="384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CRAFFT\marijuana\MMLpolicy\MMstatedata_2013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Monitoring the Future (MTF) Data</a:t>
            </a:r>
          </a:p>
        </c:rich>
      </c:tx>
      <c:layout>
        <c:manualLayout>
          <c:xMode val="edge"/>
          <c:yMode val="edge"/>
          <c:x val="0.23920141926703606"/>
          <c:y val="6.73447838614677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827938174394865E-2"/>
          <c:y val="0.1491689172006046"/>
          <c:w val="0.89819675318362979"/>
          <c:h val="0.6392400910038371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8th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15.6</c:v>
                </c:pt>
                <c:pt idx="1">
                  <c:v>15.4</c:v>
                </c:pt>
                <c:pt idx="2">
                  <c:v>14.6</c:v>
                </c:pt>
                <c:pt idx="3">
                  <c:v>12.8</c:v>
                </c:pt>
                <c:pt idx="4">
                  <c:v>11.8</c:v>
                </c:pt>
                <c:pt idx="5">
                  <c:v>12.2</c:v>
                </c:pt>
                <c:pt idx="6">
                  <c:v>11.7</c:v>
                </c:pt>
                <c:pt idx="7">
                  <c:v>10.3</c:v>
                </c:pt>
                <c:pt idx="8">
                  <c:v>10.9</c:v>
                </c:pt>
                <c:pt idx="9">
                  <c:v>11.8</c:v>
                </c:pt>
                <c:pt idx="10">
                  <c:v>13.7</c:v>
                </c:pt>
                <c:pt idx="11">
                  <c:v>12.5</c:v>
                </c:pt>
                <c:pt idx="12">
                  <c:v>11.4</c:v>
                </c:pt>
                <c:pt idx="13">
                  <c:v>12.7</c:v>
                </c:pt>
                <c:pt idx="14">
                  <c:v>11.7</c:v>
                </c:pt>
                <c:pt idx="15">
                  <c:v>11.8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2A-5D41-88E5-EC94E1FF25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10th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32.200000000000003</c:v>
                </c:pt>
                <c:pt idx="1">
                  <c:v>32.700000000000003</c:v>
                </c:pt>
                <c:pt idx="2">
                  <c:v>30.3</c:v>
                </c:pt>
                <c:pt idx="3">
                  <c:v>28.2</c:v>
                </c:pt>
                <c:pt idx="4">
                  <c:v>27.5</c:v>
                </c:pt>
                <c:pt idx="5">
                  <c:v>26.6</c:v>
                </c:pt>
                <c:pt idx="6">
                  <c:v>25.2</c:v>
                </c:pt>
                <c:pt idx="7">
                  <c:v>24.6</c:v>
                </c:pt>
                <c:pt idx="8">
                  <c:v>23.9</c:v>
                </c:pt>
                <c:pt idx="9">
                  <c:v>26.7</c:v>
                </c:pt>
                <c:pt idx="10">
                  <c:v>27.5</c:v>
                </c:pt>
                <c:pt idx="11">
                  <c:v>28.8</c:v>
                </c:pt>
                <c:pt idx="12">
                  <c:v>28</c:v>
                </c:pt>
                <c:pt idx="13">
                  <c:v>29.8</c:v>
                </c:pt>
                <c:pt idx="14">
                  <c:v>27.3</c:v>
                </c:pt>
                <c:pt idx="15">
                  <c:v>25.4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2A-5D41-88E5-EC94E1FF25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12th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36.5</c:v>
                </c:pt>
                <c:pt idx="1">
                  <c:v>37</c:v>
                </c:pt>
                <c:pt idx="2">
                  <c:v>36.200000000000003</c:v>
                </c:pt>
                <c:pt idx="3">
                  <c:v>34.9</c:v>
                </c:pt>
                <c:pt idx="4">
                  <c:v>34.299999999999997</c:v>
                </c:pt>
                <c:pt idx="5">
                  <c:v>33.6</c:v>
                </c:pt>
                <c:pt idx="6">
                  <c:v>31.5</c:v>
                </c:pt>
                <c:pt idx="7">
                  <c:v>31.7</c:v>
                </c:pt>
                <c:pt idx="8">
                  <c:v>32.4</c:v>
                </c:pt>
                <c:pt idx="9">
                  <c:v>32.799999999999997</c:v>
                </c:pt>
                <c:pt idx="10">
                  <c:v>34.799999999999997</c:v>
                </c:pt>
                <c:pt idx="11">
                  <c:v>36.4</c:v>
                </c:pt>
                <c:pt idx="12">
                  <c:v>36.4</c:v>
                </c:pt>
                <c:pt idx="13">
                  <c:v>36.4</c:v>
                </c:pt>
                <c:pt idx="14">
                  <c:v>35.1</c:v>
                </c:pt>
                <c:pt idx="15">
                  <c:v>34.9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2A-5D41-88E5-EC94E1FF2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812736"/>
        <c:axId val="35377920"/>
      </c:lineChart>
      <c:catAx>
        <c:axId val="65812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0688906762890196"/>
              <c:y val="0.866424198170497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77920"/>
        <c:crosses val="autoZero"/>
        <c:auto val="1"/>
        <c:lblAlgn val="ctr"/>
        <c:lblOffset val="100"/>
        <c:noMultiLvlLbl val="0"/>
      </c:catAx>
      <c:valAx>
        <c:axId val="3537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MARIJUANA USE: LIFETIME</a:t>
                </a:r>
              </a:p>
            </c:rich>
          </c:tx>
          <c:layout>
            <c:manualLayout>
              <c:xMode val="edge"/>
              <c:yMode val="edge"/>
              <c:x val="1.22629289394381E-2"/>
              <c:y val="0.264249398415321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1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5008251578762E-2"/>
          <c:y val="3.5059827080438498E-2"/>
          <c:w val="0.90218331902247695"/>
          <c:h val="0.914818663131026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C0A-4FA2-9651-D83A44987B1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C0A-4FA2-9651-D83A44987B1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C0A-4FA2-9651-D83A44987B1B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6C0A-4FA2-9651-D83A44987B1B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6C0A-4FA2-9651-D83A44987B1B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6C0A-4FA2-9651-D83A44987B1B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6C0A-4FA2-9651-D83A44987B1B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6C0A-4FA2-9651-D83A44987B1B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1-6C0A-4FA2-9651-D83A44987B1B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3-6C0A-4FA2-9651-D83A44987B1B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6C0A-4FA2-9651-D83A44987B1B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7-6C0A-4FA2-9651-D83A44987B1B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9-6C0A-4FA2-9651-D83A44987B1B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B-6C0A-4FA2-9651-D83A44987B1B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D-6C0A-4FA2-9651-D83A44987B1B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F-6C0A-4FA2-9651-D83A44987B1B}"/>
              </c:ext>
            </c:extLst>
          </c:dPt>
          <c:dPt>
            <c:idx val="1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1-6C0A-4FA2-9651-D83A44987B1B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3-6C0A-4FA2-9651-D83A44987B1B}"/>
              </c:ext>
            </c:extLst>
          </c:dPt>
          <c:dPt>
            <c:idx val="1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5-6C0A-4FA2-9651-D83A44987B1B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7-6C0A-4FA2-9651-D83A44987B1B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29-6C0A-4FA2-9651-D83A44987B1B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B-6C0A-4FA2-9651-D83A44987B1B}"/>
              </c:ext>
            </c:extLst>
          </c:dPt>
          <c:dPt>
            <c:idx val="2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D-6C0A-4FA2-9651-D83A44987B1B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2F-6C0A-4FA2-9651-D83A44987B1B}"/>
              </c:ext>
            </c:extLst>
          </c:dPt>
          <c:dPt>
            <c:idx val="2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1-6C0A-4FA2-9651-D83A44987B1B}"/>
              </c:ext>
            </c:extLst>
          </c:dPt>
          <c:dPt>
            <c:idx val="2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3-6C0A-4FA2-9651-D83A44987B1B}"/>
              </c:ext>
            </c:extLst>
          </c:dPt>
          <c:dPt>
            <c:idx val="2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35-6C0A-4FA2-9651-D83A44987B1B}"/>
              </c:ext>
            </c:extLst>
          </c:dPt>
          <c:dPt>
            <c:idx val="2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7-6C0A-4FA2-9651-D83A44987B1B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9-6C0A-4FA2-9651-D83A44987B1B}"/>
              </c:ext>
            </c:extLst>
          </c:dPt>
          <c:dPt>
            <c:idx val="29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3B-6C0A-4FA2-9651-D83A44987B1B}"/>
              </c:ext>
            </c:extLst>
          </c:dPt>
          <c:dPt>
            <c:idx val="3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3D-6C0A-4FA2-9651-D83A44987B1B}"/>
              </c:ext>
            </c:extLst>
          </c:dPt>
          <c:dPt>
            <c:idx val="3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3F-6C0A-4FA2-9651-D83A44987B1B}"/>
              </c:ext>
            </c:extLst>
          </c:dPt>
          <c:dPt>
            <c:idx val="3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1-6C0A-4FA2-9651-D83A44987B1B}"/>
              </c:ext>
            </c:extLst>
          </c:dPt>
          <c:dPt>
            <c:idx val="3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3-6C0A-4FA2-9651-D83A44987B1B}"/>
              </c:ext>
            </c:extLst>
          </c:dPt>
          <c:dPt>
            <c:idx val="3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5-6C0A-4FA2-9651-D83A44987B1B}"/>
              </c:ext>
            </c:extLst>
          </c:dPt>
          <c:dPt>
            <c:idx val="3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7-6C0A-4FA2-9651-D83A44987B1B}"/>
              </c:ext>
            </c:extLst>
          </c:dPt>
          <c:dPt>
            <c:idx val="3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9-6C0A-4FA2-9651-D83A44987B1B}"/>
              </c:ext>
            </c:extLst>
          </c:dPt>
          <c:dPt>
            <c:idx val="37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B-6C0A-4FA2-9651-D83A44987B1B}"/>
              </c:ext>
            </c:extLst>
          </c:dPt>
          <c:dPt>
            <c:idx val="38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D-6C0A-4FA2-9651-D83A44987B1B}"/>
              </c:ext>
            </c:extLst>
          </c:dPt>
          <c:dPt>
            <c:idx val="39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4F-6C0A-4FA2-9651-D83A44987B1B}"/>
              </c:ext>
            </c:extLst>
          </c:dPt>
          <c:dPt>
            <c:idx val="4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1-6C0A-4FA2-9651-D83A44987B1B}"/>
              </c:ext>
            </c:extLst>
          </c:dPt>
          <c:dPt>
            <c:idx val="4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3-6C0A-4FA2-9651-D83A44987B1B}"/>
              </c:ext>
            </c:extLst>
          </c:dPt>
          <c:dPt>
            <c:idx val="4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5-6C0A-4FA2-9651-D83A44987B1B}"/>
              </c:ext>
            </c:extLst>
          </c:dPt>
          <c:dPt>
            <c:idx val="4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7-6C0A-4FA2-9651-D83A44987B1B}"/>
              </c:ext>
            </c:extLst>
          </c:dPt>
          <c:dPt>
            <c:idx val="4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9-6C0A-4FA2-9651-D83A44987B1B}"/>
              </c:ext>
            </c:extLst>
          </c:dPt>
          <c:dPt>
            <c:idx val="4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B-6C0A-4FA2-9651-D83A44987B1B}"/>
              </c:ext>
            </c:extLst>
          </c:dPt>
          <c:dPt>
            <c:idx val="4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D-6C0A-4FA2-9651-D83A44987B1B}"/>
              </c:ext>
            </c:extLst>
          </c:dPt>
          <c:dPt>
            <c:idx val="47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5F-6C0A-4FA2-9651-D83A44987B1B}"/>
              </c:ext>
            </c:extLst>
          </c:dPt>
          <c:dPt>
            <c:idx val="48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61-6C0A-4FA2-9651-D83A44987B1B}"/>
              </c:ext>
            </c:extLst>
          </c:dPt>
          <c:dPt>
            <c:idx val="49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63-6C0A-4FA2-9651-D83A44987B1B}"/>
              </c:ext>
            </c:extLst>
          </c:dPt>
          <c:dPt>
            <c:idx val="5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65-6C0A-4FA2-9651-D83A44987B1B}"/>
              </c:ext>
            </c:extLst>
          </c:dPt>
          <c:cat>
            <c:strRef>
              <c:f>Sheet1!$A$2:$A$52</c:f>
              <c:strCache>
                <c:ptCount val="51"/>
                <c:pt idx="0">
                  <c:v>AL</c:v>
                </c:pt>
                <c:pt idx="1">
                  <c:v>IA</c:v>
                </c:pt>
                <c:pt idx="2">
                  <c:v>SD</c:v>
                </c:pt>
                <c:pt idx="3">
                  <c:v>UT</c:v>
                </c:pt>
                <c:pt idx="4">
                  <c:v>OK</c:v>
                </c:pt>
                <c:pt idx="5">
                  <c:v>NE</c:v>
                </c:pt>
                <c:pt idx="6">
                  <c:v>LA</c:v>
                </c:pt>
                <c:pt idx="7">
                  <c:v>MS</c:v>
                </c:pt>
                <c:pt idx="8">
                  <c:v>ND</c:v>
                </c:pt>
                <c:pt idx="9">
                  <c:v>WV</c:v>
                </c:pt>
                <c:pt idx="10">
                  <c:v>KY</c:v>
                </c:pt>
                <c:pt idx="11">
                  <c:v>TN</c:v>
                </c:pt>
                <c:pt idx="12">
                  <c:v>KS</c:v>
                </c:pt>
                <c:pt idx="13">
                  <c:v>VA</c:v>
                </c:pt>
                <c:pt idx="14">
                  <c:v>OH</c:v>
                </c:pt>
                <c:pt idx="15">
                  <c:v>GA</c:v>
                </c:pt>
                <c:pt idx="16">
                  <c:v>TX</c:v>
                </c:pt>
                <c:pt idx="17">
                  <c:v>SC</c:v>
                </c:pt>
                <c:pt idx="18">
                  <c:v>WY</c:v>
                </c:pt>
                <c:pt idx="19">
                  <c:v>AR</c:v>
                </c:pt>
                <c:pt idx="20">
                  <c:v>NJ</c:v>
                </c:pt>
                <c:pt idx="21">
                  <c:v>ID</c:v>
                </c:pt>
                <c:pt idx="22">
                  <c:v>MO</c:v>
                </c:pt>
                <c:pt idx="23">
                  <c:v>NC</c:v>
                </c:pt>
                <c:pt idx="24">
                  <c:v>IN</c:v>
                </c:pt>
                <c:pt idx="25">
                  <c:v>IL</c:v>
                </c:pt>
                <c:pt idx="26">
                  <c:v>MN</c:v>
                </c:pt>
                <c:pt idx="27">
                  <c:v>PA</c:v>
                </c:pt>
                <c:pt idx="28">
                  <c:v>WI</c:v>
                </c:pt>
                <c:pt idx="29">
                  <c:v>FL</c:v>
                </c:pt>
                <c:pt idx="30">
                  <c:v>HI</c:v>
                </c:pt>
                <c:pt idx="31">
                  <c:v>NY</c:v>
                </c:pt>
                <c:pt idx="32">
                  <c:v>CT</c:v>
                </c:pt>
                <c:pt idx="33">
                  <c:v>NV</c:v>
                </c:pt>
                <c:pt idx="34">
                  <c:v>NM</c:v>
                </c:pt>
                <c:pt idx="35">
                  <c:v>MD</c:v>
                </c:pt>
                <c:pt idx="36">
                  <c:v>MI</c:v>
                </c:pt>
                <c:pt idx="37">
                  <c:v>DE</c:v>
                </c:pt>
                <c:pt idx="38">
                  <c:v>AZ</c:v>
                </c:pt>
                <c:pt idx="39">
                  <c:v>MT</c:v>
                </c:pt>
                <c:pt idx="40">
                  <c:v>CA</c:v>
                </c:pt>
                <c:pt idx="41">
                  <c:v>MA</c:v>
                </c:pt>
                <c:pt idx="42">
                  <c:v>AK</c:v>
                </c:pt>
                <c:pt idx="43">
                  <c:v>NH</c:v>
                </c:pt>
                <c:pt idx="44">
                  <c:v>ME</c:v>
                </c:pt>
                <c:pt idx="45">
                  <c:v>WA</c:v>
                </c:pt>
                <c:pt idx="46">
                  <c:v>OR</c:v>
                </c:pt>
                <c:pt idx="47">
                  <c:v>DC</c:v>
                </c:pt>
                <c:pt idx="48">
                  <c:v>RI</c:v>
                </c:pt>
                <c:pt idx="49">
                  <c:v>VT</c:v>
                </c:pt>
                <c:pt idx="50">
                  <c:v>CO</c:v>
                </c:pt>
              </c:strCache>
            </c:strRef>
          </c:cat>
          <c:val>
            <c:numRef>
              <c:f>Sheet1!$B$2:$B$52</c:f>
              <c:numCache>
                <c:formatCode>0.0%</c:formatCode>
                <c:ptCount val="51"/>
                <c:pt idx="0">
                  <c:v>4.9799999999999997E-2</c:v>
                </c:pt>
                <c:pt idx="1">
                  <c:v>5.1700000000000003E-2</c:v>
                </c:pt>
                <c:pt idx="2">
                  <c:v>5.3199999999999997E-2</c:v>
                </c:pt>
                <c:pt idx="3">
                  <c:v>5.4199999999999998E-2</c:v>
                </c:pt>
                <c:pt idx="4">
                  <c:v>5.5199999999999999E-2</c:v>
                </c:pt>
                <c:pt idx="5">
                  <c:v>5.5399999999999998E-2</c:v>
                </c:pt>
                <c:pt idx="6">
                  <c:v>5.5500000000000001E-2</c:v>
                </c:pt>
                <c:pt idx="7">
                  <c:v>5.6000000000000001E-2</c:v>
                </c:pt>
                <c:pt idx="8">
                  <c:v>5.6000000000000001E-2</c:v>
                </c:pt>
                <c:pt idx="9">
                  <c:v>5.6000000000000001E-2</c:v>
                </c:pt>
                <c:pt idx="10">
                  <c:v>5.6300000000000003E-2</c:v>
                </c:pt>
                <c:pt idx="11">
                  <c:v>5.7000000000000002E-2</c:v>
                </c:pt>
                <c:pt idx="12">
                  <c:v>5.8500000000000003E-2</c:v>
                </c:pt>
                <c:pt idx="13">
                  <c:v>5.8900000000000001E-2</c:v>
                </c:pt>
                <c:pt idx="14">
                  <c:v>6.0400000000000002E-2</c:v>
                </c:pt>
                <c:pt idx="15">
                  <c:v>6.0600000000000001E-2</c:v>
                </c:pt>
                <c:pt idx="16">
                  <c:v>6.1199999999999997E-2</c:v>
                </c:pt>
                <c:pt idx="17">
                  <c:v>6.1600000000000002E-2</c:v>
                </c:pt>
                <c:pt idx="18">
                  <c:v>6.1899999999999997E-2</c:v>
                </c:pt>
                <c:pt idx="19">
                  <c:v>6.2199999999999998E-2</c:v>
                </c:pt>
                <c:pt idx="20">
                  <c:v>6.3600000000000004E-2</c:v>
                </c:pt>
                <c:pt idx="21">
                  <c:v>6.3899999999999998E-2</c:v>
                </c:pt>
                <c:pt idx="22">
                  <c:v>6.4500000000000002E-2</c:v>
                </c:pt>
                <c:pt idx="23">
                  <c:v>6.5100000000000005E-2</c:v>
                </c:pt>
                <c:pt idx="24">
                  <c:v>6.5199999999999994E-2</c:v>
                </c:pt>
                <c:pt idx="25">
                  <c:v>6.7500000000000004E-2</c:v>
                </c:pt>
                <c:pt idx="26">
                  <c:v>6.7500000000000004E-2</c:v>
                </c:pt>
                <c:pt idx="27">
                  <c:v>7.0000000000000007E-2</c:v>
                </c:pt>
                <c:pt idx="28">
                  <c:v>7.1800000000000003E-2</c:v>
                </c:pt>
                <c:pt idx="29">
                  <c:v>7.51E-2</c:v>
                </c:pt>
                <c:pt idx="30">
                  <c:v>7.6499999999999999E-2</c:v>
                </c:pt>
                <c:pt idx="31">
                  <c:v>7.7499999999999999E-2</c:v>
                </c:pt>
                <c:pt idx="32">
                  <c:v>7.9100000000000004E-2</c:v>
                </c:pt>
                <c:pt idx="33">
                  <c:v>7.9699999999999993E-2</c:v>
                </c:pt>
                <c:pt idx="34">
                  <c:v>7.9799999999999996E-2</c:v>
                </c:pt>
                <c:pt idx="35">
                  <c:v>8.0500000000000002E-2</c:v>
                </c:pt>
                <c:pt idx="36">
                  <c:v>8.09E-2</c:v>
                </c:pt>
                <c:pt idx="37">
                  <c:v>8.2199999999999995E-2</c:v>
                </c:pt>
                <c:pt idx="38">
                  <c:v>8.2500000000000004E-2</c:v>
                </c:pt>
                <c:pt idx="39">
                  <c:v>8.3000000000000004E-2</c:v>
                </c:pt>
                <c:pt idx="40">
                  <c:v>8.7400000000000005E-2</c:v>
                </c:pt>
                <c:pt idx="41">
                  <c:v>8.8800000000000004E-2</c:v>
                </c:pt>
                <c:pt idx="42">
                  <c:v>9.1899999999999996E-2</c:v>
                </c:pt>
                <c:pt idx="43">
                  <c:v>9.8299999999999998E-2</c:v>
                </c:pt>
                <c:pt idx="44">
                  <c:v>9.9000000000000005E-2</c:v>
                </c:pt>
                <c:pt idx="45">
                  <c:v>0.10059999999999999</c:v>
                </c:pt>
                <c:pt idx="46">
                  <c:v>0.1019</c:v>
                </c:pt>
                <c:pt idx="47">
                  <c:v>0.1056</c:v>
                </c:pt>
                <c:pt idx="48">
                  <c:v>0.1069</c:v>
                </c:pt>
                <c:pt idx="49">
                  <c:v>0.114</c:v>
                </c:pt>
                <c:pt idx="50">
                  <c:v>0.12559999999999999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6-6C0A-4FA2-9651-D83A44987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8833208"/>
        <c:axId val="2088830248"/>
      </c:barChart>
      <c:catAx>
        <c:axId val="20888332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088830248"/>
        <c:crosses val="autoZero"/>
        <c:auto val="1"/>
        <c:lblAlgn val="ctr"/>
        <c:lblOffset val="100"/>
        <c:tickLblSkip val="1"/>
        <c:noMultiLvlLbl val="0"/>
      </c:catAx>
      <c:valAx>
        <c:axId val="2088830248"/>
        <c:scaling>
          <c:orientation val="minMax"/>
          <c:max val="0.15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crossAx val="2088833208"/>
        <c:crosses val="autoZero"/>
        <c:crossBetween val="between"/>
        <c:majorUnit val="0.01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1099-7EBE-4D12-B880-CCA6B38B92A6}" type="datetimeFigureOut">
              <a:rPr lang="en-US" smtClean="0"/>
              <a:t>9/25/20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6C10-A9D4-4995-9BAF-95FBD77A7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4299-1721-48C6-878D-74296BE00D21}" type="datetimeFigureOut">
              <a:rPr lang="en-US" smtClean="0"/>
              <a:t>9/25/20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EF9EC-8318-4FF6-847E-A85BBD2B7E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4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B8127-0A5B-4031-9D1D-E6AF73BE5D0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3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2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difference between an ad’s </a:t>
            </a:r>
            <a:r>
              <a:rPr lang="en-US" dirty="0">
                <a:solidFill>
                  <a:schemeClr val="accent4"/>
                </a:solidFill>
              </a:rPr>
              <a:t>memorability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and its </a:t>
            </a:r>
            <a:r>
              <a:rPr lang="en-US" dirty="0">
                <a:solidFill>
                  <a:schemeClr val="accent4"/>
                </a:solidFill>
              </a:rPr>
              <a:t>persuasiveness</a:t>
            </a:r>
            <a:r>
              <a:rPr lang="en-US" dirty="0"/>
              <a:t>. This ad was memorable – but not persuasive. </a:t>
            </a:r>
          </a:p>
          <a:p>
            <a:r>
              <a:rPr lang="en-US" dirty="0"/>
              <a:t>This was a creative and memorable ad that satisfied only one of the </a:t>
            </a:r>
            <a:r>
              <a:rPr lang="en-US" dirty="0">
                <a:solidFill>
                  <a:schemeClr val="accent4"/>
                </a:solidFill>
              </a:rPr>
              <a:t>EQUIP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criteria -  ENGAGE. As we might expect, evidence showed it had no preventive effect.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146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7CB98"/>
                </a:solidFill>
              </a:rPr>
              <a:t>There is considerable literature, built up over the past 6 decades that suggests what to do and how to do it</a:t>
            </a:r>
          </a:p>
          <a:p>
            <a:r>
              <a:rPr lang="en-US" sz="1200" dirty="0"/>
              <a:t>This literature fits perfectly with our EQUIP requirements, and facilitates  our attempts to integrate preventive media with persuasion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1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EF9EC-8318-4FF6-847E-A85BBD2B7E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9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61255"/>
            <a:ext cx="6169868" cy="308376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86585"/>
            <a:ext cx="6172200" cy="13716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8010" y="365125"/>
            <a:ext cx="123444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50" y="365125"/>
            <a:ext cx="5718498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D67B-9AEA-6540-BC0F-B8D3A94E3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7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E63A2B-09EA-844A-AD9A-9F28DFB9A834}"/>
              </a:ext>
            </a:extLst>
          </p:cNvPr>
          <p:cNvSpPr/>
          <p:nvPr userDrawn="1"/>
        </p:nvSpPr>
        <p:spPr bwMode="hidden"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2653D67B-9AEA-6540-BC0F-B8D3A94E3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52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8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68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66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19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46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7DFD5-50BF-954F-B6B4-09C709BFA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6FA1C-3D9E-4F4B-A73B-4C025131A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909F5-2B08-1943-BE16-B2E96E66D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EA86-250F-1B4E-B89F-54B02A57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C23C-6815-6C43-8394-B1347644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D67B-9AEA-6540-BC0F-B8D3A94E3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265176"/>
            <a:ext cx="6172200" cy="308152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486" y="3388268"/>
            <a:ext cx="6172200" cy="13716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53A1-6258-A048-B3D6-7219CAFE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ED80-3823-4743-B27C-B81C3DD65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9C970-A4E3-2A49-9B57-544652B4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53B2E-3129-3947-8C69-7DBEC62B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AD512-8C25-1346-BC44-A7F32D41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D59D-0E93-CC44-8343-68DDC491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A856E-050B-F443-9E70-8AC42DF8D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67D67-7621-FC41-A046-D8FA1680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44F71-B5BF-F349-ABD7-A0B3F6DB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1D238-99C6-C048-87A0-98FB12F4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644A-1B6E-7146-BB89-A2C2964A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518F5-1A9F-184B-9FFD-0F6AADB65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F3C2D-F3D0-C540-A180-EF6D84EED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F3431-D753-8141-B686-82E77898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6324B-8955-2348-90BF-EF2C2D30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C769F-4CA2-244D-8944-8452AF2D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CBFC-0496-F84F-8905-FCA5FCDE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6F423-FE0F-4642-A377-CFDA3E25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10DBF-4FC4-4A4D-8B91-3085E9E5B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93A97-E0D0-9C44-B109-AA6F36368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E8686-8C8E-DA46-ADA1-3866F6EDC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AC88E3-96C0-3B48-83F8-D2960FE2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841A4D-A1AE-8040-BF9F-CBC28FB41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3CED86-39B8-C94F-BCE8-9B201D862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5FA2-E2C2-6E4E-8DAA-BD4888868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0A14E-29C9-914D-A8C7-D47FA894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7A890-FDFA-1A41-8CAD-4869A95B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73629-CEDC-E845-928C-324C830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AE50C-D358-0A41-A2C5-A447C8E5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7E2466-1108-2048-A534-8FB43AA2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04ED2-F680-BE4F-858F-9869A373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F225-471C-E743-8E12-8368A30F8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DEF7-ECE3-194C-9BF5-068BC4EA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6D00C-2545-B349-9536-16491C42E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61F82-74E1-4440-B55B-2D6A16CE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CDA7E-F94C-C24D-8392-E6CCA7CC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A7436-4ECE-E54B-A065-5E26B787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09536B-17CF-7842-A431-93793F9492A5}"/>
              </a:ext>
            </a:extLst>
          </p:cNvPr>
          <p:cNvSpPr/>
          <p:nvPr userDrawn="1"/>
        </p:nvSpPr>
        <p:spPr bwMode="hidden"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0C392-08F1-254F-84B2-A7B70B94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46A533-E378-5E47-A366-FFEE98D3F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E3537-FD42-3D49-BBDE-E54903D26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B8E4F-8F0B-0143-8D7F-0975D459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343C9-935D-9548-9E32-C70AC33E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A454A-3CD1-014B-9E10-3F913F3C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3D67B-9AEA-6540-BC0F-B8D3A94E3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A4C5-72E6-A24F-87AD-3FE27189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CA223-BD39-374B-BFDC-A6012F069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11977-8F2F-6B4E-BCA7-FC65043B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B89D4-69FA-B84F-BF60-EE6EF57EF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78B7A-D750-464C-A51B-AD5DCC6C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93529-A870-994E-B78B-88BD7495A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325B3-089B-6641-A8BE-7496A6103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35DAE-4218-6146-AED1-E0731334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E1C3B-5D79-9840-8207-FCDB1DAE3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131F9-86A2-8244-86BF-A20B6396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6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1" y="1828801"/>
            <a:ext cx="3429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49" y="1828801"/>
            <a:ext cx="3429000" cy="4348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836" y="1627258"/>
            <a:ext cx="3429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3836" y="2373284"/>
            <a:ext cx="3429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5736" y="1627258"/>
            <a:ext cx="34290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5736" y="2373284"/>
            <a:ext cx="3429000" cy="3840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497" y="457200"/>
            <a:ext cx="2702303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68" y="685800"/>
            <a:ext cx="4576665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4497" y="2101850"/>
            <a:ext cx="2702303" cy="18288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0"/>
            <a:ext cx="548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034" y="457200"/>
            <a:ext cx="2702052" cy="1554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-1"/>
            <a:ext cx="54864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87034" y="2101850"/>
            <a:ext cx="2702052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0" y="362303"/>
            <a:ext cx="72009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85492"/>
            <a:ext cx="457428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64440" y="6385492"/>
            <a:ext cx="73653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5149" y="6385492"/>
            <a:ext cx="6216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67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CCA92-D15E-1047-AB5D-14D2BFDE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9B8AC-3758-0F45-9266-EA3404DA8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A41A6-A606-5D40-B84C-ADC9ED8CF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E190B-1C9E-E54D-B9DA-6B6F327A6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4EB1-3E2B-CA43-87F9-949E3C02B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95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293" y="385731"/>
            <a:ext cx="8234855" cy="23430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br>
              <a:rPr lang="en-US" sz="3600" dirty="0">
                <a:solidFill>
                  <a:schemeClr val="accent4"/>
                </a:solidFill>
              </a:rPr>
            </a:br>
            <a:br>
              <a:rPr lang="en-US" sz="3600" dirty="0">
                <a:solidFill>
                  <a:schemeClr val="accent4"/>
                </a:solidFill>
              </a:rPr>
            </a:br>
            <a:br>
              <a:rPr lang="en-US" sz="3600" dirty="0">
                <a:solidFill>
                  <a:schemeClr val="accent4"/>
                </a:solidFill>
              </a:rPr>
            </a:b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Persuasion: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A Crucial Feature of Successful Prevention 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095" y="4939556"/>
            <a:ext cx="6319285" cy="1621563"/>
          </a:xfrm>
        </p:spPr>
        <p:txBody>
          <a:bodyPr>
            <a:noAutofit/>
          </a:bodyPr>
          <a:lstStyle/>
          <a:p>
            <a:pPr algn="r">
              <a:lnSpc>
                <a:spcPct val="50000"/>
              </a:lnSpc>
            </a:pPr>
            <a:endParaRPr lang="en-US" sz="1800" dirty="0"/>
          </a:p>
          <a:p>
            <a:pPr algn="r">
              <a:lnSpc>
                <a:spcPct val="50000"/>
              </a:lnSpc>
            </a:pPr>
            <a:endParaRPr lang="en-US" sz="1800" dirty="0"/>
          </a:p>
          <a:p>
            <a:pPr algn="r">
              <a:lnSpc>
                <a:spcPct val="50000"/>
              </a:lnSpc>
            </a:pPr>
            <a:r>
              <a:rPr lang="en-US" sz="1800" dirty="0">
                <a:solidFill>
                  <a:schemeClr val="accent3"/>
                </a:solidFill>
              </a:rPr>
              <a:t>William D. Crano, PhD</a:t>
            </a:r>
          </a:p>
          <a:p>
            <a:pPr algn="r">
              <a:lnSpc>
                <a:spcPct val="50000"/>
              </a:lnSpc>
            </a:pPr>
            <a:r>
              <a:rPr lang="en-US" sz="1800" dirty="0">
                <a:solidFill>
                  <a:schemeClr val="accent3"/>
                </a:solidFill>
              </a:rPr>
              <a:t>Professor of Psychology &amp; Director,</a:t>
            </a:r>
          </a:p>
          <a:p>
            <a:pPr algn="r">
              <a:lnSpc>
                <a:spcPct val="50000"/>
              </a:lnSpc>
            </a:pPr>
            <a:r>
              <a:rPr lang="en-US" sz="1800" dirty="0">
                <a:solidFill>
                  <a:schemeClr val="accent3"/>
                </a:solidFill>
              </a:rPr>
              <a:t>Health Psychology and Prevention Science Institute</a:t>
            </a:r>
          </a:p>
          <a:p>
            <a:pPr algn="r">
              <a:lnSpc>
                <a:spcPct val="50000"/>
              </a:lnSpc>
            </a:pPr>
            <a:r>
              <a:rPr lang="en-US" sz="1800" dirty="0">
                <a:solidFill>
                  <a:schemeClr val="accent3"/>
                </a:solidFill>
              </a:rPr>
              <a:t>Claremont Graduate University</a:t>
            </a:r>
          </a:p>
        </p:txBody>
      </p:sp>
      <p:pic>
        <p:nvPicPr>
          <p:cNvPr id="10" name="Content Placeholder 4" descr="4d3b1c8e94213743a213c324d884052d.jpg">
            <a:extLst>
              <a:ext uri="{FF2B5EF4-FFF2-40B4-BE49-F238E27FC236}">
                <a16:creationId xmlns:a16="http://schemas.microsoft.com/office/drawing/2014/main" id="{874337B8-8E64-D04F-923D-0EBD384BE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18" y="2796781"/>
            <a:ext cx="1723836" cy="24179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A5D89F-44BA-084D-B86A-6796A813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203" y="2182779"/>
            <a:ext cx="2082294" cy="294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E5DCEA2-9EDF-C144-994C-0BCCC586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33519">
            <a:off x="1290623" y="4473133"/>
            <a:ext cx="1763857" cy="198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6D7832C-95D0-8146-AD07-32C5DEAAA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1985">
            <a:off x="4325412" y="2556374"/>
            <a:ext cx="1628871" cy="2036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CB8DDD-96D0-1A44-90AD-D0D839BC5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301" y="2472086"/>
            <a:ext cx="2220199" cy="16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ADE2-68B0-4948-8ADE-1BA11A83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should we respond? </a:t>
            </a:r>
            <a:br>
              <a:rPr lang="en-US" dirty="0"/>
            </a:br>
            <a:r>
              <a:rPr lang="en-US" sz="2700" dirty="0"/>
              <a:t>SOME STEPS in Persuasion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66ED-8BD4-BA46-8723-18180B1CC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/>
                </a:solidFill>
              </a:rPr>
              <a:t>DON’T TRIVIALIZE THE ISSUE</a:t>
            </a:r>
          </a:p>
          <a:p>
            <a:pPr marL="0" indent="0">
              <a:buNone/>
            </a:pPr>
            <a:r>
              <a:rPr lang="en-US" dirty="0"/>
              <a:t>Induce audience to attend to your message, start to finish </a:t>
            </a:r>
          </a:p>
          <a:p>
            <a:r>
              <a:rPr lang="en-US" dirty="0"/>
              <a:t>Require them to think about your message</a:t>
            </a:r>
          </a:p>
          <a:p>
            <a:r>
              <a:rPr lang="en-US" dirty="0"/>
              <a:t>Present information in way that is difficult to counter</a:t>
            </a:r>
          </a:p>
          <a:p>
            <a:r>
              <a:rPr lang="en-US" dirty="0"/>
              <a:t>Get buy-in and if possible, commitment to act</a:t>
            </a:r>
          </a:p>
          <a:p>
            <a:r>
              <a:rPr lang="en-US" dirty="0"/>
              <a:t>A single presentation doesn’t do much – rinse &amp; repeat</a:t>
            </a:r>
          </a:p>
          <a:p>
            <a:r>
              <a:rPr lang="en-US" dirty="0"/>
              <a:t>Boost initial effect with “booster shots”</a:t>
            </a:r>
          </a:p>
          <a:p>
            <a:r>
              <a:rPr lang="en-US" dirty="0"/>
              <a:t>Not that</a:t>
            </a:r>
            <a:r>
              <a:rPr lang="en-US" dirty="0">
                <a:sym typeface="Wingdings" pitchFamily="2" charset="2"/>
              </a:rPr>
              <a:t>    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250B1-A562-FD40-A754-5BC59378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A3E36-79C1-A940-BEEA-E91F62B2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36" y="4844428"/>
            <a:ext cx="1563264" cy="20135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95399-8475-6541-BA7F-239B4586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8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31" y="254418"/>
            <a:ext cx="8468140" cy="124050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Our solution: </a:t>
            </a:r>
            <a:r>
              <a:rPr lang="en-US" sz="3600" dirty="0">
                <a:solidFill>
                  <a:schemeClr val="accent4"/>
                </a:solidFill>
              </a:rPr>
              <a:t>The EQUIP Model</a:t>
            </a:r>
            <a:r>
              <a:rPr lang="en-US" sz="3600" dirty="0"/>
              <a:t>, which integrates critical media and persuasion requirements for effective prevention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74" y="1805050"/>
            <a:ext cx="6266901" cy="305789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EQUIP </a:t>
            </a:r>
            <a:r>
              <a:rPr lang="en-US" sz="3200" dirty="0">
                <a:solidFill>
                  <a:schemeClr val="accent1"/>
                </a:solidFill>
              </a:rPr>
              <a:t>highlights the key design features for successful media-based persuasion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It is based on 60 years of strong,  well-established evidence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E4187-3A6B-9845-9513-63BE70B4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157" y="4160585"/>
            <a:ext cx="1690063" cy="2618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23DE6-B5A2-EC4D-B72A-C94388B1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76" y="4349976"/>
            <a:ext cx="1555668" cy="22005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85F2F-28DE-2E4E-91BF-931540CF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8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5" y="373780"/>
            <a:ext cx="7868148" cy="118574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The Central Action Components of the EQUIP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37" y="918558"/>
            <a:ext cx="7228459" cy="5239183"/>
          </a:xfrm>
        </p:spPr>
        <p:txBody>
          <a:bodyPr>
            <a:normAutofit lnSpcReduction="10000"/>
          </a:bodyPr>
          <a:lstStyle/>
          <a:p>
            <a:endParaRPr lang="en-US" sz="3000" b="1" dirty="0">
              <a:solidFill>
                <a:schemeClr val="accent4"/>
              </a:solidFill>
              <a:latin typeface="Bodoni MT Black" panose="02070A03080606020203" pitchFamily="18" charset="0"/>
            </a:endParaRP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E</a:t>
            </a:r>
            <a:r>
              <a:rPr lang="en-US" sz="3200" dirty="0">
                <a:solidFill>
                  <a:schemeClr val="accent4"/>
                </a:solidFill>
              </a:rPr>
              <a:t>ngage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Attract and maintain attention of your audience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Q</a:t>
            </a:r>
            <a:r>
              <a:rPr lang="en-US" sz="3200" dirty="0">
                <a:solidFill>
                  <a:schemeClr val="accent4"/>
                </a:solidFill>
              </a:rPr>
              <a:t>uestion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Raise question in mind of receiver about their pro-drug attitude 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U</a:t>
            </a:r>
            <a:r>
              <a:rPr lang="en-US" sz="3200" dirty="0">
                <a:solidFill>
                  <a:schemeClr val="accent4"/>
                </a:solidFill>
              </a:rPr>
              <a:t>ndermine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Destabilize the attitude 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I</a:t>
            </a:r>
            <a:r>
              <a:rPr lang="en-US" sz="3200" dirty="0">
                <a:solidFill>
                  <a:schemeClr val="accent4"/>
                </a:solidFill>
              </a:rPr>
              <a:t>nform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Provide plausible replacement of existing belief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Bodoni MT Black" panose="02070A03080606020203" pitchFamily="18" charset="0"/>
              </a:rPr>
              <a:t>P</a:t>
            </a:r>
            <a:r>
              <a:rPr lang="en-US" sz="3200" dirty="0">
                <a:solidFill>
                  <a:schemeClr val="accent4"/>
                </a:solidFill>
              </a:rPr>
              <a:t>ersuade</a:t>
            </a:r>
            <a:r>
              <a:rPr lang="en-US" sz="3200" dirty="0">
                <a:solidFill>
                  <a:srgbClr val="FFFF00"/>
                </a:solidFill>
              </a:rPr>
              <a:t>: </a:t>
            </a:r>
            <a:r>
              <a:rPr lang="en-US" sz="3200" dirty="0"/>
              <a:t>Provide incentives for agreement with your message</a:t>
            </a:r>
          </a:p>
          <a:p>
            <a:endParaRPr lang="en-US" sz="3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F9AA9-7A32-5D4B-8216-F1495A2E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306" y="127586"/>
            <a:ext cx="6816437" cy="863493"/>
          </a:xfrm>
        </p:spPr>
        <p:txBody>
          <a:bodyPr>
            <a:noAutofit/>
          </a:bodyPr>
          <a:lstStyle/>
          <a:p>
            <a:pPr algn="ctr"/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Evaluate the Brain on Drugs Ad in terms of the </a:t>
            </a:r>
            <a:r>
              <a:rPr lang="en-US" sz="2800" dirty="0">
                <a:solidFill>
                  <a:schemeClr val="accent4"/>
                </a:solidFill>
              </a:rPr>
              <a:t>EQUIP</a:t>
            </a:r>
            <a:r>
              <a:rPr lang="en-US" sz="2800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2901"/>
            <a:ext cx="8882743" cy="5145002"/>
          </a:xfrm>
        </p:spPr>
        <p:txBody>
          <a:bodyPr>
            <a:noAutofit/>
          </a:bodyPr>
          <a:lstStyle/>
          <a:p>
            <a:pPr lvl="1"/>
            <a:r>
              <a:rPr lang="en-US" sz="2400" dirty="0">
                <a:solidFill>
                  <a:schemeClr val="accent4"/>
                </a:solidFill>
              </a:rPr>
              <a:t>ENGAGE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attract people’s attention?  </a:t>
            </a:r>
            <a:r>
              <a:rPr lang="en-US" sz="2400" dirty="0">
                <a:solidFill>
                  <a:schemeClr val="accent1"/>
                </a:solidFill>
              </a:rPr>
              <a:t>Yes, initially.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QUESTION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raise a question in viewers’ minds? </a:t>
            </a:r>
            <a:r>
              <a:rPr lang="en-US" sz="2400" dirty="0">
                <a:solidFill>
                  <a:schemeClr val="accent1"/>
                </a:solidFill>
              </a:rPr>
              <a:t>No.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UNDERMINE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threaten existing beliefs &amp; provide alternative? </a:t>
            </a:r>
            <a:r>
              <a:rPr lang="en-US" sz="2400" dirty="0">
                <a:solidFill>
                  <a:schemeClr val="accent1"/>
                </a:solidFill>
              </a:rPr>
              <a:t>No.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INFORM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Did it tell you how to avoid frying your brain? </a:t>
            </a:r>
            <a:r>
              <a:rPr lang="en-US" sz="2400" dirty="0">
                <a:solidFill>
                  <a:schemeClr val="accent1"/>
                </a:solidFill>
              </a:rPr>
              <a:t>No.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>
                <a:solidFill>
                  <a:schemeClr val="accent4"/>
                </a:solidFill>
              </a:rPr>
              <a:t>PERSUADE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/>
              <a:t>Was it persuasive? </a:t>
            </a:r>
            <a:r>
              <a:rPr lang="en-US" sz="2400" dirty="0">
                <a:solidFill>
                  <a:schemeClr val="accent1"/>
                </a:solidFill>
              </a:rPr>
              <a:t>No. It is telling me to avoid  a drug, but not how to do it, or why I should</a:t>
            </a:r>
            <a:r>
              <a:rPr lang="mr-IN" sz="2400" dirty="0">
                <a:solidFill>
                  <a:schemeClr val="accent1"/>
                </a:solidFill>
              </a:rPr>
              <a:t>…</a:t>
            </a:r>
            <a:r>
              <a:rPr lang="en-US" sz="2400" dirty="0">
                <a:solidFill>
                  <a:schemeClr val="accent1"/>
                </a:solidFill>
              </a:rPr>
              <a:t> It will fail. </a:t>
            </a:r>
            <a:endParaRPr lang="en-US" sz="1000" dirty="0"/>
          </a:p>
          <a:p>
            <a:r>
              <a:rPr lang="en-US" sz="2400" dirty="0">
                <a:solidFill>
                  <a:schemeClr val="accent1"/>
                </a:solidFill>
              </a:rPr>
              <a:t>BUT, Americans remember the </a:t>
            </a:r>
            <a:r>
              <a:rPr lang="en-US" sz="2400" dirty="0">
                <a:solidFill>
                  <a:schemeClr val="accent4"/>
                </a:solidFill>
              </a:rPr>
              <a:t>‘this is your brain on drugs’ </a:t>
            </a:r>
            <a:r>
              <a:rPr lang="en-US" sz="2400" dirty="0">
                <a:solidFill>
                  <a:schemeClr val="accent1"/>
                </a:solidFill>
              </a:rPr>
              <a:t>ad! There’s a difference between memorability and persuasion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6B975-70E4-2F44-A479-0E280B16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27586"/>
            <a:ext cx="1981035" cy="10353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A580D-FDA2-744C-8114-35873A97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904" y="-102062"/>
            <a:ext cx="5974246" cy="11827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	</a:t>
            </a:r>
            <a:r>
              <a:rPr lang="en-US" sz="3600" dirty="0"/>
              <a:t>Important working 	assumptions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77" y="1579418"/>
            <a:ext cx="7993824" cy="4805128"/>
          </a:xfrm>
        </p:spPr>
        <p:txBody>
          <a:bodyPr>
            <a:normAutofit/>
          </a:bodyPr>
          <a:lstStyle/>
          <a:p>
            <a:r>
              <a:rPr lang="en-US" sz="3200" dirty="0"/>
              <a:t>People do not always believe what they are told, especially when dealing with psychotropic substances. </a:t>
            </a:r>
          </a:p>
          <a:p>
            <a:r>
              <a:rPr lang="en-US" sz="3200" dirty="0"/>
              <a:t>We need to overcome their </a:t>
            </a:r>
            <a:r>
              <a:rPr lang="en-US" sz="3200" dirty="0">
                <a:solidFill>
                  <a:schemeClr val="accent4"/>
                </a:solidFill>
              </a:rPr>
              <a:t>resistance</a:t>
            </a:r>
            <a:r>
              <a:rPr lang="en-US" sz="3200" dirty="0"/>
              <a:t> to attain positive preventive effects</a:t>
            </a:r>
          </a:p>
          <a:p>
            <a:r>
              <a:rPr lang="en-US" sz="3200" dirty="0"/>
              <a:t>The first and major consideration: expect </a:t>
            </a:r>
            <a:r>
              <a:rPr lang="en-US" sz="3200" dirty="0">
                <a:solidFill>
                  <a:schemeClr val="accent4"/>
                </a:solidFill>
              </a:rPr>
              <a:t>counter-arguments</a:t>
            </a:r>
          </a:p>
          <a:p>
            <a:r>
              <a:rPr lang="en-US" sz="3200" dirty="0"/>
              <a:t>The EQUIP can help overcome these defensive reactions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2282A-3B87-D14F-A449-56FEB1D53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397" y="156706"/>
            <a:ext cx="2007507" cy="1335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BB615-A076-4F47-819A-B101D4D83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6" y="119294"/>
            <a:ext cx="2007507" cy="13102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21F80-10E4-0C43-AB83-95788B68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0" y="0"/>
            <a:ext cx="7200900" cy="14781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Building on the EQUIP, when designing our persuasive message, we: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065981"/>
            <a:ext cx="8574156" cy="5000616"/>
          </a:xfrm>
        </p:spPr>
        <p:txBody>
          <a:bodyPr>
            <a:noAutofit/>
          </a:bodyPr>
          <a:lstStyle/>
          <a:p>
            <a:r>
              <a:rPr lang="en-US" sz="2800" dirty="0"/>
              <a:t>Make resistance difficult, impossible, or apparently unnecessary</a:t>
            </a:r>
          </a:p>
          <a:p>
            <a:r>
              <a:rPr lang="en-US" sz="2800" dirty="0">
                <a:solidFill>
                  <a:schemeClr val="accent4"/>
                </a:solidFill>
              </a:rPr>
              <a:t>Target or tailor the persuasive message to the susceptibilities of the audience – what do they care about? </a:t>
            </a:r>
          </a:p>
          <a:p>
            <a:r>
              <a:rPr lang="en-US" sz="2800" dirty="0">
                <a:solidFill>
                  <a:schemeClr val="accent4"/>
                </a:solidFill>
              </a:rPr>
              <a:t>Note – in some contexts, the audience may be your legislators, the press, </a:t>
            </a:r>
            <a:r>
              <a:rPr lang="en-US" sz="2800">
                <a:solidFill>
                  <a:schemeClr val="accent4"/>
                </a:solidFill>
              </a:rPr>
              <a:t>school authorities, </a:t>
            </a:r>
            <a:r>
              <a:rPr lang="en-US" sz="2800" dirty="0">
                <a:solidFill>
                  <a:schemeClr val="accent4"/>
                </a:solidFill>
              </a:rPr>
              <a:t>etc.</a:t>
            </a:r>
          </a:p>
          <a:p>
            <a:r>
              <a:rPr lang="en-US" sz="2800" dirty="0"/>
              <a:t>When dealing with young adult audiences: Use message sources they respect – don’t let them take the easy way out – “He doesn’t know what he’s talking about…”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DF9AD-36E5-724C-89DF-768AA369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D6AD-EA0A-814A-8B72-C6164CB7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2303"/>
            <a:ext cx="7715250" cy="565349"/>
          </a:xfrm>
        </p:spPr>
        <p:txBody>
          <a:bodyPr/>
          <a:lstStyle/>
          <a:p>
            <a:r>
              <a:rPr lang="en-US" dirty="0"/>
              <a:t>More specifics… “Dos &amp; Don’ts”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CAB96-8031-F145-A97E-5635625E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7652"/>
            <a:ext cx="7715250" cy="524931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600" dirty="0">
                <a:solidFill>
                  <a:schemeClr val="accent1"/>
                </a:solidFill>
                <a:latin typeface="Georgia (Body)"/>
                <a:cs typeface="Georgia (Body)"/>
              </a:rPr>
              <a:t>Do not over-promise or over-threaten: 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Fear arousing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 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Unbelievable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 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Exaggerated ads</a:t>
            </a:r>
            <a:r>
              <a:rPr lang="en-US" sz="2600" dirty="0">
                <a:latin typeface="Georgia (Body)"/>
                <a:cs typeface="Georgia (Body)"/>
              </a:rPr>
              <a:t> 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Whimsical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  <a:latin typeface="Georgia (Body)"/>
                <a:cs typeface="Georgia (Body)"/>
              </a:rPr>
              <a:t>Disgusting ads </a:t>
            </a:r>
            <a:r>
              <a:rPr lang="en-US" sz="2600" dirty="0">
                <a:latin typeface="Georgia (Body)"/>
                <a:cs typeface="Georgia (Body)"/>
              </a:rPr>
              <a:t>usually fail </a:t>
            </a:r>
            <a:r>
              <a:rPr lang="mr-IN" sz="2600" dirty="0">
                <a:latin typeface="Georgia (Body)"/>
                <a:cs typeface="Georgia (Body)"/>
              </a:rPr>
              <a:t>–</a:t>
            </a:r>
            <a:r>
              <a:rPr lang="en-US" sz="2600" dirty="0">
                <a:latin typeface="Georgia (Body)"/>
                <a:cs typeface="Georgia (Body)"/>
              </a:rPr>
              <a:t> Avoid them</a:t>
            </a:r>
          </a:p>
          <a:p>
            <a:pPr lvl="1"/>
            <a:r>
              <a:rPr lang="en-US" sz="2600" dirty="0">
                <a:latin typeface="Georgia (Body)"/>
                <a:cs typeface="Georgia (Body)"/>
              </a:rPr>
              <a:t>Current failures result in  future failures by reinforcing certainty and hence, resistance </a:t>
            </a:r>
          </a:p>
          <a:p>
            <a:pPr lvl="1"/>
            <a:r>
              <a:rPr lang="en-US" sz="2800" dirty="0">
                <a:latin typeface="Georgia (Body)"/>
                <a:cs typeface="Georgia (Body)"/>
              </a:rPr>
              <a:t>For young adults, </a:t>
            </a:r>
            <a:r>
              <a:rPr lang="en-US" sz="2800" dirty="0">
                <a:solidFill>
                  <a:srgbClr val="07CB98"/>
                </a:solidFill>
                <a:latin typeface="Georgia (Body)"/>
                <a:cs typeface="Georgia (Body)"/>
              </a:rPr>
              <a:t>involve opinion leaders as message sources</a:t>
            </a:r>
            <a:r>
              <a:rPr lang="en-US" sz="2800" dirty="0">
                <a:latin typeface="Georgia (Body)"/>
                <a:cs typeface="Georgia (Body)"/>
              </a:rPr>
              <a:t>, but choose carefully</a:t>
            </a:r>
          </a:p>
          <a:p>
            <a:pPr lvl="1"/>
            <a:r>
              <a:rPr lang="en-US" sz="2800" dirty="0">
                <a:latin typeface="Georgia (Body)"/>
                <a:cs typeface="Georgia (Body)"/>
              </a:rPr>
              <a:t>Try to create a norm of abstinence or avoidance – the norm will help guide future group behavior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4D3D-65DE-EF4D-AC00-4A82093A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F12FD-20C2-164D-A0AA-6F5DE316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A03F-A3CD-A04B-B889-20CF3731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19CC1-4AF2-3A4C-A88C-2F591C30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438B-BCE3-4541-AFE5-74030784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706BF-16A8-C343-94C9-94D39858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906418"/>
            <a:ext cx="4216400" cy="193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F9E93-FC7B-E24E-988E-1612B76F5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3659"/>
            <a:ext cx="4203700" cy="193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F104-71CB-D541-825B-72F2939A5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720" y="3773196"/>
            <a:ext cx="4183632" cy="2542138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0A6E3CB-EB32-8042-9E17-23F336485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3220140"/>
            <a:ext cx="3657600" cy="235614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8DEFE2-787A-4942-BC5E-95D908C1D7DB}"/>
              </a:ext>
            </a:extLst>
          </p:cNvPr>
          <p:cNvSpPr txBox="1"/>
          <p:nvPr/>
        </p:nvSpPr>
        <p:spPr>
          <a:xfrm>
            <a:off x="731520" y="329184"/>
            <a:ext cx="783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Fear arousing, exaggerated, unbelievable, disgusting ads</a:t>
            </a:r>
          </a:p>
        </p:txBody>
      </p:sp>
    </p:spTree>
    <p:extLst>
      <p:ext uri="{BB962C8B-B14F-4D97-AF65-F5344CB8AC3E}">
        <p14:creationId xmlns:p14="http://schemas.microsoft.com/office/powerpoint/2010/main" val="74278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FDB82F-A803-D046-84A7-740DE7F4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F889C-CD2B-E644-AD09-39CEB0E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ED65F1-D628-5246-B6E2-85FC3AFB4E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66813"/>
            <a:ext cx="7200900" cy="501015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Thank you for your kind attention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E3ECC-4F1F-B244-8FA3-54A2DEABB513}"/>
              </a:ext>
            </a:extLst>
          </p:cNvPr>
          <p:cNvSpPr txBox="1"/>
          <p:nvPr/>
        </p:nvSpPr>
        <p:spPr>
          <a:xfrm>
            <a:off x="2297141" y="4490489"/>
            <a:ext cx="5151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800" dirty="0"/>
              <a:t>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DE1CB-E0D2-0D44-890B-2798F7B3F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240" y="2367511"/>
            <a:ext cx="3492500" cy="2324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60840-8EFB-F243-9CDD-1CF86CAE0872}"/>
              </a:ext>
            </a:extLst>
          </p:cNvPr>
          <p:cNvSpPr txBox="1"/>
          <p:nvPr/>
        </p:nvSpPr>
        <p:spPr>
          <a:xfrm>
            <a:off x="5480833" y="5839722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/>
              <a:t>illiam</a:t>
            </a:r>
            <a:r>
              <a:rPr lang="en-US" sz="2400" dirty="0" err="1"/>
              <a:t>.crano@cgu.edu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73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History of for demand reduction campaigns in the US</a:t>
            </a:r>
            <a:br>
              <a:rPr lang="en-US" dirty="0"/>
            </a:br>
            <a:r>
              <a:rPr lang="en-US" sz="2000" dirty="0"/>
              <a:t>Combined effects of </a:t>
            </a:r>
            <a:r>
              <a:rPr lang="en-US" sz="2000" b="1" dirty="0"/>
              <a:t>supply</a:t>
            </a:r>
            <a:r>
              <a:rPr lang="en-US" sz="2000" dirty="0"/>
              <a:t> and </a:t>
            </a:r>
            <a:r>
              <a:rPr lang="en-US" sz="2000" b="1" dirty="0"/>
              <a:t>demand</a:t>
            </a:r>
            <a:r>
              <a:rPr lang="en-US" sz="2000" dirty="0"/>
              <a:t> reduction efforts over the years, after many billions of dollars expended in the U.S.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071135"/>
              </p:ext>
            </p:extLst>
          </p:nvPr>
        </p:nvGraphicFramePr>
        <p:xfrm>
          <a:off x="684028" y="162146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276600" cy="365125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ISSUP 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2107" y="6366871"/>
            <a:ext cx="621651" cy="228600"/>
          </a:xfrm>
        </p:spPr>
        <p:txBody>
          <a:bodyPr/>
          <a:lstStyle/>
          <a:p>
            <a:fld id="{1C5259D7-9998-4BD5-9D08-3836140D9979}" type="slidenum">
              <a:rPr lang="en-US" smtClean="0">
                <a:solidFill>
                  <a:schemeClr val="accent3"/>
                </a:solidFill>
              </a:rPr>
              <a:t>2</a:t>
            </a:fld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05889"/>
            <a:ext cx="7200900" cy="911029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The Issues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A35F8-E937-4949-BAF9-CCF2BF456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3770"/>
            <a:ext cx="8401792" cy="53858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Mass Media have been irregularly successful in prevention of psychotropic substance use</a:t>
            </a:r>
          </a:p>
          <a:p>
            <a:r>
              <a:rPr lang="en-US" sz="2800" dirty="0"/>
              <a:t>Successful campaigns are good value (Reach, even in remote places) </a:t>
            </a:r>
          </a:p>
          <a:p>
            <a:r>
              <a:rPr lang="en-US" sz="2800" dirty="0"/>
              <a:t>Failed campaigns are intolerably expensive</a:t>
            </a:r>
          </a:p>
          <a:p>
            <a:r>
              <a:rPr lang="en-US" sz="2800" dirty="0"/>
              <a:t>Inevitably, failed campaigns have ignored evidence on persuasion, resulting in use of unpersuasive preventive communications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3"/>
                </a:solidFill>
              </a:rPr>
              <a:t>PREVENTION ALWAYS INVOLVES PERSUASION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53A83-52C7-3047-9BFD-1F352881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1C1D9-3505-C14A-B0BE-5F7F7CD9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3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CC0C-91BF-334D-B912-C63EFF31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Evidence indicates we are losing the race for public support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D9A4-06C2-0444-BD1E-13530AE20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628" y="1783755"/>
            <a:ext cx="3429000" cy="4348163"/>
          </a:xfrm>
        </p:spPr>
        <p:txBody>
          <a:bodyPr/>
          <a:lstStyle/>
          <a:p>
            <a:r>
              <a:rPr lang="en-US" dirty="0"/>
              <a:t>11 States in the US, + the District of Columbia, have legalized marijuana for adult recreational use </a:t>
            </a:r>
          </a:p>
          <a:p>
            <a:r>
              <a:rPr lang="en-US" dirty="0"/>
              <a:t>33 States + DC have legalized marijuana for medical purposes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02837-5A30-F446-96A4-772E1897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538FE-A7D9-E945-9834-A23476C5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587E33-016C-F74A-B056-089B85484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428286" y="1716986"/>
            <a:ext cx="3838356" cy="467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9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CC0C-91BF-334D-B912-C63EFF31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Evidence indicates we are losing the race for public support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D9A4-06C2-0444-BD1E-13530AE2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828800"/>
            <a:ext cx="7200900" cy="4465674"/>
          </a:xfrm>
        </p:spPr>
        <p:txBody>
          <a:bodyPr/>
          <a:lstStyle/>
          <a:p>
            <a:r>
              <a:rPr lang="en-US" dirty="0"/>
              <a:t>Yet, our National Academies Report</a:t>
            </a:r>
          </a:p>
          <a:p>
            <a:pPr lvl="1"/>
            <a:r>
              <a:rPr lang="en-US" dirty="0"/>
              <a:t>Found little to no evidence of claimed positive effects of use, </a:t>
            </a:r>
          </a:p>
          <a:p>
            <a:pPr lvl="1"/>
            <a:r>
              <a:rPr lang="en-US" dirty="0"/>
              <a:t>But, if the substance is used heavily and frequently before age 25, evidence indicates brain development may be retarded</a:t>
            </a:r>
          </a:p>
          <a:p>
            <a:r>
              <a:rPr lang="en-US" dirty="0"/>
              <a:t>Yet, two-thirds of Americans favor legalization </a:t>
            </a:r>
          </a:p>
          <a:p>
            <a:r>
              <a:rPr lang="en-US" dirty="0"/>
              <a:t>Does the evidence indicate any potential problems of “medicalizing” marijuana and by extension, making recreational use legal?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/>
              <a:t>WHY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02837-5A30-F446-96A4-772E1897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538FE-A7D9-E945-9834-A23476C5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B248DFC-97DF-E646-BC76-75898F06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376" y="1258994"/>
            <a:ext cx="7667246" cy="15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4AC382-830F-5D40-80AF-66FC613C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92" y="4162031"/>
            <a:ext cx="3407762" cy="1767141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/>
              <a:t>Monthly Cannabis Sales in First Six Months of Legalization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238EC8D-71BF-48C6-8478-CF5E67EE4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0" y="4170410"/>
            <a:ext cx="3524415" cy="1767141"/>
          </a:xfrm>
        </p:spPr>
        <p:txBody>
          <a:bodyPr anchor="ctr">
            <a:normAutofit/>
          </a:bodyPr>
          <a:lstStyle/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DE023-618C-B346-8EFE-B2EAB4AD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102" y="6272784"/>
            <a:ext cx="474573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ISSUP INDIA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AF6B5-B285-3041-B630-668F9DBB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31375A4-56A4-47D6-9801-1991572033F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1C689-8E1D-9446-8C5B-9B34AD5AF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422" y="4250632"/>
            <a:ext cx="1422400" cy="142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80F4CE-AAFB-104B-B856-EAEAD05F7653}"/>
              </a:ext>
            </a:extLst>
          </p:cNvPr>
          <p:cNvSpPr txBox="1"/>
          <p:nvPr/>
        </p:nvSpPr>
        <p:spPr>
          <a:xfrm>
            <a:off x="1977656" y="3231726"/>
            <a:ext cx="621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$52.5M in taxes collected in first 5 months</a:t>
            </a:r>
          </a:p>
          <a:p>
            <a:r>
              <a:rPr lang="en-US" dirty="0"/>
              <a:t>Obviously, $$ is one possible explanation </a:t>
            </a:r>
          </a:p>
        </p:txBody>
      </p:sp>
    </p:spTree>
    <p:extLst>
      <p:ext uri="{BB962C8B-B14F-4D97-AF65-F5344CB8AC3E}">
        <p14:creationId xmlns:p14="http://schemas.microsoft.com/office/powerpoint/2010/main" val="21725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153400" cy="944563"/>
          </a:xfrm>
        </p:spPr>
        <p:txBody>
          <a:bodyPr>
            <a:noAutofit/>
          </a:bodyPr>
          <a:lstStyle/>
          <a:p>
            <a:r>
              <a:rPr lang="en-US" sz="3200" b="1" dirty="0"/>
              <a:t>Percent Using Marijuana in Past Month, </a:t>
            </a:r>
            <a:br>
              <a:rPr lang="en-US" sz="3200" b="1" dirty="0"/>
            </a:br>
            <a:r>
              <a:rPr lang="en-US" sz="3200" b="1" dirty="0"/>
              <a:t>Ages 12-17, by State (2013-2014)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838200" y="1143000"/>
          <a:ext cx="7696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76800" y="3581400"/>
            <a:ext cx="3733800" cy="707858"/>
          </a:xfrm>
          <a:prstGeom prst="rect">
            <a:avLst/>
          </a:prstGeom>
          <a:solidFill>
            <a:schemeClr val="bg1"/>
          </a:solidFill>
        </p:spPr>
        <p:txBody>
          <a:bodyPr wrap="square" lIns="91411" tIns="45706" rIns="91411" bIns="45706" rtlCol="0">
            <a:spAutoFit/>
          </a:bodyPr>
          <a:lstStyle/>
          <a:p>
            <a:pPr algn="ctr" defTabSz="914118"/>
            <a:r>
              <a:rPr lang="en-US" sz="2000" b="1" dirty="0">
                <a:solidFill>
                  <a:srgbClr val="C00000"/>
                </a:solidFill>
              </a:rPr>
              <a:t>States with Legalized Marijuana by 2014 (Medical or Recreational)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26" y="6462742"/>
            <a:ext cx="5912073" cy="46163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defTabSz="914118"/>
            <a:r>
              <a:rPr lang="en-US" sz="1200" dirty="0">
                <a:solidFill>
                  <a:prstClr val="black"/>
                </a:solidFill>
              </a:rPr>
              <a:t>Source: National Survey on Drug Use and Health, 2013-2014. </a:t>
            </a:r>
          </a:p>
          <a:p>
            <a:pPr defTabSz="914118"/>
            <a:r>
              <a:rPr lang="en-US" sz="1200" dirty="0">
                <a:solidFill>
                  <a:prstClr val="black"/>
                </a:solidFill>
              </a:rPr>
              <a:t>http://</a:t>
            </a:r>
            <a:r>
              <a:rPr lang="en-US" sz="1200" dirty="0" err="1">
                <a:solidFill>
                  <a:prstClr val="black"/>
                </a:solidFill>
              </a:rPr>
              <a:t>www.samhsa.gov</a:t>
            </a:r>
            <a:r>
              <a:rPr lang="en-US" sz="1200" dirty="0">
                <a:solidFill>
                  <a:prstClr val="black"/>
                </a:solidFill>
              </a:rPr>
              <a:t>/data/sites/default/files/2/2/NSDUHsaeSpecificStatesTOC2014.htm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35043" y="21093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s Anti-Drug Commercial - Your Brain On Drugs">
            <a:hlinkClick r:id="" action="ppaction://media"/>
            <a:extLst>
              <a:ext uri="{FF2B5EF4-FFF2-40B4-BE49-F238E27FC236}">
                <a16:creationId xmlns:a16="http://schemas.microsoft.com/office/drawing/2014/main" id="{6361DC92-D7A5-BA4D-BC8A-AAA35B56D9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688" y="1386314"/>
            <a:ext cx="4205288" cy="434657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8EFF9-C9BF-9C49-A468-E51AB238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7736" y="0"/>
            <a:ext cx="7200900" cy="1069940"/>
          </a:xfrm>
        </p:spPr>
        <p:txBody>
          <a:bodyPr>
            <a:noAutofit/>
          </a:bodyPr>
          <a:lstStyle/>
          <a:p>
            <a:r>
              <a:rPr lang="en-US" sz="2400" dirty="0"/>
              <a:t>Another reason why we are losing the battle of public opinion. Consider a memorable ad from an early media campaign in the U.S.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E15BC-427C-DC41-9CD9-790FA68C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A7F2-941D-7145-9A5D-51934E29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15615"/>
            <a:ext cx="7200900" cy="861848"/>
          </a:xfrm>
        </p:spPr>
        <p:txBody>
          <a:bodyPr>
            <a:normAutofit fontScale="90000"/>
          </a:bodyPr>
          <a:lstStyle/>
          <a:p>
            <a:r>
              <a:rPr lang="en-US" dirty="0"/>
              <a:t>Some questions the ad evoked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34CA-6E58-EB48-B3D5-E4AB9B6F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718891"/>
            <a:ext cx="7499788" cy="5420218"/>
          </a:xfrm>
        </p:spPr>
        <p:txBody>
          <a:bodyPr>
            <a:normAutofit/>
          </a:bodyPr>
          <a:lstStyle/>
          <a:p>
            <a:r>
              <a:rPr lang="en-US" dirty="0"/>
              <a:t>Yeah can I get a side of bacon with that?</a:t>
            </a:r>
          </a:p>
          <a:p>
            <a:r>
              <a:rPr lang="en-US" dirty="0"/>
              <a:t>Could you make that over easy?</a:t>
            </a:r>
          </a:p>
          <a:p>
            <a:r>
              <a:rPr lang="en-US" dirty="0"/>
              <a:t>Yes. Are you going to eat my brain? Because I’m really hungry...mostly from doing drugs.</a:t>
            </a:r>
          </a:p>
          <a:p>
            <a:r>
              <a:rPr lang="en-US" dirty="0"/>
              <a:t>No, that's a frying pan, and that's an egg. I think whoever wrote this ad is on drugs.  </a:t>
            </a:r>
          </a:p>
          <a:p>
            <a:r>
              <a:rPr lang="en-US" dirty="0"/>
              <a:t>Responses to ad trivialized the problem</a:t>
            </a:r>
          </a:p>
          <a:p>
            <a:r>
              <a:rPr lang="en-US" dirty="0"/>
              <a:t>Etc.  How about that S. Dakota campaign  It only cost $.5 Mil</a:t>
            </a:r>
          </a:p>
          <a:p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5D41D-F657-8D43-89A3-C2D6401D4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ISSUP INDIA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C4858-2AB6-CF4D-9DCC-63713EE56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290" y="4393325"/>
            <a:ext cx="2144110" cy="142744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9F411-4970-914D-8639-C56752C4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rushed Metal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brushed metal presentation (widescreen).potx" id="{C4E52658-42BB-4751-AD45-DBF99E6546BE}" vid="{DAEF9E1A-844D-45D9-BB7C-945DFF722FA1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1161</Words>
  <Application>Microsoft Macintosh PowerPoint</Application>
  <PresentationFormat>On-screen Show (4:3)</PresentationFormat>
  <Paragraphs>149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Bodoni MT Black</vt:lpstr>
      <vt:lpstr>Calibri</vt:lpstr>
      <vt:lpstr>Calibri Light</vt:lpstr>
      <vt:lpstr>Century Gothic</vt:lpstr>
      <vt:lpstr>Georgia</vt:lpstr>
      <vt:lpstr>Georgia (Body)</vt:lpstr>
      <vt:lpstr>Brushed Metal 16x9</vt:lpstr>
      <vt:lpstr>Mesh</vt:lpstr>
      <vt:lpstr>Office Theme</vt:lpstr>
      <vt:lpstr>    Persuasion: A Crucial Feature of Successful Prevention  </vt:lpstr>
      <vt:lpstr>History of for demand reduction campaigns in the US Combined effects of supply and demand reduction efforts over the years, after many billions of dollars expended in the U.S.</vt:lpstr>
      <vt:lpstr>The Issues</vt:lpstr>
      <vt:lpstr>Evidence indicates we are losing the race for public support  </vt:lpstr>
      <vt:lpstr>Evidence indicates we are losing the race for public support  </vt:lpstr>
      <vt:lpstr>Monthly Cannabis Sales in First Six Months of Legalization</vt:lpstr>
      <vt:lpstr>Percent Using Marijuana in Past Month,  Ages 12-17, by State (2013-2014)</vt:lpstr>
      <vt:lpstr>Another reason why we are losing the battle of public opinion. Consider a memorable ad from an early media campaign in the U.S.</vt:lpstr>
      <vt:lpstr>Some questions the ad evoked </vt:lpstr>
      <vt:lpstr>How should we respond?  SOME STEPS in Persuasion</vt:lpstr>
      <vt:lpstr>    Our solution: The EQUIP Model, which integrates critical media and persuasion requirements for effective prevention</vt:lpstr>
      <vt:lpstr>The Central Action Components of the EQUIP Model </vt:lpstr>
      <vt:lpstr>     Evaluate the Brain on Drugs Ad in terms of the EQUIP model</vt:lpstr>
      <vt:lpstr> Important working  assumptions</vt:lpstr>
      <vt:lpstr>   Building on the EQUIP, when designing our persuasive message, we: </vt:lpstr>
      <vt:lpstr>More specifics… “Dos &amp; Don’ts”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Persuasion: A Crucial Feature of Successful Prevention  </dc:title>
  <dc:creator>William Crano</dc:creator>
  <cp:lastModifiedBy>William Crano</cp:lastModifiedBy>
  <cp:revision>11</cp:revision>
  <dcterms:created xsi:type="dcterms:W3CDTF">2020-09-25T18:12:32Z</dcterms:created>
  <dcterms:modified xsi:type="dcterms:W3CDTF">2020-09-25T21:20:02Z</dcterms:modified>
</cp:coreProperties>
</file>