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1" r:id="rId2"/>
    <p:sldId id="356" r:id="rId3"/>
    <p:sldId id="357" r:id="rId4"/>
    <p:sldId id="298" r:id="rId5"/>
    <p:sldId id="358" r:id="rId6"/>
    <p:sldId id="314" r:id="rId7"/>
    <p:sldId id="316" r:id="rId8"/>
    <p:sldId id="320" r:id="rId9"/>
    <p:sldId id="322" r:id="rId10"/>
    <p:sldId id="370" r:id="rId11"/>
    <p:sldId id="371" r:id="rId12"/>
    <p:sldId id="372" r:id="rId13"/>
    <p:sldId id="369" r:id="rId14"/>
    <p:sldId id="367" r:id="rId15"/>
    <p:sldId id="368" r:id="rId16"/>
    <p:sldId id="351" r:id="rId17"/>
    <p:sldId id="376" r:id="rId18"/>
    <p:sldId id="375" r:id="rId19"/>
    <p:sldId id="333" r:id="rId20"/>
    <p:sldId id="381" r:id="rId21"/>
    <p:sldId id="366" r:id="rId22"/>
    <p:sldId id="377" r:id="rId23"/>
    <p:sldId id="378" r:id="rId24"/>
    <p:sldId id="355" r:id="rId25"/>
    <p:sldId id="383" r:id="rId26"/>
    <p:sldId id="384" r:id="rId27"/>
    <p:sldId id="385" r:id="rId28"/>
    <p:sldId id="360" r:id="rId29"/>
    <p:sldId id="361" r:id="rId30"/>
  </p:sldIdLst>
  <p:sldSz cx="9144000" cy="6858000" type="screen4x3"/>
  <p:notesSz cx="6858000" cy="88915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" userDrawn="1">
          <p15:clr>
            <a:srgbClr val="A4A3A4"/>
          </p15:clr>
        </p15:guide>
        <p15:guide id="2" orient="horz" pos="960" userDrawn="1">
          <p15:clr>
            <a:srgbClr val="A4A3A4"/>
          </p15:clr>
        </p15:guide>
        <p15:guide id="3" pos="576" userDrawn="1">
          <p15:clr>
            <a:srgbClr val="A4A3A4"/>
          </p15:clr>
        </p15:guide>
        <p15:guide id="4" pos="2688" userDrawn="1">
          <p15:clr>
            <a:srgbClr val="A4A3A4"/>
          </p15:clr>
        </p15:guide>
        <p15:guide id="5" orient="horz" pos="3360" userDrawn="1">
          <p15:clr>
            <a:srgbClr val="A4A3A4"/>
          </p15:clr>
        </p15:guide>
        <p15:guide id="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735"/>
    <a:srgbClr val="FDEADA"/>
    <a:srgbClr val="6F270B"/>
    <a:srgbClr val="CD0919"/>
    <a:srgbClr val="FFFCBD"/>
    <a:srgbClr val="84360A"/>
    <a:srgbClr val="E43D52"/>
    <a:srgbClr val="55B297"/>
    <a:srgbClr val="D9091F"/>
    <a:srgbClr val="DD9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5" autoAdjust="0"/>
    <p:restoredTop sz="93896" autoAdjust="0"/>
  </p:normalViewPr>
  <p:slideViewPr>
    <p:cSldViewPr snapToGrid="0" snapToObjects="1">
      <p:cViewPr varScale="1">
        <p:scale>
          <a:sx n="70" d="100"/>
          <a:sy n="70" d="100"/>
        </p:scale>
        <p:origin x="1644" y="66"/>
      </p:cViewPr>
      <p:guideLst>
        <p:guide orient="horz" pos="216"/>
        <p:guide orient="horz" pos="960"/>
        <p:guide pos="576"/>
        <p:guide pos="2688"/>
        <p:guide orient="horz" pos="3360"/>
        <p:guide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904"/>
    </p:cViewPr>
  </p:sorterViewPr>
  <p:notesViewPr>
    <p:cSldViewPr snapToGrid="0" snapToObjects="1">
      <p:cViewPr varScale="1">
        <p:scale>
          <a:sx n="88" d="100"/>
          <a:sy n="88" d="100"/>
        </p:scale>
        <p:origin x="284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421" cy="446401"/>
          </a:xfrm>
          <a:prstGeom prst="rect">
            <a:avLst/>
          </a:prstGeom>
        </p:spPr>
        <p:txBody>
          <a:bodyPr vert="horz" lIns="88313" tIns="44156" rIns="88313" bIns="4415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7" y="1"/>
            <a:ext cx="2972421" cy="446401"/>
          </a:xfrm>
          <a:prstGeom prst="rect">
            <a:avLst/>
          </a:prstGeom>
        </p:spPr>
        <p:txBody>
          <a:bodyPr vert="horz" lIns="88313" tIns="44156" rIns="88313" bIns="44156" rtlCol="0"/>
          <a:lstStyle>
            <a:lvl1pPr algn="r">
              <a:defRPr sz="1200"/>
            </a:lvl1pPr>
          </a:lstStyle>
          <a:p>
            <a:fld id="{511C1DE3-5626-4174-ACA6-61D638DAE826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445187"/>
            <a:ext cx="2972421" cy="446401"/>
          </a:xfrm>
          <a:prstGeom prst="rect">
            <a:avLst/>
          </a:prstGeom>
        </p:spPr>
        <p:txBody>
          <a:bodyPr vert="horz" lIns="88313" tIns="44156" rIns="88313" bIns="4415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7" y="8445187"/>
            <a:ext cx="2972421" cy="446401"/>
          </a:xfrm>
          <a:prstGeom prst="rect">
            <a:avLst/>
          </a:prstGeom>
        </p:spPr>
        <p:txBody>
          <a:bodyPr vert="horz" lIns="88313" tIns="44156" rIns="88313" bIns="44156" rtlCol="0" anchor="b"/>
          <a:lstStyle>
            <a:lvl1pPr algn="r">
              <a:defRPr sz="1200"/>
            </a:lvl1pPr>
          </a:lstStyle>
          <a:p>
            <a:fld id="{43C18193-9F1F-4E7E-8476-5AB99D324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013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421" cy="444884"/>
          </a:xfrm>
          <a:prstGeom prst="rect">
            <a:avLst/>
          </a:prstGeom>
        </p:spPr>
        <p:txBody>
          <a:bodyPr vert="horz" lIns="88313" tIns="44156" rIns="88313" bIns="4415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027" y="0"/>
            <a:ext cx="2972421" cy="444884"/>
          </a:xfrm>
          <a:prstGeom prst="rect">
            <a:avLst/>
          </a:prstGeom>
        </p:spPr>
        <p:txBody>
          <a:bodyPr vert="horz" lIns="88313" tIns="44156" rIns="88313" bIns="44156" rtlCol="0"/>
          <a:lstStyle>
            <a:lvl1pPr algn="r">
              <a:defRPr sz="1200"/>
            </a:lvl1pPr>
          </a:lstStyle>
          <a:p>
            <a:fld id="{90C309A4-3186-DC4F-81FD-D0E0D3B5BD20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666750"/>
            <a:ext cx="444500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313" tIns="44156" rIns="88313" bIns="4415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21" y="4224112"/>
            <a:ext cx="5485158" cy="4000911"/>
          </a:xfrm>
          <a:prstGeom prst="rect">
            <a:avLst/>
          </a:prstGeom>
        </p:spPr>
        <p:txBody>
          <a:bodyPr vert="horz" lIns="88313" tIns="44156" rIns="88313" bIns="4415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445186"/>
            <a:ext cx="2972421" cy="444884"/>
          </a:xfrm>
          <a:prstGeom prst="rect">
            <a:avLst/>
          </a:prstGeom>
        </p:spPr>
        <p:txBody>
          <a:bodyPr vert="horz" lIns="88313" tIns="44156" rIns="88313" bIns="4415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027" y="8445186"/>
            <a:ext cx="2972421" cy="444884"/>
          </a:xfrm>
          <a:prstGeom prst="rect">
            <a:avLst/>
          </a:prstGeom>
        </p:spPr>
        <p:txBody>
          <a:bodyPr vert="horz" lIns="88313" tIns="44156" rIns="88313" bIns="44156" rtlCol="0" anchor="b"/>
          <a:lstStyle>
            <a:lvl1pPr algn="r">
              <a:defRPr sz="1200"/>
            </a:lvl1pPr>
          </a:lstStyle>
          <a:p>
            <a:fld id="{2FDAC6C5-956F-0B40-873F-20EC353E3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15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Appreciations/congratulations</a:t>
            </a:r>
            <a:r>
              <a:rPr lang="en-US" baseline="0" dirty="0" smtClean="0"/>
              <a:t> to the organizers and conveners of the 1</a:t>
            </a:r>
            <a:r>
              <a:rPr lang="en-US" baseline="30000" dirty="0" smtClean="0"/>
              <a:t>st</a:t>
            </a:r>
            <a:r>
              <a:rPr lang="en-US" baseline="0" dirty="0" smtClean="0"/>
              <a:t>  DDR Virtual conference in Africa</a:t>
            </a:r>
          </a:p>
          <a:p>
            <a:r>
              <a:rPr lang="en-US" baseline="0" dirty="0" smtClean="0"/>
              <a:t>-One of the highlights of 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AC6C5-956F-0B40-873F-20EC353E3E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25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586" indent="-165586">
              <a:buFontTx/>
              <a:buChar char="-"/>
            </a:pPr>
            <a:r>
              <a:rPr lang="en-US" dirty="0" smtClean="0"/>
              <a:t>Evidence-based,</a:t>
            </a:r>
            <a:r>
              <a:rPr lang="en-US" baseline="0" dirty="0" smtClean="0"/>
              <a:t> comprehensive, integrated, balanced, experiential  and universally applicable and acceptable</a:t>
            </a:r>
          </a:p>
          <a:p>
            <a:pPr marL="165586" indent="-165586">
              <a:buFontTx/>
              <a:buChar char="-"/>
            </a:pPr>
            <a:r>
              <a:rPr lang="en-US" baseline="0" dirty="0" smtClean="0"/>
              <a:t>- Treatment equally needs to be evident-based, comprehensive, holistic and balanced</a:t>
            </a:r>
          </a:p>
          <a:p>
            <a:pPr marL="165586" indent="-165586">
              <a:buFontTx/>
              <a:buChar char="-"/>
            </a:pPr>
            <a:r>
              <a:rPr lang="en-US" baseline="0" dirty="0" smtClean="0"/>
              <a:t>-Aligned with the International Standards for Treatment and Principles for Effective Treatment of Drug Use Disorders, Guiding Principles for Recovery</a:t>
            </a:r>
          </a:p>
          <a:p>
            <a:pPr marL="165586" indent="-165586">
              <a:buFontTx/>
              <a:buChar char="-"/>
            </a:pPr>
            <a:r>
              <a:rPr lang="en-US" baseline="0" dirty="0" smtClean="0"/>
              <a:t>- Curriculum is the bedrock, foundation of any training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AC6C5-956F-0B40-873F-20EC353E3E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4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GAP: Where we are, and where</a:t>
            </a:r>
            <a:r>
              <a:rPr lang="en-US" baseline="0" dirty="0" smtClean="0"/>
              <a:t> we wish to 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AC6C5-956F-0B40-873F-20EC353E3E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66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AC6C5-956F-0B40-873F-20EC353E3E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90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-Balancing act to cater for individual differences</a:t>
            </a:r>
          </a:p>
          <a:p>
            <a:r>
              <a:rPr lang="en-US" dirty="0" smtClean="0"/>
              <a:t>- Verbalize….conceptualize,</a:t>
            </a:r>
            <a:r>
              <a:rPr lang="en-US" baseline="0" dirty="0" smtClean="0"/>
              <a:t> internalize and memorize </a:t>
            </a:r>
          </a:p>
          <a:p>
            <a:r>
              <a:rPr lang="en-US" baseline="0" dirty="0" smtClean="0"/>
              <a:t>-The need to have 2 or 3 Trainers at any one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AC6C5-956F-0B40-873F-20EC353E3E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69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xmlns="" id="{3F6018CD-FCC3-4F58-8AE6-D5A62CA4F6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xmlns="" id="{71D2E013-5FBD-479C-9443-76C24370FD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331"/>
            <a:r>
              <a:rPr lang="en-US" altLang="zh-CN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Adult Learners . . .</a:t>
            </a:r>
          </a:p>
          <a:p>
            <a:pPr marL="38331">
              <a:spcBef>
                <a:spcPts val="713"/>
              </a:spcBef>
              <a:buFontTx/>
              <a:buAutoNum type="arabicPeriod"/>
            </a:pPr>
            <a:r>
              <a:rPr lang="en-US" altLang="zh-CN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Are autonomous and self-directed.</a:t>
            </a:r>
          </a:p>
          <a:p>
            <a:pPr marL="38331">
              <a:spcBef>
                <a:spcPts val="713"/>
              </a:spcBef>
              <a:buFontTx/>
              <a:buAutoNum type="arabicPeriod"/>
            </a:pPr>
            <a:r>
              <a:rPr lang="en-US" altLang="zh-CN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Have a foundation of life experiences and knowledge.</a:t>
            </a:r>
          </a:p>
          <a:p>
            <a:pPr marL="38331">
              <a:spcBef>
                <a:spcPts val="713"/>
              </a:spcBef>
              <a:buFontTx/>
              <a:buAutoNum type="arabicPeriod"/>
            </a:pPr>
            <a:r>
              <a:rPr lang="en-US" altLang="zh-CN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Are goal-oriented.</a:t>
            </a:r>
          </a:p>
          <a:p>
            <a:pPr marL="38331">
              <a:spcBef>
                <a:spcPts val="713"/>
              </a:spcBef>
              <a:buFontTx/>
              <a:buAutoNum type="arabicPeriod"/>
            </a:pPr>
            <a:r>
              <a:rPr lang="en-US" altLang="zh-CN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Are relevancy-oriented.</a:t>
            </a:r>
          </a:p>
          <a:p>
            <a:pPr marL="38331">
              <a:spcBef>
                <a:spcPts val="713"/>
              </a:spcBef>
              <a:buFontTx/>
              <a:buAutoNum type="arabicPeriod"/>
            </a:pPr>
            <a:r>
              <a:rPr lang="en-US" altLang="zh-CN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Are practical.</a:t>
            </a:r>
          </a:p>
          <a:p>
            <a:pPr marL="38331">
              <a:spcBef>
                <a:spcPts val="713"/>
              </a:spcBef>
              <a:buFontTx/>
              <a:buAutoNum type="arabicPeriod"/>
            </a:pPr>
            <a:r>
              <a:rPr lang="en-US" altLang="zh-CN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Need to be shown respect.</a:t>
            </a:r>
          </a:p>
        </p:txBody>
      </p:sp>
    </p:spTree>
    <p:extLst>
      <p:ext uri="{BB962C8B-B14F-4D97-AF65-F5344CB8AC3E}">
        <p14:creationId xmlns:p14="http://schemas.microsoft.com/office/powerpoint/2010/main" val="3677286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56 countries…and still counting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AC6C5-956F-0B40-873F-20EC353E3E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45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Goodwill &amp; buy-in, ownership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AC6C5-956F-0B40-873F-20EC353E3E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99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AC6C5-956F-0B40-873F-20EC353E3E3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09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p only 3d.pdf"/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5" y="44172"/>
            <a:ext cx="8925790" cy="4599794"/>
          </a:xfrm>
          <a:prstGeom prst="rect">
            <a:avLst/>
          </a:prstGeom>
        </p:spPr>
      </p:pic>
      <p:sp>
        <p:nvSpPr>
          <p:cNvPr id="5" name="Rounded Rectangle 4"/>
          <p:cNvSpPr/>
          <p:nvPr userDrawn="1"/>
        </p:nvSpPr>
        <p:spPr bwMode="auto">
          <a:xfrm>
            <a:off x="8626287" y="6333595"/>
            <a:ext cx="301036" cy="301036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 b="0" dirty="0">
              <a:ea typeface="ＭＳ Ｐゴシック" charset="-128"/>
              <a:cs typeface="Arial" charset="0"/>
            </a:endParaRPr>
          </a:p>
        </p:txBody>
      </p:sp>
      <p:sp>
        <p:nvSpPr>
          <p:cNvPr id="6" name="Slide Number Placeholder 3"/>
          <p:cNvSpPr txBox="1">
            <a:spLocks noGrp="1"/>
          </p:cNvSpPr>
          <p:nvPr userDrawn="1"/>
        </p:nvSpPr>
        <p:spPr bwMode="auto">
          <a:xfrm>
            <a:off x="8551380" y="6338602"/>
            <a:ext cx="457200" cy="29974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fld id="{7B99717B-7259-6745-B25A-CC3908272ECD}" type="slidenum">
              <a:rPr lang="en-US" sz="10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‹#›</a:t>
            </a:fld>
            <a:endParaRPr lang="en-US" sz="1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04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 only 3d.pdf"/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5" y="44172"/>
            <a:ext cx="8925790" cy="4599794"/>
          </a:xfrm>
          <a:prstGeom prst="rect">
            <a:avLst/>
          </a:prstGeom>
        </p:spPr>
      </p:pic>
      <p:sp>
        <p:nvSpPr>
          <p:cNvPr id="5" name="Round Same Side Corner Rectangle 4"/>
          <p:cNvSpPr/>
          <p:nvPr userDrawn="1"/>
        </p:nvSpPr>
        <p:spPr>
          <a:xfrm rot="10800000">
            <a:off x="-2" y="34646"/>
            <a:ext cx="9144001" cy="1413299"/>
          </a:xfrm>
          <a:prstGeom prst="round2SameRect">
            <a:avLst/>
          </a:prstGeom>
          <a:solidFill>
            <a:srgbClr val="9537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45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8"/>
            <a:ext cx="9144000" cy="12930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600200"/>
            <a:ext cx="8115300" cy="4024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6520" y="6356351"/>
            <a:ext cx="218313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6355846"/>
            <a:ext cx="58293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2250" y="381001"/>
            <a:ext cx="20574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81346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8"/>
            <a:ext cx="9144000" cy="12930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194560"/>
            <a:ext cx="4000500" cy="4024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94560"/>
            <a:ext cx="4000500" cy="4024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46520" y="6356351"/>
            <a:ext cx="218313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6355846"/>
            <a:ext cx="58293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72250" y="381001"/>
            <a:ext cx="20574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50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21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129130"/>
            <a:ext cx="9144000" cy="7272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6856413"/>
          </a:xfrm>
          <a:prstGeom prst="rect">
            <a:avLst/>
          </a:prstGeom>
          <a:noFill/>
          <a:ln w="762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FFCC"/>
              </a:solidFill>
            </a:endParaRPr>
          </a:p>
        </p:txBody>
      </p:sp>
      <p:pic>
        <p:nvPicPr>
          <p:cNvPr id="10" name="Picture 9" descr="CP Logo.pdf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8" y="6133188"/>
            <a:ext cx="674777" cy="674775"/>
          </a:xfrm>
          <a:prstGeom prst="rect">
            <a:avLst/>
          </a:prstGeom>
        </p:spPr>
      </p:pic>
      <p:pic>
        <p:nvPicPr>
          <p:cNvPr id="6" name="Picture 5" descr="DAP Headline.pd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378" y="6234546"/>
            <a:ext cx="2325244" cy="53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8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5" r:id="rId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george.murimi@Colombo-plan.org" TargetMode="Externa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george.murimi@colombo-plan.org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package" Target="../embeddings/Microsoft_PowerPoint_Presentation1.ppt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P 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15" y="355433"/>
            <a:ext cx="1220370" cy="936207"/>
          </a:xfrm>
          <a:prstGeom prst="rect">
            <a:avLst/>
          </a:prstGeom>
        </p:spPr>
      </p:pic>
      <p:pic>
        <p:nvPicPr>
          <p:cNvPr id="5" name="Picture 4" descr="DAP Headlin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829" y="1291641"/>
            <a:ext cx="3158343" cy="7828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2413388"/>
            <a:ext cx="88437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BEST PRACTICES IN TRAINING ON TREATMENT  -AFRICA</a:t>
            </a:r>
          </a:p>
          <a:p>
            <a:pPr algn="ctr"/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29150" y="4967933"/>
            <a:ext cx="4000500" cy="1250752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George Murimi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Project Manager for Africa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Colombo Plan Drug Advisory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</a:p>
          <a:p>
            <a:pPr marL="0" indent="0">
              <a:buNone/>
            </a:pPr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george.murimi@colombo-plan.org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82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A90E-BA1E-4264-9E4D-66B4E183308D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What is Training?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8515"/>
            <a:ext cx="9144000" cy="4891285"/>
          </a:xfr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Systematic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process </a:t>
            </a:r>
          </a:p>
          <a:p>
            <a:pPr>
              <a:lnSpc>
                <a:spcPct val="150000"/>
              </a:lnSpc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human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resources  gain knowledge and develop skills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&amp; acquire attitudes</a:t>
            </a:r>
          </a:p>
          <a:p>
            <a:pPr>
              <a:lnSpc>
                <a:spcPct val="150000"/>
              </a:lnSpc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instruction and practical activities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…including coaching &amp; mentoring that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result in improved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performance.</a:t>
            </a:r>
          </a:p>
        </p:txBody>
      </p:sp>
    </p:spTree>
    <p:extLst>
      <p:ext uri="{BB962C8B-B14F-4D97-AF65-F5344CB8AC3E}">
        <p14:creationId xmlns:p14="http://schemas.microsoft.com/office/powerpoint/2010/main" val="6652015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B4A91-A377-430F-9419-CAE8E99C6021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 ASK Concept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GAP 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concept:</a:t>
            </a:r>
          </a:p>
          <a:p>
            <a:pPr marL="609600" indent="-609600"/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training is simply a means to use activities to fill the gaps of performance between the actual results and the expected results.</a:t>
            </a:r>
          </a:p>
          <a:p>
            <a:pPr marL="0" indent="0">
              <a:buNone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GAP can be separated into 3 main themes</a:t>
            </a:r>
          </a:p>
          <a:p>
            <a:pPr marL="1885950" lvl="4" indent="-342900">
              <a:buFont typeface="Wingdings" panose="05000000000000000000" pitchFamily="2" charset="2"/>
              <a:buAutoNum type="arabicPeriod"/>
            </a:pPr>
            <a:r>
              <a:rPr lang="en-US" altLang="en-US" sz="2800" b="1" dirty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ttitude</a:t>
            </a:r>
          </a:p>
          <a:p>
            <a:pPr marL="1885950" lvl="4" indent="-342900">
              <a:buSzTx/>
              <a:buFont typeface="Wingdings" panose="05000000000000000000" pitchFamily="2" charset="2"/>
              <a:buAutoNum type="arabicPeriod"/>
            </a:pPr>
            <a:r>
              <a:rPr lang="en-US" altLang="en-US" sz="2800" b="1" dirty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kills</a:t>
            </a:r>
          </a:p>
          <a:p>
            <a:pPr marL="1885950" lvl="4" indent="-342900">
              <a:buSzTx/>
              <a:buFont typeface="Wingdings" panose="05000000000000000000" pitchFamily="2" charset="2"/>
              <a:buAutoNum type="arabicPeriod"/>
            </a:pPr>
            <a:r>
              <a:rPr lang="en-US" altLang="en-US" sz="2800" b="1" dirty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nowledge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343400" y="4800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866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5435-DBF1-4C9E-9269-7731B6FBF555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Rank </a:t>
            </a:r>
            <a:r>
              <a:rPr lang="en-US" altLang="en-US" sz="3600" dirty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by difficulty to develop in people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  <a:p>
            <a:r>
              <a:rPr lang="en-US" altLang="en-US" dirty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ttitude</a:t>
            </a:r>
          </a:p>
          <a:p>
            <a:r>
              <a:rPr lang="en-US" altLang="en-US" dirty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kills</a:t>
            </a:r>
          </a:p>
          <a:p>
            <a:r>
              <a:rPr lang="en-US" altLang="en-US" dirty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nowledge</a:t>
            </a:r>
          </a:p>
          <a:p>
            <a:endParaRPr lang="en-US" altLang="en-US" dirty="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394579" y="2074461"/>
            <a:ext cx="423507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3200" dirty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3200" dirty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Moderately difficult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3200" dirty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en-US" altLang="en-US" sz="3200" dirty="0" smtClean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</a:t>
            </a:r>
            <a:endParaRPr lang="en-US" altLang="en-US" sz="3200" dirty="0">
              <a:solidFill>
                <a:schemeClr val="fol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>
            <a:off x="2388358" y="2572603"/>
            <a:ext cx="2006221" cy="117370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>
            <a:off x="2006221" y="3098042"/>
            <a:ext cx="2515026" cy="12283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flipV="1">
            <a:off x="2983173" y="2470244"/>
            <a:ext cx="1538074" cy="1116687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05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animBg="1"/>
      <p:bldP spid="27655" grpId="0" animBg="1"/>
      <p:bldP spid="276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DF63-4FE5-4E52-A059-605F5488B7C8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Importance of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Quality Training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09935"/>
            <a:ext cx="9144000" cy="554326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Maintains qualified products / 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  <a:p>
            <a:pPr>
              <a:lnSpc>
                <a:spcPct val="90000"/>
              </a:lnSpc>
            </a:pP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Achieves high service 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</a:p>
          <a:p>
            <a:pPr>
              <a:lnSpc>
                <a:spcPct val="90000"/>
              </a:lnSpc>
            </a:pP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Achieves learning about new things; technology, products / service delivery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Improves </a:t>
            </a:r>
            <a:r>
              <a:rPr lang="en-US" alt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&amp; relationships - better teamwork</a:t>
            </a:r>
          </a:p>
          <a:p>
            <a:pPr>
              <a:lnSpc>
                <a:spcPct val="90000"/>
              </a:lnSpc>
            </a:pP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710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723" y="342899"/>
            <a:ext cx="8509378" cy="452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 Best Practices For Training And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Development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Identify Your Audience And Performance Challenges Before You Begin</a:t>
            </a:r>
            <a:r>
              <a:rPr lang="en-US" b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endParaRPr lang="en-US" b="1" dirty="0" smtClean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endParaRPr lang="en-US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Create A Plan For Mobility, Flexibility, And Accessibility. </a:t>
            </a:r>
            <a:r>
              <a:rPr lang="en-US" b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endParaRPr lang="en-US" b="1" dirty="0" smtClean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endParaRPr lang="en-US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Leverage Rich Media, Interactive Activities, And An Engaging Script. </a:t>
            </a:r>
            <a:r>
              <a:rPr lang="en-US" b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endParaRPr lang="en-US" b="1" dirty="0" smtClean="0">
              <a:solidFill>
                <a:srgbClr val="2222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endParaRPr lang="en-US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Incorporate Assessments To Test Your </a:t>
            </a:r>
            <a:r>
              <a:rPr lang="en-US" b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Trainees'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Knowledge And Make Adjustments.</a:t>
            </a:r>
            <a:endParaRPr lang="en-US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53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-1388"/>
            <a:ext cx="9144000" cy="847549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Nine Steps in the Training Process</a:t>
            </a: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0124" y="655093"/>
            <a:ext cx="8993875" cy="5974308"/>
          </a:xfrm>
        </p:spPr>
        <p:txBody>
          <a:bodyPr/>
          <a:lstStyle/>
          <a:p>
            <a:pPr marL="533400" indent="-533400">
              <a:lnSpc>
                <a:spcPct val="15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Assessing training needs</a:t>
            </a:r>
          </a:p>
          <a:p>
            <a:pPr marL="533400" indent="-533400">
              <a:lnSpc>
                <a:spcPct val="15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Preparing training plan</a:t>
            </a:r>
          </a:p>
          <a:p>
            <a:pPr marL="533400" indent="-533400">
              <a:lnSpc>
                <a:spcPct val="15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Specifying training objectives</a:t>
            </a:r>
          </a:p>
          <a:p>
            <a:pPr marL="533400" indent="-533400">
              <a:lnSpc>
                <a:spcPct val="15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Designing the training program(s)</a:t>
            </a:r>
          </a:p>
          <a:p>
            <a:pPr marL="533400" indent="-533400">
              <a:lnSpc>
                <a:spcPct val="15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Selecting the instructional methods</a:t>
            </a:r>
          </a:p>
          <a:p>
            <a:pPr marL="533400" indent="-533400">
              <a:lnSpc>
                <a:spcPct val="15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Completing the training plan</a:t>
            </a:r>
          </a:p>
          <a:p>
            <a:pPr marL="533400" indent="-533400">
              <a:lnSpc>
                <a:spcPct val="15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Implementing the training program</a:t>
            </a:r>
          </a:p>
          <a:p>
            <a:pPr marL="533400" indent="-533400">
              <a:lnSpc>
                <a:spcPct val="15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Evaluating the training</a:t>
            </a:r>
          </a:p>
          <a:p>
            <a:pPr marL="533400" indent="-533400">
              <a:lnSpc>
                <a:spcPct val="15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Planning future training</a:t>
            </a:r>
          </a:p>
          <a:p>
            <a:pPr marL="533400" indent="-533400">
              <a:lnSpc>
                <a:spcPct val="90000"/>
              </a:lnSpc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30168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xmlns="" id="{11579BF7-6EBD-4B40-AD67-FBE04097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43749" cy="605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7" name="TextBox 3">
            <a:extLst>
              <a:ext uri="{FF2B5EF4-FFF2-40B4-BE49-F238E27FC236}">
                <a16:creationId xmlns:a16="http://schemas.microsoft.com/office/drawing/2014/main" xmlns="" id="{4DA2AA7A-0570-44F2-BDB1-188552CA0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144" y="1282726"/>
            <a:ext cx="370402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22021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633"/>
          </a:p>
          <a:p>
            <a:pPr defTabSz="62202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33"/>
              <a:t> </a:t>
            </a:r>
            <a:r>
              <a:rPr lang="en-US" altLang="en-US" sz="1292">
                <a:solidFill>
                  <a:srgbClr val="FFFFFF"/>
                </a:solidFill>
              </a:rPr>
              <a:t>5%</a:t>
            </a:r>
            <a:endParaRPr lang="en-GB" altLang="en-US" sz="1292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55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0770" name="Group 2">
            <a:extLst>
              <a:ext uri="{FF2B5EF4-FFF2-40B4-BE49-F238E27FC236}">
                <a16:creationId xmlns:a16="http://schemas.microsoft.com/office/drawing/2014/main" xmlns="" id="{DA3F6D9A-3002-4305-882F-96A0FC808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273053"/>
              </p:ext>
            </p:extLst>
          </p:nvPr>
        </p:nvGraphicFramePr>
        <p:xfrm>
          <a:off x="95534" y="1136415"/>
          <a:ext cx="9048466" cy="5619227"/>
        </p:xfrm>
        <a:graphic>
          <a:graphicData uri="http://schemas.openxmlformats.org/drawingml/2006/table">
            <a:tbl>
              <a:tblPr/>
              <a:tblGrid>
                <a:gridCol w="27495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988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78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Visual </a:t>
                      </a:r>
                    </a:p>
                  </a:txBody>
                  <a:tcPr marL="70954" marR="70954" marT="35477" marB="354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Remember best when they 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SEE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(create) mental images of what they hear or read.</a:t>
                      </a:r>
                      <a:endParaRPr kumimoji="0" lang="en-GB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0954" marR="70954" marT="35477" marB="354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246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Auditory   </a:t>
                      </a:r>
                      <a:endParaRPr kumimoji="0" lang="en-GB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0954" marR="70954" marT="35477" marB="354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a-DK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Remember best when they 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LISTEN</a:t>
                      </a:r>
                      <a:r>
                        <a:rPr kumimoji="0" lang="da-DK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endParaRPr kumimoji="0" lang="en-GB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0954" marR="70954" marT="35477" marB="354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088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Kinaesthetic  </a:t>
                      </a:r>
                      <a:endParaRPr kumimoji="0" lang="en-GB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0954" marR="70954" marT="35477" marB="354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Remember best by 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DOING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rather than sitting and listening, reading, or thinking about the information.</a:t>
                      </a:r>
                      <a:endParaRPr kumimoji="0" lang="en-GB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0954" marR="70954" marT="35477" marB="354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070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Verbal                </a:t>
                      </a:r>
                      <a:endParaRPr kumimoji="0" lang="en-GB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0954" marR="70954" marT="35477" marB="354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Remember best when they 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DISCUSS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  <a:endParaRPr kumimoji="0" lang="en-GB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0954" marR="70954" marT="35477" marB="354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2483" name="Rectangle 2">
            <a:extLst>
              <a:ext uri="{FF2B5EF4-FFF2-40B4-BE49-F238E27FC236}">
                <a16:creationId xmlns:a16="http://schemas.microsoft.com/office/drawing/2014/main" xmlns="" id="{26E32946-45C7-4738-930F-02426D8AC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245" y="99172"/>
            <a:ext cx="6064643" cy="68896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1042988" eaLnBrk="0" hangingPunct="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 eaLnBrk="0" hangingPunct="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 eaLnBrk="0" hangingPunct="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 eaLnBrk="0" hangingPunct="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 eaLnBrk="0" hangingPunct="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09493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2721" dirty="0" smtClean="0">
                <a:solidFill>
                  <a:srgbClr val="000000"/>
                </a:solidFill>
                <a:ea typeface="SimSun" panose="02010600030101010101" pitchFamily="2" charset="-122"/>
              </a:rPr>
              <a:t>Diversity of Learning….&amp; training </a:t>
            </a:r>
            <a:r>
              <a:rPr lang="en-GB" altLang="zh-CN" sz="2721" dirty="0">
                <a:solidFill>
                  <a:srgbClr val="000000"/>
                </a:solidFill>
                <a:ea typeface="SimSun" panose="02010600030101010101" pitchFamily="2" charset="-122"/>
              </a:rPr>
              <a:t>Styles</a:t>
            </a:r>
            <a:endParaRPr lang="en-US" altLang="zh-CN" sz="2721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pic>
        <p:nvPicPr>
          <p:cNvPr id="9" name="Picture 8" descr="C:\Users\George\Documents\Murimi backup\Colombo Plan\Seychelles\UTC 3 &amp; 4 26thNov - 4th Dec 2019\download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45" y="5334000"/>
            <a:ext cx="1296976" cy="101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George\Documents\Murimi backup\Colombo Plan\Seychelles\UTC 3 &amp; 4 26thNov - 4th Dec 2019\download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71" y="2886075"/>
            <a:ext cx="1035622" cy="85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George\Documents\Murimi backup\Colombo Plan\Seychelles\UTC 3 &amp; 4 26thNov - 4th Dec 2019\images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72" y="1689383"/>
            <a:ext cx="1146849" cy="69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George\Documents\Murimi backup\Colombo Plan\Seychelles\UTC 3 &amp; 4 26thNov - 4th Dec 2019\images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83" y="4030969"/>
            <a:ext cx="914838" cy="1060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1720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>
            <a:extLst>
              <a:ext uri="{FF2B5EF4-FFF2-40B4-BE49-F238E27FC236}">
                <a16:creationId xmlns:a16="http://schemas.microsoft.com/office/drawing/2014/main" xmlns="" id="{D243B766-BD39-405E-A22A-BC7EA9AC0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2958" y="4784798"/>
            <a:ext cx="281851" cy="25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0954" tIns="35477" rIns="70954" bIns="35477"/>
          <a:lstStyle>
            <a:lvl1pPr defTabSz="1042988" eaLnBrk="0" hangingPunct="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 eaLnBrk="0" hangingPunct="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 eaLnBrk="0" hangingPunct="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 eaLnBrk="0" hangingPunct="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 eaLnBrk="0" hangingPunct="0"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09493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zh-CN" sz="1088" b="0">
              <a:solidFill>
                <a:srgbClr val="000000"/>
              </a:solidFill>
              <a:ea typeface="SimSun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48131" name="Rectangle 4">
            <a:extLst>
              <a:ext uri="{FF2B5EF4-FFF2-40B4-BE49-F238E27FC236}">
                <a16:creationId xmlns:a16="http://schemas.microsoft.com/office/drawing/2014/main" xmlns="" id="{C5CE8F43-C2A7-4436-B003-5FBAF6548D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0286" y="68239"/>
            <a:ext cx="5819509" cy="738775"/>
          </a:xfrm>
        </p:spPr>
        <p:txBody>
          <a:bodyPr vert="horz" wrap="square" lIns="0" tIns="0" rIns="102488" bIns="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Adult Learners . . .</a:t>
            </a:r>
          </a:p>
        </p:txBody>
      </p:sp>
      <p:sp>
        <p:nvSpPr>
          <p:cNvPr id="48132" name="Rectangle 5">
            <a:extLst>
              <a:ext uri="{FF2B5EF4-FFF2-40B4-BE49-F238E27FC236}">
                <a16:creationId xmlns:a16="http://schemas.microsoft.com/office/drawing/2014/main" xmlns="" id="{0D0E5C0D-30A6-45BC-9C17-23ADBC7091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0126" y="668741"/>
            <a:ext cx="9144000" cy="5336274"/>
          </a:xfrm>
        </p:spPr>
        <p:txBody>
          <a:bodyPr vert="horz" wrap="square" lIns="0" tIns="0" rIns="102488" bIns="0" numCol="1" anchor="t" anchorCtr="0" compatLnSpc="1">
            <a:prstTxWarp prst="textNoShape">
              <a:avLst/>
            </a:prstTxWarp>
          </a:bodyPr>
          <a:lstStyle/>
          <a:p>
            <a:pPr marL="441678" indent="-414680" defTabSz="622021">
              <a:lnSpc>
                <a:spcPct val="200000"/>
              </a:lnSpc>
              <a:buSzPct val="99000"/>
            </a:pPr>
            <a:r>
              <a:rPr lang="en-US" altLang="zh-CN" sz="2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Are autonomous and self-directed.</a:t>
            </a:r>
          </a:p>
          <a:p>
            <a:pPr marL="441678" indent="-414680" defTabSz="622021">
              <a:lnSpc>
                <a:spcPct val="200000"/>
              </a:lnSpc>
              <a:buSzPct val="99000"/>
            </a:pPr>
            <a:r>
              <a:rPr lang="en-US" altLang="zh-CN" sz="2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Have a foundation of life experiences and knowledge.</a:t>
            </a:r>
          </a:p>
          <a:p>
            <a:pPr marL="441678" indent="-414680" defTabSz="622021">
              <a:lnSpc>
                <a:spcPct val="200000"/>
              </a:lnSpc>
              <a:buSzPct val="99000"/>
            </a:pPr>
            <a:r>
              <a:rPr lang="en-US" altLang="zh-CN" sz="2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Are goal-oriented.</a:t>
            </a:r>
          </a:p>
          <a:p>
            <a:pPr marL="441678" indent="-414680" defTabSz="622021">
              <a:lnSpc>
                <a:spcPct val="200000"/>
              </a:lnSpc>
              <a:buSzPct val="99000"/>
            </a:pPr>
            <a:r>
              <a:rPr lang="en-US" altLang="zh-CN" sz="2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Are relevancy-oriented.</a:t>
            </a:r>
          </a:p>
          <a:p>
            <a:pPr marL="441678" indent="-414680" defTabSz="622021">
              <a:lnSpc>
                <a:spcPct val="200000"/>
              </a:lnSpc>
              <a:buSzPct val="99000"/>
            </a:pPr>
            <a:r>
              <a:rPr lang="en-US" altLang="zh-CN" sz="2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Are practical.</a:t>
            </a:r>
          </a:p>
          <a:p>
            <a:pPr marL="441678" indent="-414680" defTabSz="622021">
              <a:lnSpc>
                <a:spcPct val="200000"/>
              </a:lnSpc>
              <a:buSzPct val="99000"/>
            </a:pPr>
            <a:r>
              <a:rPr lang="en-US" altLang="zh-CN" sz="2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Need to be shown respect.</a:t>
            </a:r>
          </a:p>
        </p:txBody>
      </p:sp>
    </p:spTree>
    <p:extLst>
      <p:ext uri="{BB962C8B-B14F-4D97-AF65-F5344CB8AC3E}">
        <p14:creationId xmlns:p14="http://schemas.microsoft.com/office/powerpoint/2010/main" val="1926945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result for map of afric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347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8"/>
            <a:ext cx="9144000" cy="724719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Background and Aims: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723332"/>
            <a:ext cx="9021170" cy="5322626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Formed in 1973 by the Colombo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  <a:p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Operations in Africa from 2013</a:t>
            </a:r>
          </a:p>
          <a:p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Prevention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of substance use and treatment of related disorders continue to fall far short of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needs ( WDR 2020)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37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3412"/>
            <a:ext cx="9048466" cy="708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7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0125"/>
            <a:ext cx="9144000" cy="700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5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 collaborations…&amp; goodwill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9116"/>
            <a:ext cx="9144000" cy="50360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INL, US Department of State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A.U, UNODC , ISSUP, ICUDDR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Governments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Regional organizations such as ECOWAS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People in Recovery , Civil Societies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Master and National Trainers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4731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Training of Trainers</a:t>
            </a:r>
            <a:r>
              <a:rPr lang="en-US" dirty="0"/>
              <a:t> (TOT) </a:t>
            </a:r>
            <a:r>
              <a:rPr lang="en-US" dirty="0" smtClean="0"/>
              <a:t>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2640"/>
            <a:ext cx="8911988" cy="515885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Multiplier effect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20-25 per country, who in turn train others in-country, in a continuous process of dissemination and expansion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Total trained = 506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Total echo-trained=2084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% Increase= 312%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77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Rehana Kader\AppData\Local\Microsoft\Windows\Temporary Internet Files\Content.Word\20180205_10202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2555"/>
            <a:ext cx="4367284" cy="36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467" y="-122555"/>
            <a:ext cx="4667533" cy="36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07" y="3534770"/>
            <a:ext cx="4507174" cy="332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8"/>
          <a:stretch/>
        </p:blipFill>
        <p:spPr bwMode="auto">
          <a:xfrm>
            <a:off x="4585648" y="3739486"/>
            <a:ext cx="4558352" cy="30025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206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George\Downloads\IMG-20170802-WA00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3" y="1"/>
            <a:ext cx="8884693" cy="3521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534" y="3521123"/>
            <a:ext cx="9048466" cy="320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George\Desktop\Ghana Training Photos July Aug 2015\WP_20150727_0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593"/>
            <a:ext cx="4267200" cy="3575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s://fbcdn-photos-d-a.akamaihd.net/hphotos-ak-xpf1/v/t1.0-0/p240x240/14102543_10154576185979887_3016747529354376842_n.jpg?oh=66637ba880911249fba404a569d22db2&amp;oe=584443A8&amp;__gda__=1481119934_9cc3e19e1b8b27958ff3a727a27e65f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630306"/>
            <a:ext cx="4876799" cy="322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18" descr="C:\Users\Dr N'guessan\Documents\2 (1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84" y="54593"/>
            <a:ext cx="4776715" cy="357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30307"/>
            <a:ext cx="4267199" cy="3057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512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 1" descr="C:\Users\user\Downloads\IMG-20181009-WA0055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4262437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George\Downloads\IMG-20200213-WA0012 (1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80178"/>
            <a:ext cx="4753969" cy="337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9" descr="C:\Users\Dr N'guessan\Desktop\Niger\Pictures\153812672054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763"/>
            <a:ext cx="4876800" cy="3475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George\AppData\Local\Temp\Temp1_attachments (2).zip\20190611_10014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6" y="3595688"/>
            <a:ext cx="4239584" cy="3262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154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8"/>
            <a:ext cx="9144000" cy="752015"/>
          </a:xfrm>
        </p:spPr>
        <p:txBody>
          <a:bodyPr/>
          <a:lstStyle/>
          <a:p>
            <a:r>
              <a:rPr lang="en-US" b="1" dirty="0"/>
              <a:t>Conclusion and Recommendations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25" y="750627"/>
            <a:ext cx="8679976" cy="5964072"/>
          </a:xfrm>
        </p:spPr>
        <p:txBody>
          <a:bodyPr/>
          <a:lstStyle/>
          <a:p>
            <a:pPr lvl="0"/>
            <a:r>
              <a:rPr lang="en-US" dirty="0"/>
              <a:t>Cover over 50% of the </a:t>
            </a:r>
            <a:r>
              <a:rPr lang="en-US" dirty="0" smtClean="0"/>
              <a:t>Africa and Middle </a:t>
            </a:r>
            <a:r>
              <a:rPr lang="en-US" dirty="0"/>
              <a:t>East </a:t>
            </a:r>
            <a:r>
              <a:rPr lang="en-US" dirty="0" smtClean="0"/>
              <a:t>by  </a:t>
            </a:r>
            <a:r>
              <a:rPr lang="en-US" dirty="0"/>
              <a:t>2025 </a:t>
            </a:r>
            <a:r>
              <a:rPr lang="en-US" dirty="0" smtClean="0"/>
              <a:t>…by complementary efforts and capitalizing on each other’s strengths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Quantity and Quality</a:t>
            </a:r>
          </a:p>
          <a:p>
            <a:pPr lvl="0"/>
            <a:endParaRPr lang="en-US" dirty="0"/>
          </a:p>
          <a:p>
            <a:r>
              <a:rPr lang="en-US" dirty="0" smtClean="0"/>
              <a:t>Continually review </a:t>
            </a:r>
            <a:r>
              <a:rPr lang="en-US" dirty="0"/>
              <a:t>W</a:t>
            </a:r>
            <a:r>
              <a:rPr lang="en-US" dirty="0" smtClean="0"/>
              <a:t>hat Works……….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460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42900"/>
            <a:ext cx="904846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0" b="1" i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THANK</a:t>
            </a:r>
          </a:p>
          <a:p>
            <a:pPr algn="ctr"/>
            <a:r>
              <a:rPr lang="en-US" sz="80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YOU!</a:t>
            </a:r>
          </a:p>
          <a:p>
            <a:pPr algn="ctr"/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29150" y="4967933"/>
            <a:ext cx="4000500" cy="1250752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 smtClean="0">
                <a:hlinkClick r:id="rId2"/>
              </a:rPr>
              <a:t>george.murimi@colombo-plan.org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660562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8"/>
            <a:ext cx="9144000" cy="738367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Approaches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73" y="736980"/>
            <a:ext cx="8980227" cy="554099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3-pronged approach: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igorous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development of evidence-based Drug Demand Reduction (DDR) curricula,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Dissemination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through best-practices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training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credentialing of addictions prevention and treatment professionals.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509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t="-5132" r="-2476" b="5132"/>
          <a:stretch/>
        </p:blipFill>
        <p:spPr>
          <a:xfrm>
            <a:off x="1542198" y="1862433"/>
            <a:ext cx="6237026" cy="29381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1475" y="797241"/>
            <a:ext cx="8401050" cy="9126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Process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professionalization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1924050" y="4090549"/>
            <a:ext cx="1906904" cy="862621"/>
          </a:xfrm>
          <a:prstGeom prst="snip2DiagRect">
            <a:avLst/>
          </a:prstGeom>
          <a:solidFill>
            <a:srgbClr val="C9411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Devt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Curriculum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nip Diagonal Corner Rectangle 18"/>
          <p:cNvSpPr/>
          <p:nvPr/>
        </p:nvSpPr>
        <p:spPr>
          <a:xfrm>
            <a:off x="3544433" y="3453250"/>
            <a:ext cx="1845390" cy="718700"/>
          </a:xfrm>
          <a:prstGeom prst="snip2DiagRect">
            <a:avLst/>
          </a:prstGeom>
          <a:solidFill>
            <a:srgbClr val="AC9E3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 Training</a:t>
            </a:r>
            <a:endParaRPr lang="en-U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nip Diagonal Corner Rectangle 19"/>
          <p:cNvSpPr/>
          <p:nvPr/>
        </p:nvSpPr>
        <p:spPr>
          <a:xfrm>
            <a:off x="5110263" y="2800350"/>
            <a:ext cx="2029929" cy="742951"/>
          </a:xfrm>
          <a:prstGeom prst="snip2DiagRect">
            <a:avLst/>
          </a:prstGeom>
          <a:solidFill>
            <a:srgbClr val="16B67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Credentialing</a:t>
            </a:r>
            <a:endParaRPr lang="en-U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nip Diagonal Corner Rectangle 20"/>
          <p:cNvSpPr/>
          <p:nvPr/>
        </p:nvSpPr>
        <p:spPr>
          <a:xfrm>
            <a:off x="1924050" y="4800600"/>
            <a:ext cx="6084625" cy="418930"/>
          </a:xfrm>
          <a:prstGeom prst="snip2DiagRect">
            <a:avLst/>
          </a:prstGeom>
          <a:solidFill>
            <a:srgbClr val="A6FDF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ISSUP 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(issup.net)</a:t>
            </a:r>
          </a:p>
          <a:p>
            <a:pPr algn="ctr"/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771650" y="1943100"/>
            <a:ext cx="0" cy="3429000"/>
          </a:xfrm>
          <a:prstGeom prst="straightConnector1">
            <a:avLst/>
          </a:prstGeom>
          <a:ln w="57150" cmpd="sng">
            <a:solidFill>
              <a:srgbClr val="D1634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771650" y="5372100"/>
            <a:ext cx="5886450" cy="0"/>
          </a:xfrm>
          <a:prstGeom prst="straightConnector1">
            <a:avLst/>
          </a:prstGeom>
          <a:ln w="57150" cmpd="sng">
            <a:solidFill>
              <a:srgbClr val="D1634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787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8"/>
            <a:ext cx="9144000" cy="984027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Rigorous process of curriculum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devt</a:t>
            </a:r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4" name="Content Placeholder 3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0145023"/>
              </p:ext>
            </p:extLst>
          </p:nvPr>
        </p:nvGraphicFramePr>
        <p:xfrm>
          <a:off x="0" y="753232"/>
          <a:ext cx="9144000" cy="6104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8" name="Presentation" r:id="rId4" imgW="1117100" imgH="838104" progId="PowerPoint.Show.12">
                  <p:embed/>
                </p:oleObj>
              </mc:Choice>
              <mc:Fallback>
                <p:oleObj name="Presentation" r:id="rId4" imgW="1117100" imgH="838104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753232"/>
                        <a:ext cx="9144000" cy="6104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9768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nua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200400"/>
            <a:ext cx="4163420" cy="2025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8"/>
            <a:ext cx="9144000" cy="847208"/>
          </a:xfrm>
        </p:spPr>
        <p:txBody>
          <a:bodyPr/>
          <a:lstStyle/>
          <a:p>
            <a:pPr lvl="0"/>
            <a:r>
              <a:rPr lang="en-US" dirty="0" smtClean="0"/>
              <a:t> Curriculum Development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half" idx="1"/>
          </p:nvPr>
        </p:nvSpPr>
        <p:spPr>
          <a:xfrm>
            <a:off x="4449170" y="1255594"/>
            <a:ext cx="4466230" cy="3819900"/>
          </a:xfrm>
        </p:spPr>
        <p:txBody>
          <a:bodyPr/>
          <a:lstStyle/>
          <a:p>
            <a:pPr indent="0" defTabSz="678941">
              <a:spcBef>
                <a:spcPts val="450"/>
              </a:spcBef>
              <a:buNone/>
            </a:pPr>
            <a:r>
              <a:rPr lang="en-US" sz="1800" u="sng" dirty="0" err="1"/>
              <a:t>Specialised</a:t>
            </a:r>
            <a:r>
              <a:rPr lang="en-US" sz="1800" u="sng" dirty="0"/>
              <a:t> Curricula</a:t>
            </a:r>
            <a:endParaRPr lang="en-US" sz="1500" dirty="0"/>
          </a:p>
          <a:p>
            <a:pPr marL="650996" lvl="1" indent="-257175" defTabSz="678941">
              <a:spcBef>
                <a:spcPts val="450"/>
              </a:spcBef>
              <a:buClr>
                <a:srgbClr val="86CE2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Recovery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Support (-Peers &amp; Allies)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0996" lvl="1" indent="-257175" defTabSz="678941">
              <a:spcBef>
                <a:spcPts val="450"/>
              </a:spcBef>
              <a:buClr>
                <a:srgbClr val="86CE24"/>
              </a:buClr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Womens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Interventions for Substance Exposure (WISE)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0996" lvl="1" indent="-257175" defTabSz="678941">
              <a:spcBef>
                <a:spcPts val="450"/>
              </a:spcBef>
              <a:buClr>
                <a:srgbClr val="86CE24"/>
              </a:buClr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Treatment of Child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Substance Use Disorders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0996" lvl="1" indent="-257175" defTabSz="678941">
              <a:spcBef>
                <a:spcPts val="450"/>
              </a:spcBef>
              <a:buClr>
                <a:srgbClr val="86CE2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Rural Treatment &amp; Prevention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0996" lvl="1" indent="-257175" defTabSz="678941">
              <a:spcBef>
                <a:spcPts val="450"/>
              </a:spcBef>
              <a:buClr>
                <a:srgbClr val="86CE2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Community Outreach</a:t>
            </a:r>
          </a:p>
          <a:p>
            <a:pPr marL="393821" lvl="1" indent="0" defTabSz="678941">
              <a:spcBef>
                <a:spcPts val="450"/>
              </a:spcBef>
              <a:buClr>
                <a:srgbClr val="86CE24"/>
              </a:buCl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29150" y="2057401"/>
            <a:ext cx="3943350" cy="301809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50921" defTabSz="678941">
              <a:spcBef>
                <a:spcPts val="450"/>
              </a:spcBef>
            </a:pP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342900" y="2057400"/>
            <a:ext cx="4286250" cy="301809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Curricula</a:t>
            </a:r>
          </a:p>
          <a:p>
            <a:pPr marL="650996" lvl="1" indent="-257175" defTabSz="678941">
              <a:spcBef>
                <a:spcPts val="450"/>
              </a:spcBef>
              <a:buClr>
                <a:srgbClr val="86CE24"/>
              </a:buClr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Prevention Curriculum (UPC)</a:t>
            </a:r>
          </a:p>
          <a:p>
            <a:pPr marL="650996" lvl="1" indent="-257175" defTabSz="678941">
              <a:spcBef>
                <a:spcPts val="450"/>
              </a:spcBef>
              <a:buClr>
                <a:srgbClr val="86CE24"/>
              </a:buClr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Treatment Curriculum (UTC)</a:t>
            </a:r>
          </a:p>
          <a:p>
            <a:pPr marL="393821" lvl="1" indent="0" defTabSz="678941">
              <a:spcBef>
                <a:spcPts val="450"/>
              </a:spcBef>
              <a:buClr>
                <a:srgbClr val="86CE24"/>
              </a:buClr>
              <a:buNone/>
            </a:pPr>
            <a:endParaRPr lang="en-US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88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1"/>
            <a:ext cx="9201150" cy="2011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318" y="3749301"/>
            <a:ext cx="7832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UPC Series 2- 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2400" b="1" dirty="0">
                <a:solidFill>
                  <a:srgbClr val="00B050"/>
                </a:solidFill>
              </a:rPr>
              <a:t> Practioners </a:t>
            </a:r>
            <a:r>
              <a:rPr lang="en-US" sz="2400" b="1" dirty="0" smtClean="0">
                <a:solidFill>
                  <a:srgbClr val="00B050"/>
                </a:solidFill>
              </a:rPr>
              <a:t> /  Implementers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 / Specialists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137" y="2347416"/>
            <a:ext cx="6420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UPC Series </a:t>
            </a:r>
            <a:r>
              <a:rPr lang="en-US" sz="2400" b="1" dirty="0" smtClean="0">
                <a:solidFill>
                  <a:srgbClr val="00B050"/>
                </a:solidFill>
              </a:rPr>
              <a:t> 1- 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Coordinators / Managers and Supervisors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59418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91640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3327646"/>
              </p:ext>
            </p:extLst>
          </p:nvPr>
        </p:nvGraphicFramePr>
        <p:xfrm>
          <a:off x="160020" y="1691640"/>
          <a:ext cx="8983980" cy="4434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39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5967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Curriculum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5069">
                <a:tc>
                  <a:txBody>
                    <a:bodyPr/>
                    <a:lstStyle/>
                    <a:p>
                      <a:r>
                        <a:rPr lang="en-US" sz="1600" b="1" dirty="0"/>
                        <a:t>1- Physiology &amp; Pharmacology for</a:t>
                      </a:r>
                      <a:r>
                        <a:rPr lang="en-US" sz="1600" b="1" baseline="0" dirty="0"/>
                        <a:t> Addiction </a:t>
                      </a:r>
                      <a:endParaRPr lang="en-US" sz="1600" b="1" dirty="0"/>
                    </a:p>
                  </a:txBody>
                  <a:tcPr marL="68580" marR="68580" marT="34290" marB="34290">
                    <a:solidFill>
                      <a:srgbClr val="EEC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9201">
                <a:tc>
                  <a:txBody>
                    <a:bodyPr/>
                    <a:lstStyle/>
                    <a:p>
                      <a:r>
                        <a:rPr lang="en-US" sz="1600" b="1" dirty="0"/>
                        <a:t>2-Treatment for</a:t>
                      </a:r>
                      <a:r>
                        <a:rPr lang="en-US" sz="1600" b="1" baseline="0" dirty="0"/>
                        <a:t> Substance Use Disorders- The Continuum of Care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8741">
                <a:tc>
                  <a:txBody>
                    <a:bodyPr/>
                    <a:lstStyle/>
                    <a:p>
                      <a:r>
                        <a:rPr lang="en-US" sz="1600" b="1" dirty="0"/>
                        <a:t>3-Common Co-occurring Mental</a:t>
                      </a:r>
                      <a:r>
                        <a:rPr lang="en-US" sz="1600" b="1" baseline="0" dirty="0"/>
                        <a:t> and Medical Disorders</a:t>
                      </a:r>
                      <a:endParaRPr lang="en-US" sz="1600" b="1" dirty="0"/>
                    </a:p>
                  </a:txBody>
                  <a:tcPr marL="68580" marR="68580" marT="34290" marB="34290">
                    <a:solidFill>
                      <a:srgbClr val="EEC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9899">
                <a:tc>
                  <a:txBody>
                    <a:bodyPr/>
                    <a:lstStyle/>
                    <a:p>
                      <a:r>
                        <a:rPr lang="en-US" sz="1600" b="1" dirty="0"/>
                        <a:t>4-Basic Counseling for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Addiction</a:t>
                      </a:r>
                      <a:r>
                        <a:rPr lang="en-US" sz="1600" b="1" baseline="0" dirty="0"/>
                        <a:t> Professionals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425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5-Intake, Screening, Assessment, Treatment Planning</a:t>
                      </a:r>
                      <a:r>
                        <a:rPr lang="en-US" sz="1600" b="1" baseline="0" dirty="0"/>
                        <a:t> and Documentation </a:t>
                      </a:r>
                      <a:r>
                        <a:rPr lang="en-US" sz="1600" b="1" dirty="0"/>
                        <a:t>for</a:t>
                      </a:r>
                      <a:r>
                        <a:rPr lang="en-US" sz="1600" b="1" baseline="0" dirty="0"/>
                        <a:t> Addiction Professionals</a:t>
                      </a:r>
                      <a:endParaRPr lang="en-US" sz="1600" b="1" dirty="0"/>
                    </a:p>
                  </a:txBody>
                  <a:tcPr marL="68580" marR="68580" marT="34290" marB="34290">
                    <a:solidFill>
                      <a:srgbClr val="EEC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9899">
                <a:tc>
                  <a:txBody>
                    <a:bodyPr/>
                    <a:lstStyle/>
                    <a:p>
                      <a:r>
                        <a:rPr lang="en-US" sz="1600" b="1" dirty="0"/>
                        <a:t>6- Case Management for</a:t>
                      </a:r>
                      <a:r>
                        <a:rPr lang="en-US" sz="1600" b="1" baseline="0" dirty="0"/>
                        <a:t> Addiction Professionals</a:t>
                      </a:r>
                      <a:endParaRPr lang="en-US" sz="16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9899">
                <a:tc>
                  <a:txBody>
                    <a:bodyPr/>
                    <a:lstStyle/>
                    <a:p>
                      <a:r>
                        <a:rPr lang="en-US" sz="1600" b="1" dirty="0"/>
                        <a:t>7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dirty="0"/>
                        <a:t>–Crisis Intervention for Addiction Professionals</a:t>
                      </a:r>
                    </a:p>
                  </a:txBody>
                  <a:tcPr marL="68580" marR="68580" marT="34290" marB="34290">
                    <a:solidFill>
                      <a:srgbClr val="EEC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9899">
                <a:tc>
                  <a:txBody>
                    <a:bodyPr/>
                    <a:lstStyle/>
                    <a:p>
                      <a:r>
                        <a:rPr lang="en-US" sz="1600" b="1" dirty="0"/>
                        <a:t>8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dirty="0"/>
                        <a:t>–Ethics for Addiction Professionals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5098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8"/>
            <a:ext cx="9144000" cy="888492"/>
          </a:xfrm>
        </p:spPr>
        <p:txBody>
          <a:bodyPr/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UTC ADVANCED Level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32763"/>
            <a:ext cx="9144000" cy="5104263"/>
          </a:xfrm>
        </p:spPr>
        <p:txBody>
          <a:bodyPr>
            <a:noAutofit/>
          </a:bodyPr>
          <a:lstStyle/>
          <a:p>
            <a:pPr marL="183600" lvl="2" indent="-172800">
              <a:lnSpc>
                <a:spcPct val="150000"/>
              </a:lnSpc>
              <a:spcBef>
                <a:spcPts val="825"/>
              </a:spcBef>
              <a:spcAft>
                <a:spcPts val="450"/>
              </a:spcAft>
            </a:pPr>
            <a:r>
              <a:rPr lang="en-US" sz="2200" b="1" dirty="0" smtClean="0"/>
              <a:t>C </a:t>
            </a:r>
            <a:r>
              <a:rPr lang="en-US" sz="2200" b="1" dirty="0"/>
              <a:t>9:	</a:t>
            </a:r>
            <a:r>
              <a:rPr lang="en-US" sz="2200" b="1" dirty="0" smtClean="0"/>
              <a:t>Pharmacology </a:t>
            </a:r>
            <a:r>
              <a:rPr lang="en-US" sz="2200" b="1" dirty="0"/>
              <a:t>and SUD (</a:t>
            </a:r>
            <a:r>
              <a:rPr lang="en-US" sz="2200" b="1" dirty="0" smtClean="0"/>
              <a:t>33 hours ) </a:t>
            </a:r>
            <a:endParaRPr lang="en-US" sz="2200" b="1" dirty="0"/>
          </a:p>
          <a:p>
            <a:pPr marL="183600" lvl="2" indent="-172800">
              <a:lnSpc>
                <a:spcPct val="150000"/>
              </a:lnSpc>
              <a:spcBef>
                <a:spcPts val="825"/>
              </a:spcBef>
              <a:spcAft>
                <a:spcPts val="450"/>
              </a:spcAft>
            </a:pPr>
            <a:r>
              <a:rPr lang="en-US" sz="2200" b="1" dirty="0" smtClean="0"/>
              <a:t>C 10: 	Medication </a:t>
            </a:r>
            <a:r>
              <a:rPr lang="en-US" sz="2200" b="1" dirty="0"/>
              <a:t>Assisted Treatment </a:t>
            </a:r>
            <a:r>
              <a:rPr lang="en-US" sz="2200" b="1" dirty="0" smtClean="0"/>
              <a:t>Programs (33 </a:t>
            </a:r>
            <a:r>
              <a:rPr lang="en-US" sz="2200" b="1" dirty="0" err="1" smtClean="0"/>
              <a:t>hourss</a:t>
            </a:r>
            <a:r>
              <a:rPr lang="en-US" sz="2200" b="1" dirty="0" smtClean="0"/>
              <a:t>)</a:t>
            </a:r>
            <a:endParaRPr lang="en-US" sz="2200" b="1" dirty="0"/>
          </a:p>
          <a:p>
            <a:pPr marL="183600" lvl="2" indent="-172800">
              <a:lnSpc>
                <a:spcPct val="150000"/>
              </a:lnSpc>
              <a:spcBef>
                <a:spcPts val="825"/>
              </a:spcBef>
              <a:spcAft>
                <a:spcPts val="450"/>
              </a:spcAft>
            </a:pPr>
            <a:r>
              <a:rPr lang="en-US" sz="2200" b="1" dirty="0" smtClean="0"/>
              <a:t>C </a:t>
            </a:r>
            <a:r>
              <a:rPr lang="en-US" sz="2200" b="1" dirty="0"/>
              <a:t>11:	Enhancing Motivational Interviewing </a:t>
            </a:r>
            <a:r>
              <a:rPr lang="en-US" sz="2200" b="1" dirty="0" smtClean="0"/>
              <a:t>Skills (20 </a:t>
            </a:r>
            <a:r>
              <a:rPr lang="en-US" sz="2200" b="1" dirty="0"/>
              <a:t>hours)</a:t>
            </a:r>
          </a:p>
          <a:p>
            <a:pPr marL="183600" lvl="2" indent="-172800">
              <a:lnSpc>
                <a:spcPct val="150000"/>
              </a:lnSpc>
              <a:spcBef>
                <a:spcPts val="825"/>
              </a:spcBef>
              <a:spcAft>
                <a:spcPts val="450"/>
              </a:spcAft>
            </a:pPr>
            <a:r>
              <a:rPr lang="en-US" sz="2200" b="1" dirty="0" smtClean="0"/>
              <a:t>C </a:t>
            </a:r>
            <a:r>
              <a:rPr lang="en-US" sz="2200" b="1" dirty="0"/>
              <a:t>12:	Cognitive </a:t>
            </a:r>
            <a:r>
              <a:rPr lang="en-US" sz="2200" b="1" dirty="0" err="1"/>
              <a:t>Behavioural</a:t>
            </a:r>
            <a:r>
              <a:rPr lang="en-US" sz="2200" b="1" dirty="0"/>
              <a:t> Therapy (CBT) (20 hours)</a:t>
            </a:r>
          </a:p>
          <a:p>
            <a:pPr marL="183600" lvl="2" indent="-172800">
              <a:lnSpc>
                <a:spcPct val="150000"/>
              </a:lnSpc>
              <a:spcBef>
                <a:spcPts val="825"/>
              </a:spcBef>
              <a:spcAft>
                <a:spcPts val="450"/>
              </a:spcAft>
            </a:pPr>
            <a:r>
              <a:rPr lang="en-US" sz="2200" b="1" dirty="0" smtClean="0"/>
              <a:t>C </a:t>
            </a:r>
            <a:r>
              <a:rPr lang="en-US" sz="2200" b="1" dirty="0"/>
              <a:t>13:	Contingency Management (20 hours)</a:t>
            </a:r>
          </a:p>
          <a:p>
            <a:pPr marL="183600" lvl="2" indent="-172800">
              <a:lnSpc>
                <a:spcPct val="150000"/>
              </a:lnSpc>
              <a:spcBef>
                <a:spcPts val="825"/>
              </a:spcBef>
              <a:spcAft>
                <a:spcPts val="450"/>
              </a:spcAft>
            </a:pPr>
            <a:r>
              <a:rPr lang="en-US" sz="2200" b="1" dirty="0" smtClean="0"/>
              <a:t>C </a:t>
            </a:r>
            <a:r>
              <a:rPr lang="en-US" sz="2200" b="1" dirty="0"/>
              <a:t>14:	Working with Families (33 hours</a:t>
            </a:r>
            <a:r>
              <a:rPr lang="en-US" sz="2200" b="1" dirty="0" smtClean="0"/>
              <a:t>)</a:t>
            </a:r>
          </a:p>
          <a:p>
            <a:pPr marL="280800" lvl="2" indent="-230400">
              <a:lnSpc>
                <a:spcPct val="150000"/>
              </a:lnSpc>
              <a:spcBef>
                <a:spcPts val="1100"/>
              </a:spcBef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 21: Trauma and Informed Care (27 hours)</a:t>
            </a:r>
          </a:p>
          <a:p>
            <a:pPr marL="280800" lvl="2" indent="-230400">
              <a:lnSpc>
                <a:spcPct val="150000"/>
              </a:lnSpc>
              <a:spcBef>
                <a:spcPts val="1100"/>
              </a:spcBef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 22: Recovery Management and Continuing Care (27 hours)</a:t>
            </a:r>
          </a:p>
          <a:p>
            <a:pPr marL="183600" lvl="2" indent="-172800">
              <a:lnSpc>
                <a:spcPct val="150000"/>
              </a:lnSpc>
              <a:spcBef>
                <a:spcPts val="825"/>
              </a:spcBef>
              <a:spcAft>
                <a:spcPts val="450"/>
              </a:spcAft>
            </a:pP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317819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7489</TotalTime>
  <Words>777</Words>
  <Application>Microsoft Office PowerPoint</Application>
  <PresentationFormat>On-screen Show (4:3)</PresentationFormat>
  <Paragraphs>178</Paragraphs>
  <Slides>29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ＭＳ Ｐゴシック</vt:lpstr>
      <vt:lpstr>ＭＳ Ｐゴシック</vt:lpstr>
      <vt:lpstr>宋体</vt:lpstr>
      <vt:lpstr>宋体</vt:lpstr>
      <vt:lpstr>Algerian</vt:lpstr>
      <vt:lpstr>Arial</vt:lpstr>
      <vt:lpstr>Calibri</vt:lpstr>
      <vt:lpstr>Times New Roman</vt:lpstr>
      <vt:lpstr>Wingdings</vt:lpstr>
      <vt:lpstr>Office Theme</vt:lpstr>
      <vt:lpstr>Presentation</vt:lpstr>
      <vt:lpstr>PowerPoint Presentation</vt:lpstr>
      <vt:lpstr>Background and Aims: </vt:lpstr>
      <vt:lpstr>Approaches:  </vt:lpstr>
      <vt:lpstr>Process of professionalization</vt:lpstr>
      <vt:lpstr>Rigorous process of curriculum devt devt.</vt:lpstr>
      <vt:lpstr> Curriculum Development</vt:lpstr>
      <vt:lpstr>PowerPoint Presentation</vt:lpstr>
      <vt:lpstr>PowerPoint Presentation</vt:lpstr>
      <vt:lpstr> UTC ADVANCED Level </vt:lpstr>
      <vt:lpstr>What is Training?</vt:lpstr>
      <vt:lpstr>The ASK Concept</vt:lpstr>
      <vt:lpstr>Rank ASK by difficulty to develop in people </vt:lpstr>
      <vt:lpstr>Importance of Quality Training</vt:lpstr>
      <vt:lpstr>PowerPoint Presentation</vt:lpstr>
      <vt:lpstr>Nine Steps in the Training Process</vt:lpstr>
      <vt:lpstr>PowerPoint Presentation</vt:lpstr>
      <vt:lpstr>PowerPoint Presentation</vt:lpstr>
      <vt:lpstr>Adult Learners . . .</vt:lpstr>
      <vt:lpstr>PowerPoint Presentation</vt:lpstr>
      <vt:lpstr>PowerPoint Presentation</vt:lpstr>
      <vt:lpstr>PowerPoint Presentation</vt:lpstr>
      <vt:lpstr>Close collaborations…&amp; goodwill</vt:lpstr>
      <vt:lpstr>Training of Trainers (TOT) concept</vt:lpstr>
      <vt:lpstr>PowerPoint Presentation</vt:lpstr>
      <vt:lpstr>PowerPoint Presentation</vt:lpstr>
      <vt:lpstr>PowerPoint Presentation</vt:lpstr>
      <vt:lpstr>PowerPoint Presentation</vt:lpstr>
      <vt:lpstr>Conclusion and Recommendations </vt:lpstr>
      <vt:lpstr>PowerPoint Presentation</vt:lpstr>
    </vt:vector>
  </TitlesOfParts>
  <Company>The Colombo Plan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Sajeewa Suresh Perera</dc:creator>
  <cp:lastModifiedBy>George Murimi</cp:lastModifiedBy>
  <cp:revision>724</cp:revision>
  <cp:lastPrinted>2020-10-06T05:27:35Z</cp:lastPrinted>
  <dcterms:created xsi:type="dcterms:W3CDTF">2016-05-18T01:58:05Z</dcterms:created>
  <dcterms:modified xsi:type="dcterms:W3CDTF">2020-10-06T07:30:33Z</dcterms:modified>
</cp:coreProperties>
</file>