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25D73-7E69-4B82-B3A9-A5153F31AC92}" type="doc">
      <dgm:prSet loTypeId="urn:microsoft.com/office/officeart/2005/8/layout/radial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F7B2A0-EFC5-45EF-9961-7ED9B5D14E34}">
      <dgm:prSet phldrT="[Text]"/>
      <dgm:spPr/>
      <dgm:t>
        <a:bodyPr/>
        <a:lstStyle/>
        <a:p>
          <a:r>
            <a:rPr lang="en-US" dirty="0" smtClean="0"/>
            <a:t>Evidence-Based Treatment Service</a:t>
          </a:r>
          <a:endParaRPr lang="en-US" dirty="0"/>
        </a:p>
      </dgm:t>
    </dgm:pt>
    <dgm:pt modelId="{92936D51-7043-401F-9595-6CE8BDD6948F}" type="parTrans" cxnId="{43AA8EFC-9A81-47B0-B73D-AFFF101B6314}">
      <dgm:prSet/>
      <dgm:spPr/>
      <dgm:t>
        <a:bodyPr/>
        <a:lstStyle/>
        <a:p>
          <a:endParaRPr lang="en-US"/>
        </a:p>
      </dgm:t>
    </dgm:pt>
    <dgm:pt modelId="{BABF8577-58C6-438C-94E3-595ABCB52D3E}" type="sibTrans" cxnId="{43AA8EFC-9A81-47B0-B73D-AFFF101B6314}">
      <dgm:prSet/>
      <dgm:spPr/>
      <dgm:t>
        <a:bodyPr/>
        <a:lstStyle/>
        <a:p>
          <a:endParaRPr lang="en-US"/>
        </a:p>
      </dgm:t>
    </dgm:pt>
    <dgm:pt modelId="{57CE16E0-4A59-4143-BFE0-B13F41EAA510}">
      <dgm:prSet phldrT="[Text]"/>
      <dgm:spPr/>
      <dgm:t>
        <a:bodyPr/>
        <a:lstStyle/>
        <a:p>
          <a:r>
            <a:rPr lang="en-US" dirty="0" smtClean="0"/>
            <a:t>Minimum Standards</a:t>
          </a:r>
          <a:endParaRPr lang="en-US" dirty="0"/>
        </a:p>
      </dgm:t>
    </dgm:pt>
    <dgm:pt modelId="{07BA3C74-9304-42DA-A292-430F950A6568}" type="parTrans" cxnId="{6E0CEDF8-C950-4B1E-83CC-3D73D94BDBE1}">
      <dgm:prSet/>
      <dgm:spPr/>
      <dgm:t>
        <a:bodyPr/>
        <a:lstStyle/>
        <a:p>
          <a:endParaRPr lang="en-US"/>
        </a:p>
      </dgm:t>
    </dgm:pt>
    <dgm:pt modelId="{B921280D-B2EC-4DFD-9E7B-46713BBB0F04}" type="sibTrans" cxnId="{6E0CEDF8-C950-4B1E-83CC-3D73D94BDBE1}">
      <dgm:prSet/>
      <dgm:spPr/>
      <dgm:t>
        <a:bodyPr/>
        <a:lstStyle/>
        <a:p>
          <a:endParaRPr lang="en-US"/>
        </a:p>
      </dgm:t>
    </dgm:pt>
    <dgm:pt modelId="{1A91461F-CAF0-478E-9EC2-768EA7BD9B59}">
      <dgm:prSet phldrT="[Text]"/>
      <dgm:spPr/>
      <dgm:t>
        <a:bodyPr/>
        <a:lstStyle/>
        <a:p>
          <a:r>
            <a:rPr lang="en-US" dirty="0" smtClean="0"/>
            <a:t>Management Buy-in</a:t>
          </a:r>
          <a:endParaRPr lang="en-US" dirty="0"/>
        </a:p>
      </dgm:t>
    </dgm:pt>
    <dgm:pt modelId="{CA652B81-B204-4BEA-B804-4415AE269CC9}" type="parTrans" cxnId="{01949287-D20F-450B-89AA-5B54FEF73F77}">
      <dgm:prSet/>
      <dgm:spPr/>
      <dgm:t>
        <a:bodyPr/>
        <a:lstStyle/>
        <a:p>
          <a:endParaRPr lang="en-US"/>
        </a:p>
      </dgm:t>
    </dgm:pt>
    <dgm:pt modelId="{E9534676-DEFF-4F9E-ACEC-52290431927B}" type="sibTrans" cxnId="{01949287-D20F-450B-89AA-5B54FEF73F77}">
      <dgm:prSet/>
      <dgm:spPr/>
      <dgm:t>
        <a:bodyPr/>
        <a:lstStyle/>
        <a:p>
          <a:endParaRPr lang="en-US"/>
        </a:p>
      </dgm:t>
    </dgm:pt>
    <dgm:pt modelId="{131AC2E8-E0F4-473A-A920-90F20F357DD9}">
      <dgm:prSet phldrT="[Text]"/>
      <dgm:spPr/>
      <dgm:t>
        <a:bodyPr/>
        <a:lstStyle/>
        <a:p>
          <a:r>
            <a:rPr lang="en-US" dirty="0" smtClean="0"/>
            <a:t>Network of providers </a:t>
          </a:r>
          <a:endParaRPr lang="en-US" dirty="0"/>
        </a:p>
      </dgm:t>
    </dgm:pt>
    <dgm:pt modelId="{6BE590A5-977A-4EC4-9684-85521D0E151E}" type="parTrans" cxnId="{7075A599-10B8-4514-8051-849E4E62AA45}">
      <dgm:prSet/>
      <dgm:spPr/>
      <dgm:t>
        <a:bodyPr/>
        <a:lstStyle/>
        <a:p>
          <a:endParaRPr lang="en-US"/>
        </a:p>
      </dgm:t>
    </dgm:pt>
    <dgm:pt modelId="{1FC543FC-89DE-420B-9695-DBDE3AAE7D2B}" type="sibTrans" cxnId="{7075A599-10B8-4514-8051-849E4E62AA45}">
      <dgm:prSet/>
      <dgm:spPr/>
      <dgm:t>
        <a:bodyPr/>
        <a:lstStyle/>
        <a:p>
          <a:endParaRPr lang="en-US"/>
        </a:p>
      </dgm:t>
    </dgm:pt>
    <dgm:pt modelId="{41F40316-42CF-4509-AD89-4ED20C4F0584}">
      <dgm:prSet phldrT="[Text]"/>
      <dgm:spPr/>
      <dgm:t>
        <a:bodyPr/>
        <a:lstStyle/>
        <a:p>
          <a:r>
            <a:rPr lang="en-US" dirty="0" smtClean="0"/>
            <a:t>Staff Training and Retraining  </a:t>
          </a:r>
          <a:endParaRPr lang="en-US" dirty="0"/>
        </a:p>
      </dgm:t>
    </dgm:pt>
    <dgm:pt modelId="{14D224F1-D792-4B48-8D1D-29D650D8D1C6}" type="parTrans" cxnId="{3F17D900-C0C3-429E-AF2F-9E84A56CF8FF}">
      <dgm:prSet/>
      <dgm:spPr/>
      <dgm:t>
        <a:bodyPr/>
        <a:lstStyle/>
        <a:p>
          <a:endParaRPr lang="en-US"/>
        </a:p>
      </dgm:t>
    </dgm:pt>
    <dgm:pt modelId="{665327BF-5FED-45A2-82D8-B4CBD8B39D34}" type="sibTrans" cxnId="{3F17D900-C0C3-429E-AF2F-9E84A56CF8FF}">
      <dgm:prSet/>
      <dgm:spPr/>
      <dgm:t>
        <a:bodyPr/>
        <a:lstStyle/>
        <a:p>
          <a:endParaRPr lang="en-US"/>
        </a:p>
      </dgm:t>
    </dgm:pt>
    <dgm:pt modelId="{024275D3-85DF-4B36-AA5D-659A436E9869}">
      <dgm:prSet/>
      <dgm:spPr/>
      <dgm:t>
        <a:bodyPr/>
        <a:lstStyle/>
        <a:p>
          <a:r>
            <a:rPr lang="en-US" dirty="0" smtClean="0"/>
            <a:t>Multi-disciplinary teamwork</a:t>
          </a:r>
          <a:endParaRPr lang="en-US" dirty="0"/>
        </a:p>
      </dgm:t>
    </dgm:pt>
    <dgm:pt modelId="{D36CD30B-A11E-4739-9089-246A5D7F2D49}" type="parTrans" cxnId="{3D593138-AF24-4642-8AF6-F596CE0592B0}">
      <dgm:prSet/>
      <dgm:spPr/>
      <dgm:t>
        <a:bodyPr/>
        <a:lstStyle/>
        <a:p>
          <a:endParaRPr lang="en-US"/>
        </a:p>
      </dgm:t>
    </dgm:pt>
    <dgm:pt modelId="{2294C07E-1E67-499C-8E0D-99AC40738C33}" type="sibTrans" cxnId="{3D593138-AF24-4642-8AF6-F596CE0592B0}">
      <dgm:prSet/>
      <dgm:spPr/>
      <dgm:t>
        <a:bodyPr/>
        <a:lstStyle/>
        <a:p>
          <a:endParaRPr lang="en-US"/>
        </a:p>
      </dgm:t>
    </dgm:pt>
    <dgm:pt modelId="{D6B06916-8712-41EE-92C9-8062D3108BB8}" type="pres">
      <dgm:prSet presAssocID="{E1025D73-7E69-4B82-B3A9-A5153F31AC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5513C-DB06-49B5-9570-EE4BB7045258}" type="pres">
      <dgm:prSet presAssocID="{8AF7B2A0-EFC5-45EF-9961-7ED9B5D14E34}" presName="centerShape" presStyleLbl="node0" presStyleIdx="0" presStyleCnt="1"/>
      <dgm:spPr/>
      <dgm:t>
        <a:bodyPr/>
        <a:lstStyle/>
        <a:p>
          <a:endParaRPr lang="en-US"/>
        </a:p>
      </dgm:t>
    </dgm:pt>
    <dgm:pt modelId="{EBB26C49-4BDE-49E2-AED7-F996135DA0E4}" type="pres">
      <dgm:prSet presAssocID="{57CE16E0-4A59-4143-BFE0-B13F41EAA5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451E-69E1-4F3C-8998-6AA41A411EE4}" type="pres">
      <dgm:prSet presAssocID="{57CE16E0-4A59-4143-BFE0-B13F41EAA510}" presName="dummy" presStyleCnt="0"/>
      <dgm:spPr/>
    </dgm:pt>
    <dgm:pt modelId="{E17E6CA7-B319-4966-B2DB-6D2529BBD388}" type="pres">
      <dgm:prSet presAssocID="{B921280D-B2EC-4DFD-9E7B-46713BBB0F0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C98CE0D-EA7C-4526-9F92-24153209509D}" type="pres">
      <dgm:prSet presAssocID="{1A91461F-CAF0-478E-9EC2-768EA7BD9B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869BA-99A0-4018-81C5-F8017B4F993B}" type="pres">
      <dgm:prSet presAssocID="{1A91461F-CAF0-478E-9EC2-768EA7BD9B59}" presName="dummy" presStyleCnt="0"/>
      <dgm:spPr/>
    </dgm:pt>
    <dgm:pt modelId="{4810E502-B182-4B18-AD85-BB90CBFC6A8D}" type="pres">
      <dgm:prSet presAssocID="{E9534676-DEFF-4F9E-ACEC-52290431927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0E36A19-8204-4876-9400-198D2B2E6383}" type="pres">
      <dgm:prSet presAssocID="{131AC2E8-E0F4-473A-A920-90F20F357D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610E0-40CD-41C9-8C8C-F97C94A2E6CE}" type="pres">
      <dgm:prSet presAssocID="{131AC2E8-E0F4-473A-A920-90F20F357DD9}" presName="dummy" presStyleCnt="0"/>
      <dgm:spPr/>
    </dgm:pt>
    <dgm:pt modelId="{9BBD4812-D82B-465D-A438-6D90CC29FA19}" type="pres">
      <dgm:prSet presAssocID="{1FC543FC-89DE-420B-9695-DBDE3AAE7D2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BBEE6F1-F0CD-4604-9137-CBF2F7C1A737}" type="pres">
      <dgm:prSet presAssocID="{41F40316-42CF-4509-AD89-4ED20C4F05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DFEAF-F25C-4C63-8538-F8C2B0BFE8F8}" type="pres">
      <dgm:prSet presAssocID="{41F40316-42CF-4509-AD89-4ED20C4F0584}" presName="dummy" presStyleCnt="0"/>
      <dgm:spPr/>
    </dgm:pt>
    <dgm:pt modelId="{5888A8E1-5FDC-4AFF-B28F-1B7D157DDB5A}" type="pres">
      <dgm:prSet presAssocID="{665327BF-5FED-45A2-82D8-B4CBD8B39D3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2CB2A1E-8EFF-490C-95DC-842EFF4EED9D}" type="pres">
      <dgm:prSet presAssocID="{024275D3-85DF-4B36-AA5D-659A436E98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2F616-261C-446A-A446-38345C908C64}" type="pres">
      <dgm:prSet presAssocID="{024275D3-85DF-4B36-AA5D-659A436E9869}" presName="dummy" presStyleCnt="0"/>
      <dgm:spPr/>
    </dgm:pt>
    <dgm:pt modelId="{9D1D08B6-6912-463F-8031-FCC543435575}" type="pres">
      <dgm:prSet presAssocID="{2294C07E-1E67-499C-8E0D-99AC40738C3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0F70AB3-1213-4E8C-A6C7-FE296EFBD4D7}" type="presOf" srcId="{131AC2E8-E0F4-473A-A920-90F20F357DD9}" destId="{B0E36A19-8204-4876-9400-198D2B2E6383}" srcOrd="0" destOrd="0" presId="urn:microsoft.com/office/officeart/2005/8/layout/radial6"/>
    <dgm:cxn modelId="{7075A599-10B8-4514-8051-849E4E62AA45}" srcId="{8AF7B2A0-EFC5-45EF-9961-7ED9B5D14E34}" destId="{131AC2E8-E0F4-473A-A920-90F20F357DD9}" srcOrd="2" destOrd="0" parTransId="{6BE590A5-977A-4EC4-9684-85521D0E151E}" sibTransId="{1FC543FC-89DE-420B-9695-DBDE3AAE7D2B}"/>
    <dgm:cxn modelId="{25BC3DDB-5C7B-410A-8243-5207C7D9EE81}" type="presOf" srcId="{1FC543FC-89DE-420B-9695-DBDE3AAE7D2B}" destId="{9BBD4812-D82B-465D-A438-6D90CC29FA19}" srcOrd="0" destOrd="0" presId="urn:microsoft.com/office/officeart/2005/8/layout/radial6"/>
    <dgm:cxn modelId="{01949287-D20F-450B-89AA-5B54FEF73F77}" srcId="{8AF7B2A0-EFC5-45EF-9961-7ED9B5D14E34}" destId="{1A91461F-CAF0-478E-9EC2-768EA7BD9B59}" srcOrd="1" destOrd="0" parTransId="{CA652B81-B204-4BEA-B804-4415AE269CC9}" sibTransId="{E9534676-DEFF-4F9E-ACEC-52290431927B}"/>
    <dgm:cxn modelId="{430CAAE6-BD49-4099-9929-B29DC4EC715F}" type="presOf" srcId="{665327BF-5FED-45A2-82D8-B4CBD8B39D34}" destId="{5888A8E1-5FDC-4AFF-B28F-1B7D157DDB5A}" srcOrd="0" destOrd="0" presId="urn:microsoft.com/office/officeart/2005/8/layout/radial6"/>
    <dgm:cxn modelId="{73119ED0-FC92-41EE-9866-6DD04E3E08CE}" type="presOf" srcId="{8AF7B2A0-EFC5-45EF-9961-7ED9B5D14E34}" destId="{8535513C-DB06-49B5-9570-EE4BB7045258}" srcOrd="0" destOrd="0" presId="urn:microsoft.com/office/officeart/2005/8/layout/radial6"/>
    <dgm:cxn modelId="{E7CAED45-7C12-473E-994A-84EAC31F170E}" type="presOf" srcId="{57CE16E0-4A59-4143-BFE0-B13F41EAA510}" destId="{EBB26C49-4BDE-49E2-AED7-F996135DA0E4}" srcOrd="0" destOrd="0" presId="urn:microsoft.com/office/officeart/2005/8/layout/radial6"/>
    <dgm:cxn modelId="{91435E4E-931F-425A-BE3E-E176F85CCF5E}" type="presOf" srcId="{B921280D-B2EC-4DFD-9E7B-46713BBB0F04}" destId="{E17E6CA7-B319-4966-B2DB-6D2529BBD388}" srcOrd="0" destOrd="0" presId="urn:microsoft.com/office/officeart/2005/8/layout/radial6"/>
    <dgm:cxn modelId="{1DD8A5AF-2B35-4407-A997-455FE00F396F}" type="presOf" srcId="{2294C07E-1E67-499C-8E0D-99AC40738C33}" destId="{9D1D08B6-6912-463F-8031-FCC543435575}" srcOrd="0" destOrd="0" presId="urn:microsoft.com/office/officeart/2005/8/layout/radial6"/>
    <dgm:cxn modelId="{FAC9A0E6-4DF0-4B8D-B26E-066B0B1D4FBE}" type="presOf" srcId="{024275D3-85DF-4B36-AA5D-659A436E9869}" destId="{B2CB2A1E-8EFF-490C-95DC-842EFF4EED9D}" srcOrd="0" destOrd="0" presId="urn:microsoft.com/office/officeart/2005/8/layout/radial6"/>
    <dgm:cxn modelId="{3D593138-AF24-4642-8AF6-F596CE0592B0}" srcId="{8AF7B2A0-EFC5-45EF-9961-7ED9B5D14E34}" destId="{024275D3-85DF-4B36-AA5D-659A436E9869}" srcOrd="4" destOrd="0" parTransId="{D36CD30B-A11E-4739-9089-246A5D7F2D49}" sibTransId="{2294C07E-1E67-499C-8E0D-99AC40738C33}"/>
    <dgm:cxn modelId="{89E25859-F1C8-49F1-B81D-980C28A49BFE}" type="presOf" srcId="{41F40316-42CF-4509-AD89-4ED20C4F0584}" destId="{0BBEE6F1-F0CD-4604-9137-CBF2F7C1A737}" srcOrd="0" destOrd="0" presId="urn:microsoft.com/office/officeart/2005/8/layout/radial6"/>
    <dgm:cxn modelId="{6E0CEDF8-C950-4B1E-83CC-3D73D94BDBE1}" srcId="{8AF7B2A0-EFC5-45EF-9961-7ED9B5D14E34}" destId="{57CE16E0-4A59-4143-BFE0-B13F41EAA510}" srcOrd="0" destOrd="0" parTransId="{07BA3C74-9304-42DA-A292-430F950A6568}" sibTransId="{B921280D-B2EC-4DFD-9E7B-46713BBB0F04}"/>
    <dgm:cxn modelId="{3F17D900-C0C3-429E-AF2F-9E84A56CF8FF}" srcId="{8AF7B2A0-EFC5-45EF-9961-7ED9B5D14E34}" destId="{41F40316-42CF-4509-AD89-4ED20C4F0584}" srcOrd="3" destOrd="0" parTransId="{14D224F1-D792-4B48-8D1D-29D650D8D1C6}" sibTransId="{665327BF-5FED-45A2-82D8-B4CBD8B39D34}"/>
    <dgm:cxn modelId="{CDDD751F-136C-4946-BE8B-43D4E18388A3}" type="presOf" srcId="{1A91461F-CAF0-478E-9EC2-768EA7BD9B59}" destId="{7C98CE0D-EA7C-4526-9F92-24153209509D}" srcOrd="0" destOrd="0" presId="urn:microsoft.com/office/officeart/2005/8/layout/radial6"/>
    <dgm:cxn modelId="{73AB7CB4-5D63-4FC6-911F-C97CA02BB55D}" type="presOf" srcId="{E1025D73-7E69-4B82-B3A9-A5153F31AC92}" destId="{D6B06916-8712-41EE-92C9-8062D3108BB8}" srcOrd="0" destOrd="0" presId="urn:microsoft.com/office/officeart/2005/8/layout/radial6"/>
    <dgm:cxn modelId="{43AA8EFC-9A81-47B0-B73D-AFFF101B6314}" srcId="{E1025D73-7E69-4B82-B3A9-A5153F31AC92}" destId="{8AF7B2A0-EFC5-45EF-9961-7ED9B5D14E34}" srcOrd="0" destOrd="0" parTransId="{92936D51-7043-401F-9595-6CE8BDD6948F}" sibTransId="{BABF8577-58C6-438C-94E3-595ABCB52D3E}"/>
    <dgm:cxn modelId="{0B4AE17C-A243-498B-9B4E-A4C46B60CDD6}" type="presOf" srcId="{E9534676-DEFF-4F9E-ACEC-52290431927B}" destId="{4810E502-B182-4B18-AD85-BB90CBFC6A8D}" srcOrd="0" destOrd="0" presId="urn:microsoft.com/office/officeart/2005/8/layout/radial6"/>
    <dgm:cxn modelId="{1FBD86A2-EDFD-4A12-8F22-DB922F59750E}" type="presParOf" srcId="{D6B06916-8712-41EE-92C9-8062D3108BB8}" destId="{8535513C-DB06-49B5-9570-EE4BB7045258}" srcOrd="0" destOrd="0" presId="urn:microsoft.com/office/officeart/2005/8/layout/radial6"/>
    <dgm:cxn modelId="{DC26E15D-7550-4E86-B0CA-44FC41725937}" type="presParOf" srcId="{D6B06916-8712-41EE-92C9-8062D3108BB8}" destId="{EBB26C49-4BDE-49E2-AED7-F996135DA0E4}" srcOrd="1" destOrd="0" presId="urn:microsoft.com/office/officeart/2005/8/layout/radial6"/>
    <dgm:cxn modelId="{83CB81AA-8C1A-45F8-A0F3-FA3D3235F711}" type="presParOf" srcId="{D6B06916-8712-41EE-92C9-8062D3108BB8}" destId="{B9C8451E-69E1-4F3C-8998-6AA41A411EE4}" srcOrd="2" destOrd="0" presId="urn:microsoft.com/office/officeart/2005/8/layout/radial6"/>
    <dgm:cxn modelId="{06F0E690-23ED-4C61-A52B-8F5686DF0828}" type="presParOf" srcId="{D6B06916-8712-41EE-92C9-8062D3108BB8}" destId="{E17E6CA7-B319-4966-B2DB-6D2529BBD388}" srcOrd="3" destOrd="0" presId="urn:microsoft.com/office/officeart/2005/8/layout/radial6"/>
    <dgm:cxn modelId="{1F0A3E42-BE19-4511-9E1F-F9DCD5813D42}" type="presParOf" srcId="{D6B06916-8712-41EE-92C9-8062D3108BB8}" destId="{7C98CE0D-EA7C-4526-9F92-24153209509D}" srcOrd="4" destOrd="0" presId="urn:microsoft.com/office/officeart/2005/8/layout/radial6"/>
    <dgm:cxn modelId="{BF6A3F08-1AD6-4415-B55E-63BBED7A4CC2}" type="presParOf" srcId="{D6B06916-8712-41EE-92C9-8062D3108BB8}" destId="{3C7869BA-99A0-4018-81C5-F8017B4F993B}" srcOrd="5" destOrd="0" presId="urn:microsoft.com/office/officeart/2005/8/layout/radial6"/>
    <dgm:cxn modelId="{14A25D7B-BEFE-4F8F-887B-468269122BDF}" type="presParOf" srcId="{D6B06916-8712-41EE-92C9-8062D3108BB8}" destId="{4810E502-B182-4B18-AD85-BB90CBFC6A8D}" srcOrd="6" destOrd="0" presId="urn:microsoft.com/office/officeart/2005/8/layout/radial6"/>
    <dgm:cxn modelId="{5E477AE1-4BED-4C27-A159-0C2E7882C8FD}" type="presParOf" srcId="{D6B06916-8712-41EE-92C9-8062D3108BB8}" destId="{B0E36A19-8204-4876-9400-198D2B2E6383}" srcOrd="7" destOrd="0" presId="urn:microsoft.com/office/officeart/2005/8/layout/radial6"/>
    <dgm:cxn modelId="{172F749B-9FB5-4E13-A018-74D693C1D5FC}" type="presParOf" srcId="{D6B06916-8712-41EE-92C9-8062D3108BB8}" destId="{225610E0-40CD-41C9-8C8C-F97C94A2E6CE}" srcOrd="8" destOrd="0" presId="urn:microsoft.com/office/officeart/2005/8/layout/radial6"/>
    <dgm:cxn modelId="{A36104F3-F30C-4BEF-ABF1-716456EF3555}" type="presParOf" srcId="{D6B06916-8712-41EE-92C9-8062D3108BB8}" destId="{9BBD4812-D82B-465D-A438-6D90CC29FA19}" srcOrd="9" destOrd="0" presId="urn:microsoft.com/office/officeart/2005/8/layout/radial6"/>
    <dgm:cxn modelId="{3AA78FB3-C82E-4EC7-9A5D-DE34BA661318}" type="presParOf" srcId="{D6B06916-8712-41EE-92C9-8062D3108BB8}" destId="{0BBEE6F1-F0CD-4604-9137-CBF2F7C1A737}" srcOrd="10" destOrd="0" presId="urn:microsoft.com/office/officeart/2005/8/layout/radial6"/>
    <dgm:cxn modelId="{9D784F9C-486E-47B1-9475-48EE8F1122EA}" type="presParOf" srcId="{D6B06916-8712-41EE-92C9-8062D3108BB8}" destId="{7C0DFEAF-F25C-4C63-8538-F8C2B0BFE8F8}" srcOrd="11" destOrd="0" presId="urn:microsoft.com/office/officeart/2005/8/layout/radial6"/>
    <dgm:cxn modelId="{1FF1CD6C-3DFF-4F0B-8883-3D387C7A2BA1}" type="presParOf" srcId="{D6B06916-8712-41EE-92C9-8062D3108BB8}" destId="{5888A8E1-5FDC-4AFF-B28F-1B7D157DDB5A}" srcOrd="12" destOrd="0" presId="urn:microsoft.com/office/officeart/2005/8/layout/radial6"/>
    <dgm:cxn modelId="{C8D31F65-D94F-48DD-987E-CD8B8606F201}" type="presParOf" srcId="{D6B06916-8712-41EE-92C9-8062D3108BB8}" destId="{B2CB2A1E-8EFF-490C-95DC-842EFF4EED9D}" srcOrd="13" destOrd="0" presId="urn:microsoft.com/office/officeart/2005/8/layout/radial6"/>
    <dgm:cxn modelId="{C7CEA7C4-1AFF-4CDC-A97D-C3F6CDD1B283}" type="presParOf" srcId="{D6B06916-8712-41EE-92C9-8062D3108BB8}" destId="{6C22F616-261C-446A-A446-38345C908C64}" srcOrd="14" destOrd="0" presId="urn:microsoft.com/office/officeart/2005/8/layout/radial6"/>
    <dgm:cxn modelId="{2B551E19-4D00-4297-8ADA-31E8D0E64B18}" type="presParOf" srcId="{D6B06916-8712-41EE-92C9-8062D3108BB8}" destId="{9D1D08B6-6912-463F-8031-FCC54343557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D08B6-6912-463F-8031-FCC543435575}">
      <dsp:nvSpPr>
        <dsp:cNvPr id="0" name=""/>
        <dsp:cNvSpPr/>
      </dsp:nvSpPr>
      <dsp:spPr>
        <a:xfrm>
          <a:off x="2506749" y="707543"/>
          <a:ext cx="4706763" cy="4706763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7341125"/>
              <a:satOff val="32393"/>
              <a:lumOff val="-549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88A8E1-5FDC-4AFF-B28F-1B7D157DDB5A}">
      <dsp:nvSpPr>
        <dsp:cNvPr id="0" name=""/>
        <dsp:cNvSpPr/>
      </dsp:nvSpPr>
      <dsp:spPr>
        <a:xfrm>
          <a:off x="2506749" y="707543"/>
          <a:ext cx="4706763" cy="4706763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gradFill rotWithShape="0">
          <a:gsLst>
            <a:gs pos="0">
              <a:schemeClr val="accent2">
                <a:hueOff val="-5505844"/>
                <a:satOff val="24295"/>
                <a:lumOff val="-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505844"/>
                <a:satOff val="24295"/>
                <a:lumOff val="-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5505844"/>
              <a:satOff val="24295"/>
              <a:lumOff val="-41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BD4812-D82B-465D-A438-6D90CC29FA19}">
      <dsp:nvSpPr>
        <dsp:cNvPr id="0" name=""/>
        <dsp:cNvSpPr/>
      </dsp:nvSpPr>
      <dsp:spPr>
        <a:xfrm>
          <a:off x="2506749" y="707543"/>
          <a:ext cx="4706763" cy="4706763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3670562"/>
              <a:satOff val="16196"/>
              <a:lumOff val="-2745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10E502-B182-4B18-AD85-BB90CBFC6A8D}">
      <dsp:nvSpPr>
        <dsp:cNvPr id="0" name=""/>
        <dsp:cNvSpPr/>
      </dsp:nvSpPr>
      <dsp:spPr>
        <a:xfrm>
          <a:off x="2506749" y="707543"/>
          <a:ext cx="4706763" cy="4706763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gradFill rotWithShape="0">
          <a:gsLst>
            <a:gs pos="0">
              <a:schemeClr val="accent2">
                <a:hueOff val="-1835281"/>
                <a:satOff val="8098"/>
                <a:lumOff val="-13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835281"/>
                <a:satOff val="8098"/>
                <a:lumOff val="-13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1835281"/>
              <a:satOff val="8098"/>
              <a:lumOff val="-137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E6CA7-B319-4966-B2DB-6D2529BBD388}">
      <dsp:nvSpPr>
        <dsp:cNvPr id="0" name=""/>
        <dsp:cNvSpPr/>
      </dsp:nvSpPr>
      <dsp:spPr>
        <a:xfrm>
          <a:off x="2506749" y="707543"/>
          <a:ext cx="4706763" cy="4706763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35513C-DB06-49B5-9570-EE4BB7045258}">
      <dsp:nvSpPr>
        <dsp:cNvPr id="0" name=""/>
        <dsp:cNvSpPr/>
      </dsp:nvSpPr>
      <dsp:spPr>
        <a:xfrm>
          <a:off x="3776805" y="1977600"/>
          <a:ext cx="2166650" cy="2166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Evidence-Based Treatment Service</a:t>
          </a:r>
          <a:endParaRPr lang="en-US" sz="2900" kern="1200" dirty="0"/>
        </a:p>
      </dsp:txBody>
      <dsp:txXfrm>
        <a:off x="4094104" y="2294899"/>
        <a:ext cx="1532052" cy="1532052"/>
      </dsp:txXfrm>
    </dsp:sp>
    <dsp:sp modelId="{EBB26C49-4BDE-49E2-AED7-F996135DA0E4}">
      <dsp:nvSpPr>
        <dsp:cNvPr id="0" name=""/>
        <dsp:cNvSpPr/>
      </dsp:nvSpPr>
      <dsp:spPr>
        <a:xfrm>
          <a:off x="4101803" y="3815"/>
          <a:ext cx="1516655" cy="1516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Minimum Standards</a:t>
          </a:r>
          <a:endParaRPr lang="en-US" sz="1500" kern="1200" dirty="0"/>
        </a:p>
      </dsp:txBody>
      <dsp:txXfrm>
        <a:off x="4323912" y="225924"/>
        <a:ext cx="1072437" cy="1072437"/>
      </dsp:txXfrm>
    </dsp:sp>
    <dsp:sp modelId="{7C98CE0D-EA7C-4526-9F92-24153209509D}">
      <dsp:nvSpPr>
        <dsp:cNvPr id="0" name=""/>
        <dsp:cNvSpPr/>
      </dsp:nvSpPr>
      <dsp:spPr>
        <a:xfrm>
          <a:off x="6288075" y="1592235"/>
          <a:ext cx="1516655" cy="1516655"/>
        </a:xfrm>
        <a:prstGeom prst="ellipse">
          <a:avLst/>
        </a:prstGeom>
        <a:gradFill rotWithShape="0">
          <a:gsLst>
            <a:gs pos="0">
              <a:schemeClr val="accent2">
                <a:hueOff val="-1835281"/>
                <a:satOff val="8098"/>
                <a:lumOff val="-13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835281"/>
                <a:satOff val="8098"/>
                <a:lumOff val="-13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1835281"/>
              <a:satOff val="8098"/>
              <a:lumOff val="-137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 Buy-in</a:t>
          </a:r>
          <a:endParaRPr lang="en-US" sz="1500" kern="1200" dirty="0"/>
        </a:p>
      </dsp:txBody>
      <dsp:txXfrm>
        <a:off x="6510184" y="1814344"/>
        <a:ext cx="1072437" cy="1072437"/>
      </dsp:txXfrm>
    </dsp:sp>
    <dsp:sp modelId="{B0E36A19-8204-4876-9400-198D2B2E6383}">
      <dsp:nvSpPr>
        <dsp:cNvPr id="0" name=""/>
        <dsp:cNvSpPr/>
      </dsp:nvSpPr>
      <dsp:spPr>
        <a:xfrm>
          <a:off x="5452993" y="4162352"/>
          <a:ext cx="1516655" cy="1516655"/>
        </a:xfrm>
        <a:prstGeom prst="ellipse">
          <a:avLst/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3670562"/>
              <a:satOff val="16196"/>
              <a:lumOff val="-2745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Network of providers </a:t>
          </a:r>
          <a:endParaRPr lang="en-US" sz="1500" kern="1200" dirty="0"/>
        </a:p>
      </dsp:txBody>
      <dsp:txXfrm>
        <a:off x="5675102" y="4384461"/>
        <a:ext cx="1072437" cy="1072437"/>
      </dsp:txXfrm>
    </dsp:sp>
    <dsp:sp modelId="{0BBEE6F1-F0CD-4604-9137-CBF2F7C1A737}">
      <dsp:nvSpPr>
        <dsp:cNvPr id="0" name=""/>
        <dsp:cNvSpPr/>
      </dsp:nvSpPr>
      <dsp:spPr>
        <a:xfrm>
          <a:off x="2750613" y="4162352"/>
          <a:ext cx="1516655" cy="1516655"/>
        </a:xfrm>
        <a:prstGeom prst="ellipse">
          <a:avLst/>
        </a:prstGeom>
        <a:gradFill rotWithShape="0">
          <a:gsLst>
            <a:gs pos="0">
              <a:schemeClr val="accent2">
                <a:hueOff val="-5505844"/>
                <a:satOff val="24295"/>
                <a:lumOff val="-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505844"/>
                <a:satOff val="24295"/>
                <a:lumOff val="-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5505844"/>
              <a:satOff val="24295"/>
              <a:lumOff val="-41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Staff Training and Retraining  </a:t>
          </a:r>
          <a:endParaRPr lang="en-US" sz="1500" kern="1200" dirty="0"/>
        </a:p>
      </dsp:txBody>
      <dsp:txXfrm>
        <a:off x="2972722" y="4384461"/>
        <a:ext cx="1072437" cy="1072437"/>
      </dsp:txXfrm>
    </dsp:sp>
    <dsp:sp modelId="{B2CB2A1E-8EFF-490C-95DC-842EFF4EED9D}">
      <dsp:nvSpPr>
        <dsp:cNvPr id="0" name=""/>
        <dsp:cNvSpPr/>
      </dsp:nvSpPr>
      <dsp:spPr>
        <a:xfrm>
          <a:off x="1915531" y="1592235"/>
          <a:ext cx="1516655" cy="1516655"/>
        </a:xfrm>
        <a:prstGeom prst="ellipse">
          <a:avLst/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7341125"/>
              <a:satOff val="32393"/>
              <a:lumOff val="-549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Multi-disciplinary teamwork</a:t>
          </a:r>
          <a:endParaRPr lang="en-US" sz="1500" kern="1200" dirty="0"/>
        </a:p>
      </dsp:txBody>
      <dsp:txXfrm>
        <a:off x="2137640" y="1814344"/>
        <a:ext cx="1072437" cy="107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5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48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2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6B2FD3B-4A7B-4447-82D4-77BD8A5F567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E1AD03B-4CC7-4472-AFB3-A085666DCF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4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EVIDENCE BASED Treatment </a:t>
            </a:r>
            <a:r>
              <a:rPr lang="en-US" dirty="0" err="1" smtClean="0"/>
              <a:t>ProgrammeS</a:t>
            </a:r>
            <a:r>
              <a:rPr lang="en-US" dirty="0" smtClean="0"/>
              <a:t> IN Nigeria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Bawo</a:t>
            </a:r>
            <a:r>
              <a:rPr lang="en-US" dirty="0" smtClean="0"/>
              <a:t>. O. James (MSc, </a:t>
            </a:r>
            <a:r>
              <a:rPr lang="en-US" dirty="0" err="1" smtClean="0"/>
              <a:t>FMCPsy</a:t>
            </a:r>
            <a:r>
              <a:rPr lang="en-US" dirty="0" smtClean="0"/>
              <a:t>, FWACP)</a:t>
            </a:r>
          </a:p>
          <a:p>
            <a:r>
              <a:rPr lang="en-US" dirty="0" smtClean="0"/>
              <a:t>Consultant Psychiatrist &amp; Head, Drug Abuse Treatment Education and Research (DATER) Unit, FNPH, Benin-City, Nigeria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842096"/>
            <a:ext cx="7237926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079386"/>
              </p:ext>
            </p:extLst>
          </p:nvPr>
        </p:nvGraphicFramePr>
        <p:xfrm>
          <a:off x="1023938" y="585216"/>
          <a:ext cx="9720262" cy="572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6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GB" dirty="0" smtClean="0"/>
              <a:t>programme</a:t>
            </a:r>
            <a:r>
              <a:rPr lang="en-US" dirty="0" smtClean="0"/>
              <a:t> at FNPH Benin-City, Nigeria pre-2012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20782"/>
              </p:ext>
            </p:extLst>
          </p:nvPr>
        </p:nvGraphicFramePr>
        <p:xfrm>
          <a:off x="1120462" y="2768956"/>
          <a:ext cx="9039537" cy="310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338">
                  <a:extLst>
                    <a:ext uri="{9D8B030D-6E8A-4147-A177-3AD203B41FA5}">
                      <a16:colId xmlns:a16="http://schemas.microsoft.com/office/drawing/2014/main" val="884519072"/>
                    </a:ext>
                  </a:extLst>
                </a:gridCol>
                <a:gridCol w="2189408">
                  <a:extLst>
                    <a:ext uri="{9D8B030D-6E8A-4147-A177-3AD203B41FA5}">
                      <a16:colId xmlns:a16="http://schemas.microsoft.com/office/drawing/2014/main" val="4271748406"/>
                    </a:ext>
                  </a:extLst>
                </a:gridCol>
                <a:gridCol w="1569791">
                  <a:extLst>
                    <a:ext uri="{9D8B030D-6E8A-4147-A177-3AD203B41FA5}">
                      <a16:colId xmlns:a16="http://schemas.microsoft.com/office/drawing/2014/main" val="1779313497"/>
                    </a:ext>
                  </a:extLst>
                </a:gridCol>
              </a:tblGrid>
              <a:tr h="620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2012/2013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3524"/>
                  </a:ext>
                </a:extLst>
              </a:tr>
              <a:tr h="620762"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 based client centered treatment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17964"/>
                  </a:ext>
                </a:extLst>
              </a:tr>
              <a:tr h="620762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appropriately trained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95600"/>
                  </a:ext>
                </a:extLst>
              </a:tr>
              <a:tr h="620762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and mentorship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53520"/>
                  </a:ext>
                </a:extLst>
              </a:tr>
              <a:tr h="620762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user treatment satisfaction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5733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77" y="850005"/>
            <a:ext cx="3267799" cy="1234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06" y="850004"/>
            <a:ext cx="1648471" cy="12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Staff adaptation to practice evidence-based treatment interventions</a:t>
            </a:r>
          </a:p>
          <a:p>
            <a:r>
              <a:rPr lang="en-GB" sz="2800" dirty="0" smtClean="0"/>
              <a:t>Multi-disciplinary collaboration and client-centred care planning</a:t>
            </a:r>
          </a:p>
          <a:p>
            <a:r>
              <a:rPr lang="en-GB" sz="2800" dirty="0" smtClean="0"/>
              <a:t>Availability and affordability of medications for managing addictions</a:t>
            </a:r>
          </a:p>
          <a:p>
            <a:r>
              <a:rPr lang="en-GB" sz="2800" dirty="0" smtClean="0"/>
              <a:t>Cost of care and impact on satisfactory duration of treatment</a:t>
            </a:r>
          </a:p>
          <a:p>
            <a:r>
              <a:rPr lang="en-GB" sz="2800" dirty="0" smtClean="0"/>
              <a:t>Institutional support/funding</a:t>
            </a:r>
          </a:p>
          <a:p>
            <a:r>
              <a:rPr lang="en-GB" sz="2800" dirty="0" smtClean="0"/>
              <a:t>Brain drain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13" y="5184290"/>
            <a:ext cx="4314490" cy="13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Stakeholder buy-in important for the success of evidence-treatment programs and would vary depending on the setting</a:t>
            </a:r>
          </a:p>
          <a:p>
            <a:r>
              <a:rPr lang="en-GB" dirty="0" smtClean="0"/>
              <a:t>Networks developed as a result of national and regional level trainings were invaluable in navigating program bottlenecks. Evidence-based practice vs. Practice-based evidence</a:t>
            </a:r>
          </a:p>
          <a:p>
            <a:r>
              <a:rPr lang="en-GB" dirty="0" smtClean="0"/>
              <a:t>Training and retraining are invaluable for successful programs. Because of staff attrition, it helps to train more than you think you may need at any time.</a:t>
            </a:r>
          </a:p>
          <a:p>
            <a:r>
              <a:rPr lang="en-GB" dirty="0" smtClean="0"/>
              <a:t>Teams make the difference, rather than excellent individual skills. Team work creates a sense of ownership, facilitates skill and knowledge transfer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87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585216"/>
            <a:ext cx="9809469" cy="57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1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Objectives</a:t>
            </a:r>
          </a:p>
          <a:p>
            <a:r>
              <a:rPr lang="en-US" sz="3200" dirty="0" smtClean="0"/>
              <a:t>Activities</a:t>
            </a:r>
          </a:p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Challenges</a:t>
            </a:r>
          </a:p>
          <a:p>
            <a:r>
              <a:rPr lang="en-US" sz="3200" dirty="0" smtClean="0"/>
              <a:t>Lessons learned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18" y="2472742"/>
            <a:ext cx="4353447" cy="26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Nigeria has a huge psychoactive substance use burden. Past year prevalence of 14.4% exceeded the 2016 global prevalence of 5.6%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Two-thirds of high risk users indicated a need for treatment. 40% of these were unable to access intervention. </a:t>
            </a:r>
          </a:p>
          <a:p>
            <a:r>
              <a:rPr lang="en-US" sz="2800" dirty="0" smtClean="0"/>
              <a:t>Barriers include: poor awareness of available services, inadequate treatment centers, high cost of care, fewer evidence based services </a:t>
            </a:r>
            <a:r>
              <a:rPr lang="en-US" sz="2100" dirty="0" smtClean="0"/>
              <a:t>(Drug Use Survey, 2018)</a:t>
            </a:r>
            <a:endParaRPr lang="en-US" sz="2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2286000"/>
            <a:ext cx="4754880" cy="36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5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An assessment in 2010/2011 of drug treatment services in Nigeria showed that centers were few, skewed as regards location, had limited funding, were poorly networked and did not fully employ best practices (</a:t>
            </a:r>
            <a:r>
              <a:rPr lang="en-US" sz="2800" dirty="0" err="1" smtClean="0"/>
              <a:t>Onifade</a:t>
            </a:r>
            <a:r>
              <a:rPr lang="en-US" sz="2800" dirty="0" smtClean="0"/>
              <a:t> et al, 2011)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286000"/>
            <a:ext cx="475456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363793" cy="4023360"/>
          </a:xfrm>
          <a:solidFill>
            <a:srgbClr val="00B0F0"/>
          </a:solidFill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Another assessment of drug treatment services in 2012/2013 as a component of the UNODC (Response to drugs and related organized crime) project showed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Lack of standardized tools for assessment and treatment planning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Low number of trained staff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Limited equipment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1256" y="3783012"/>
            <a:ext cx="391498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Federal Government of Nigeria (FGN)/Federal Ministry Of Health (FMOH)/National Drug Law Enforcement Agency (NDLEA) with support from the UNODC sought to </a:t>
            </a:r>
            <a:r>
              <a:rPr lang="en-US" sz="2400" dirty="0">
                <a:solidFill>
                  <a:srgbClr val="FFC000"/>
                </a:solidFill>
              </a:rPr>
              <a:t>improve the </a:t>
            </a:r>
            <a:r>
              <a:rPr lang="en-US" sz="2400" dirty="0" smtClean="0">
                <a:solidFill>
                  <a:srgbClr val="FFC000"/>
                </a:solidFill>
              </a:rPr>
              <a:t>quality, availability and spread of </a:t>
            </a:r>
            <a:r>
              <a:rPr lang="en-US" sz="2400" dirty="0">
                <a:solidFill>
                  <a:srgbClr val="FFC000"/>
                </a:solidFill>
              </a:rPr>
              <a:t>evidence based treatment services across the country </a:t>
            </a:r>
            <a:r>
              <a:rPr lang="en-US" sz="2400" dirty="0" smtClean="0"/>
              <a:t>as one of the </a:t>
            </a:r>
            <a:r>
              <a:rPr lang="en-US" sz="2400" dirty="0" smtClean="0">
                <a:solidFill>
                  <a:srgbClr val="00B050"/>
                </a:solidFill>
              </a:rPr>
              <a:t>strategic pillars </a:t>
            </a:r>
            <a:r>
              <a:rPr lang="en-US" sz="2400" dirty="0" smtClean="0"/>
              <a:t>of the 2015 – 2019 Drug Control Master Plan.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2043" y="1532620"/>
            <a:ext cx="2879691" cy="40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Developing a country specific minimum standard for drug treatment services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Published in 2015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Standards facilitate a benchmark/guide for starting a new service, auditing an existing service and getting service user feedback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603" y="2286000"/>
            <a:ext cx="4794598" cy="41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FG/FMOH/UNODC facilitated support and capacity building to 11 geographically spread treatment centers (10 publicly funded hospitals and 1 CSO)</a:t>
            </a:r>
          </a:p>
          <a:p>
            <a:r>
              <a:rPr lang="en-US" dirty="0" smtClean="0"/>
              <a:t>Some centers designated ‘Model Treatment Centers’ and ‘Regional Training Hubs’ according to geopolitical spread</a:t>
            </a:r>
          </a:p>
          <a:p>
            <a:r>
              <a:rPr lang="en-US" dirty="0" smtClean="0"/>
              <a:t>Similar capacity building for NDLEA counselling </a:t>
            </a:r>
            <a:r>
              <a:rPr lang="en-US" dirty="0" err="1" smtClean="0"/>
              <a:t>centres</a:t>
            </a:r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424165"/>
            <a:ext cx="4754562" cy="3746395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7302321" y="4997003"/>
            <a:ext cx="193183" cy="2060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337" y="3483640"/>
            <a:ext cx="213378" cy="225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13" y="4884217"/>
            <a:ext cx="213378" cy="225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545" y="4230917"/>
            <a:ext cx="213378" cy="225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193" y="4230917"/>
            <a:ext cx="213378" cy="225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48" y="5167649"/>
            <a:ext cx="213378" cy="225572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8270327" y="3114541"/>
            <a:ext cx="193183" cy="2060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869" y="3217572"/>
            <a:ext cx="20728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60" y="3906512"/>
            <a:ext cx="207282" cy="225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366" y="5732554"/>
            <a:ext cx="207282" cy="22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404" y="5130277"/>
            <a:ext cx="207282" cy="225572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8451839" y="3215426"/>
            <a:ext cx="222301" cy="1686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83" y="4792769"/>
            <a:ext cx="243861" cy="182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14" y="4835890"/>
            <a:ext cx="243861" cy="182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869" y="5060167"/>
            <a:ext cx="243861" cy="182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879" y="3684449"/>
            <a:ext cx="243861" cy="182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340" y="4067244"/>
            <a:ext cx="243861" cy="182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234" y="4110345"/>
            <a:ext cx="243861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Training </a:t>
            </a:r>
          </a:p>
          <a:p>
            <a:r>
              <a:rPr lang="en-US" dirty="0" smtClean="0"/>
              <a:t>Over 1200 practitioners trained using TREATNET</a:t>
            </a:r>
          </a:p>
          <a:p>
            <a:r>
              <a:rPr lang="en-US" dirty="0" smtClean="0"/>
              <a:t>Capacity for continuous training with 24 National Master Trainers and 90 Trainers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 50 National Trainers on the Universal Treatment Curriculum (UTC)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Over 400 practitioners trained on the UTC with a sizeable proportion credentialed or awaiting credentialing.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03" y="4548446"/>
            <a:ext cx="4005330" cy="1760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01" y="4361104"/>
            <a:ext cx="4532169" cy="19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1864</TotalTime>
  <Words>593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Integral</vt:lpstr>
      <vt:lpstr>Case Study: EVIDENCE BASED Treatment ProgrammeS IN Nigeria</vt:lpstr>
      <vt:lpstr>Outline </vt:lpstr>
      <vt:lpstr>Background </vt:lpstr>
      <vt:lpstr>background</vt:lpstr>
      <vt:lpstr>background</vt:lpstr>
      <vt:lpstr>OBJECTIVE </vt:lpstr>
      <vt:lpstr>ACTIVITIES</vt:lpstr>
      <vt:lpstr>Activities</vt:lpstr>
      <vt:lpstr>activities</vt:lpstr>
      <vt:lpstr>PowerPoint Presentation</vt:lpstr>
      <vt:lpstr>RESULTS</vt:lpstr>
      <vt:lpstr>Challenges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Treatment Programme at the Federal Neuro-Psychiatric Hospital, Benin-City, Nigeria</dc:title>
  <dc:creator>user</dc:creator>
  <cp:lastModifiedBy>HP</cp:lastModifiedBy>
  <cp:revision>38</cp:revision>
  <dcterms:created xsi:type="dcterms:W3CDTF">2020-09-14T10:22:10Z</dcterms:created>
  <dcterms:modified xsi:type="dcterms:W3CDTF">2020-10-05T16:37:01Z</dcterms:modified>
</cp:coreProperties>
</file>