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handoutMasterIdLst>
    <p:handoutMasterId r:id="rId32"/>
  </p:handoutMasterIdLst>
  <p:sldIdLst>
    <p:sldId id="256" r:id="rId2"/>
    <p:sldId id="272" r:id="rId3"/>
    <p:sldId id="273" r:id="rId4"/>
    <p:sldId id="283" r:id="rId5"/>
    <p:sldId id="274" r:id="rId6"/>
    <p:sldId id="285" r:id="rId7"/>
    <p:sldId id="286" r:id="rId8"/>
    <p:sldId id="287" r:id="rId9"/>
    <p:sldId id="288" r:id="rId10"/>
    <p:sldId id="289" r:id="rId11"/>
    <p:sldId id="290" r:id="rId12"/>
    <p:sldId id="291" r:id="rId13"/>
    <p:sldId id="294" r:id="rId14"/>
    <p:sldId id="296" r:id="rId15"/>
    <p:sldId id="297" r:id="rId16"/>
    <p:sldId id="298" r:id="rId17"/>
    <p:sldId id="299" r:id="rId18"/>
    <p:sldId id="300" r:id="rId19"/>
    <p:sldId id="321" r:id="rId20"/>
    <p:sldId id="322" r:id="rId21"/>
    <p:sldId id="323" r:id="rId22"/>
    <p:sldId id="324" r:id="rId23"/>
    <p:sldId id="301" r:id="rId24"/>
    <p:sldId id="314" r:id="rId25"/>
    <p:sldId id="315" r:id="rId26"/>
    <p:sldId id="317" r:id="rId27"/>
    <p:sldId id="318" r:id="rId28"/>
    <p:sldId id="319" r:id="rId29"/>
    <p:sldId id="320" r:id="rId30"/>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76CCC8A-8905-4308-B6E6-D4B51BB9C0C3}">
          <p14:sldIdLst>
            <p14:sldId id="256"/>
            <p14:sldId id="272"/>
            <p14:sldId id="273"/>
            <p14:sldId id="283"/>
            <p14:sldId id="274"/>
            <p14:sldId id="285"/>
            <p14:sldId id="286"/>
            <p14:sldId id="287"/>
            <p14:sldId id="288"/>
            <p14:sldId id="289"/>
            <p14:sldId id="290"/>
            <p14:sldId id="291"/>
            <p14:sldId id="294"/>
            <p14:sldId id="296"/>
            <p14:sldId id="297"/>
            <p14:sldId id="298"/>
            <p14:sldId id="299"/>
            <p14:sldId id="300"/>
            <p14:sldId id="321"/>
            <p14:sldId id="322"/>
            <p14:sldId id="323"/>
            <p14:sldId id="324"/>
            <p14:sldId id="301"/>
            <p14:sldId id="314"/>
            <p14:sldId id="315"/>
            <p14:sldId id="317"/>
            <p14:sldId id="318"/>
            <p14:sldId id="319"/>
            <p14:sldId id="320"/>
          </p14:sldIdLst>
        </p14:section>
        <p14:section name="Untitled Section" id="{5F4B270F-F3E1-4E3F-A630-344BFC89EEE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san David" initials="sb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735" autoAdjust="0"/>
    <p:restoredTop sz="98757" autoAdjust="0"/>
  </p:normalViewPr>
  <p:slideViewPr>
    <p:cSldViewPr>
      <p:cViewPr varScale="1">
        <p:scale>
          <a:sx n="107" d="100"/>
          <a:sy n="107" d="100"/>
        </p:scale>
        <p:origin x="114" y="144"/>
      </p:cViewPr>
      <p:guideLst>
        <p:guide orient="horz" pos="2160"/>
        <p:guide pos="2880"/>
      </p:guideLst>
    </p:cSldViewPr>
  </p:slideViewPr>
  <p:outlineViewPr>
    <p:cViewPr>
      <p:scale>
        <a:sx n="33" d="100"/>
        <a:sy n="33" d="100"/>
      </p:scale>
      <p:origin x="0" y="-25998"/>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9780"/>
          </a:xfrm>
          <a:prstGeom prst="rect">
            <a:avLst/>
          </a:prstGeom>
        </p:spPr>
        <p:txBody>
          <a:bodyPr vert="horz" lIns="93936" tIns="46968" rIns="93936" bIns="46968" rtlCol="0"/>
          <a:lstStyle>
            <a:lvl1pPr algn="r">
              <a:defRPr sz="1200"/>
            </a:lvl1pPr>
          </a:lstStyle>
          <a:p>
            <a:fld id="{40234513-FCD0-4621-A84A-323E15E6C8F2}" type="datetimeFigureOut">
              <a:rPr lang="en-US" smtClean="0"/>
              <a:t>7/2/2015</a:t>
            </a:fld>
            <a:endParaRPr lang="en-US"/>
          </a:p>
        </p:txBody>
      </p:sp>
      <p:sp>
        <p:nvSpPr>
          <p:cNvPr id="4" name="Footer Placeholder 3"/>
          <p:cNvSpPr>
            <a:spLocks noGrp="1"/>
          </p:cNvSpPr>
          <p:nvPr>
            <p:ph type="ftr" sz="quarter" idx="2"/>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7"/>
            <a:ext cx="3066733" cy="469779"/>
          </a:xfrm>
          <a:prstGeom prst="rect">
            <a:avLst/>
          </a:prstGeom>
        </p:spPr>
        <p:txBody>
          <a:bodyPr vert="horz" lIns="93936" tIns="46968" rIns="93936" bIns="46968" rtlCol="0" anchor="b"/>
          <a:lstStyle>
            <a:lvl1pPr algn="r">
              <a:defRPr sz="1200"/>
            </a:lvl1pPr>
          </a:lstStyle>
          <a:p>
            <a:fld id="{3BDA1C1A-EE57-4DDA-A159-3D2C37D21A9C}" type="slidenum">
              <a:rPr lang="en-US" smtClean="0"/>
              <a:t>‹#›</a:t>
            </a:fld>
            <a:endParaRPr lang="en-US"/>
          </a:p>
        </p:txBody>
      </p:sp>
    </p:spTree>
    <p:extLst>
      <p:ext uri="{BB962C8B-B14F-4D97-AF65-F5344CB8AC3E}">
        <p14:creationId xmlns:p14="http://schemas.microsoft.com/office/powerpoint/2010/main" val="500767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6E459BF2-FD0F-4215-88B5-D2EDA6EF7A77}" type="datetimeFigureOut">
              <a:rPr lang="en-US" smtClean="0"/>
              <a:pPr/>
              <a:t>7/2/2015</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25C5F369-AA87-47D6-AE62-79C791FFF625}" type="slidenum">
              <a:rPr lang="en-US" smtClean="0"/>
              <a:pPr/>
              <a:t>‹#›</a:t>
            </a:fld>
            <a:endParaRPr lang="en-US"/>
          </a:p>
        </p:txBody>
      </p:sp>
    </p:spTree>
    <p:extLst>
      <p:ext uri="{BB962C8B-B14F-4D97-AF65-F5344CB8AC3E}">
        <p14:creationId xmlns:p14="http://schemas.microsoft.com/office/powerpoint/2010/main" val="360104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mn-lt"/>
            </a:endParaRPr>
          </a:p>
        </p:txBody>
      </p:sp>
      <p:sp>
        <p:nvSpPr>
          <p:cNvPr id="4" name="Slide Number Placeholder 3"/>
          <p:cNvSpPr>
            <a:spLocks noGrp="1"/>
          </p:cNvSpPr>
          <p:nvPr>
            <p:ph type="sldNum" sz="quarter" idx="10"/>
          </p:nvPr>
        </p:nvSpPr>
        <p:spPr/>
        <p:txBody>
          <a:bodyPr/>
          <a:lstStyle/>
          <a:p>
            <a:fld id="{D12FEEBF-62C6-4CD7-99B8-6842D2F0A917}"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168928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SAY:</a:t>
            </a:r>
            <a:endParaRPr lang="en-US" b="0" dirty="0" smtClean="0"/>
          </a:p>
          <a:p>
            <a:endParaRPr lang="en-US" b="0" dirty="0" smtClean="0"/>
          </a:p>
          <a:p>
            <a:r>
              <a:rPr lang="en-US" b="0" dirty="0" smtClean="0"/>
              <a:t>The Universal Prevention Curriculum Series 1 is composed of a team made up</a:t>
            </a:r>
            <a:r>
              <a:rPr lang="en-US" b="0" baseline="0" dirty="0" smtClean="0"/>
              <a:t> of three organizations:</a:t>
            </a:r>
          </a:p>
          <a:p>
            <a:endParaRPr lang="en-US" b="0" baseline="0" dirty="0" smtClean="0"/>
          </a:p>
          <a:p>
            <a:pPr marL="176131" indent="-176131">
              <a:buFont typeface="Arial" panose="020B0604020202020204" pitchFamily="34" charset="0"/>
              <a:buChar char="•"/>
            </a:pPr>
            <a:r>
              <a:rPr lang="en-US" b="0" baseline="0" dirty="0" smtClean="0"/>
              <a:t>The Colombo Plan for the Asian Centre for Certification and Education of Addiction Professionals that is responsible for the oversight of the curriculum development and logistics for training.  </a:t>
            </a:r>
          </a:p>
          <a:p>
            <a:pPr marL="176131" indent="-176131">
              <a:buFont typeface="Arial" panose="020B0604020202020204" pitchFamily="34" charset="0"/>
              <a:buChar char="•"/>
            </a:pPr>
            <a:endParaRPr lang="en-US" b="0" baseline="0" dirty="0" smtClean="0"/>
          </a:p>
          <a:p>
            <a:pPr marL="176131" indent="-176131">
              <a:buFont typeface="Arial" panose="020B0604020202020204" pitchFamily="34" charset="0"/>
              <a:buChar char="•"/>
            </a:pPr>
            <a:r>
              <a:rPr lang="en-US" b="0" baseline="0" dirty="0" smtClean="0"/>
              <a:t>Applied Prevention Science, </a:t>
            </a:r>
            <a:r>
              <a:rPr lang="en-US" b="0" baseline="0" dirty="0" err="1" smtClean="0"/>
              <a:t>Inc</a:t>
            </a:r>
            <a:r>
              <a:rPr lang="en-US" b="0" baseline="0" dirty="0" smtClean="0"/>
              <a:t>, that is coordinating the development of the seven curricula that constitute UPC-Series 1.  The curricula are being developed by prevention researchers with established reputations in the field of prevention science</a:t>
            </a:r>
          </a:p>
          <a:p>
            <a:pPr marL="176131" indent="-176131">
              <a:buFont typeface="Arial" panose="020B0604020202020204" pitchFamily="34" charset="0"/>
              <a:buChar char="•"/>
            </a:pPr>
            <a:endParaRPr lang="en-US" b="0" baseline="0" dirty="0" smtClean="0"/>
          </a:p>
          <a:p>
            <a:pPr marL="176131" indent="-176131">
              <a:buFont typeface="Arial" panose="020B0604020202020204" pitchFamily="34" charset="0"/>
              <a:buChar char="•"/>
            </a:pPr>
            <a:r>
              <a:rPr lang="en-US" b="0" baseline="0" dirty="0" smtClean="0"/>
              <a:t>The United States Department of State that is providing funding and management of the team.</a:t>
            </a:r>
            <a:endParaRPr lang="en-US" b="1" dirty="0"/>
          </a:p>
        </p:txBody>
      </p:sp>
      <p:sp>
        <p:nvSpPr>
          <p:cNvPr id="4" name="Slide Number Placeholder 3"/>
          <p:cNvSpPr>
            <a:spLocks noGrp="1"/>
          </p:cNvSpPr>
          <p:nvPr>
            <p:ph type="sldNum" sz="quarter" idx="10"/>
          </p:nvPr>
        </p:nvSpPr>
        <p:spPr/>
        <p:txBody>
          <a:bodyPr/>
          <a:lstStyle/>
          <a:p>
            <a:fld id="{28DFDC8E-4BF7-4115-897E-BEA9D68E8B4F}" type="slidenum">
              <a:rPr lang="en-US" smtClean="0"/>
              <a:pPr/>
              <a:t>15</a:t>
            </a:fld>
            <a:endParaRPr lang="en-US" dirty="0"/>
          </a:p>
        </p:txBody>
      </p:sp>
    </p:spTree>
    <p:extLst>
      <p:ext uri="{BB962C8B-B14F-4D97-AF65-F5344CB8AC3E}">
        <p14:creationId xmlns:p14="http://schemas.microsoft.com/office/powerpoint/2010/main" val="2362147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a:t>
            </a:r>
          </a:p>
          <a:p>
            <a:endParaRPr lang="en-US" b="1" dirty="0" smtClean="0"/>
          </a:p>
          <a:p>
            <a:r>
              <a:rPr lang="en-US" b="0" dirty="0" smtClean="0"/>
              <a:t>The overall goal of the training series is to develop</a:t>
            </a:r>
            <a:r>
              <a:rPr lang="en-US" b="0" baseline="0" dirty="0" smtClean="0"/>
              <a:t> an international system of evidence-based prevention programming to impact health, social and economic problems that are associated with substance use.  We see doing this by:</a:t>
            </a:r>
          </a:p>
          <a:p>
            <a:endParaRPr lang="en-US" b="0" baseline="0" dirty="0" smtClean="0"/>
          </a:p>
          <a:p>
            <a:pPr marL="176131" indent="-176131">
              <a:buFont typeface="Arial" panose="020B0604020202020204" pitchFamily="34" charset="0"/>
              <a:buChar char="•"/>
            </a:pPr>
            <a:r>
              <a:rPr lang="en-US" b="0" dirty="0" smtClean="0"/>
              <a:t>Building international prevention capacity through training, professionalizing, and expanding the substance use prevention workforce,</a:t>
            </a:r>
            <a:r>
              <a:rPr lang="en-US" b="0" baseline="0" dirty="0" smtClean="0"/>
              <a:t> and,</a:t>
            </a:r>
            <a:endParaRPr lang="en-US" b="0" dirty="0" smtClean="0"/>
          </a:p>
          <a:p>
            <a:pPr marL="176131" indent="-176131">
              <a:buFont typeface="Arial" panose="020B0604020202020204" pitchFamily="34" charset="0"/>
              <a:buChar char="•"/>
            </a:pPr>
            <a:endParaRPr lang="en-US" b="0" dirty="0" smtClean="0"/>
          </a:p>
          <a:p>
            <a:pPr marL="176131" indent="-176131">
              <a:buFont typeface="Arial" panose="020B0604020202020204" pitchFamily="34" charset="0"/>
              <a:buChar char="•"/>
            </a:pPr>
            <a:r>
              <a:rPr lang="en-US" b="0" dirty="0" smtClean="0"/>
              <a:t>Extending evidence-based substance use prevention interventions and policies, i.e.	</a:t>
            </a:r>
          </a:p>
          <a:p>
            <a:pPr marL="176131" indent="-176131">
              <a:buFont typeface="Arial" panose="020B0604020202020204" pitchFamily="34" charset="0"/>
              <a:buChar char="•"/>
            </a:pPr>
            <a:endParaRPr lang="en-US" b="0" dirty="0" smtClean="0"/>
          </a:p>
          <a:p>
            <a:pPr marL="645812" lvl="1" indent="-176131">
              <a:buFont typeface="Arial" panose="020B0604020202020204" pitchFamily="34" charset="0"/>
              <a:buChar char="•"/>
            </a:pPr>
            <a:r>
              <a:rPr lang="en-US" b="0" dirty="0" smtClean="0"/>
              <a:t>United Nations Office on Drugs and Crime—International Standards on Drug Use Prevention</a:t>
            </a:r>
          </a:p>
          <a:p>
            <a:pPr marL="645812" lvl="1" indent="-176131">
              <a:buFont typeface="Arial" panose="020B0604020202020204" pitchFamily="34" charset="0"/>
              <a:buChar char="•"/>
            </a:pPr>
            <a:endParaRPr lang="en-US" b="0" dirty="0" smtClean="0"/>
          </a:p>
          <a:p>
            <a:pPr marL="645812" lvl="1" indent="-176131">
              <a:buFont typeface="Arial" panose="020B0604020202020204" pitchFamily="34" charset="0"/>
              <a:buChar char="•"/>
            </a:pPr>
            <a:r>
              <a:rPr lang="en-US" b="0" dirty="0" smtClean="0"/>
              <a:t>European Monitoring Centre on Drugs and Drug Addiction—European Drug Prevention Quality Standards</a:t>
            </a:r>
          </a:p>
          <a:p>
            <a:endParaRPr lang="en-US" b="0" dirty="0" smtClean="0"/>
          </a:p>
          <a:p>
            <a:endParaRPr lang="en-US" b="0" dirty="0" smtClean="0"/>
          </a:p>
          <a:p>
            <a:endParaRPr lang="en-US" b="1" dirty="0"/>
          </a:p>
        </p:txBody>
      </p:sp>
      <p:sp>
        <p:nvSpPr>
          <p:cNvPr id="4" name="Slide Number Placeholder 3"/>
          <p:cNvSpPr>
            <a:spLocks noGrp="1"/>
          </p:cNvSpPr>
          <p:nvPr>
            <p:ph type="sldNum" sz="quarter" idx="10"/>
          </p:nvPr>
        </p:nvSpPr>
        <p:spPr/>
        <p:txBody>
          <a:bodyPr/>
          <a:lstStyle/>
          <a:p>
            <a:fld id="{FEF73056-6BEF-40F9-A431-5E4DC051DFE1}" type="slidenum">
              <a:rPr lang="en-US" smtClean="0"/>
              <a:pPr/>
              <a:t>16</a:t>
            </a:fld>
            <a:endParaRPr lang="en-US"/>
          </a:p>
        </p:txBody>
      </p:sp>
    </p:spTree>
    <p:extLst>
      <p:ext uri="{BB962C8B-B14F-4D97-AF65-F5344CB8AC3E}">
        <p14:creationId xmlns:p14="http://schemas.microsoft.com/office/powerpoint/2010/main" val="570478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SAY:</a:t>
            </a:r>
          </a:p>
          <a:p>
            <a:endParaRPr lang="en-US" b="1" dirty="0" smtClean="0"/>
          </a:p>
          <a:p>
            <a:r>
              <a:rPr lang="en-US" b="0" dirty="0" smtClean="0"/>
              <a:t>The framework for</a:t>
            </a:r>
            <a:r>
              <a:rPr lang="en-US" b="0" baseline="0" dirty="0" smtClean="0"/>
              <a:t> the curriculum is prevention science that remains the backbone for the materials.  It draws heavily from the UNODC International Standards on Drug Use Prevention, the Standards of Knowledge for the Science of Prevention developed by the U.S. Society for Prevention Research and the prevention science literature.</a:t>
            </a:r>
          </a:p>
          <a:p>
            <a:endParaRPr lang="en-US" b="0" baseline="0" dirty="0" smtClean="0"/>
          </a:p>
          <a:p>
            <a:r>
              <a:rPr lang="en-US" b="0" baseline="0" dirty="0" smtClean="0"/>
              <a:t>The curriculum provides prevention professionals with the knowledge from prevention science and evidence-based prevention approaches and encourages them to help policy makers and other prevention stakeholders to apply prevention science in their communities.</a:t>
            </a:r>
            <a:endParaRPr lang="en-US" b="0" dirty="0"/>
          </a:p>
        </p:txBody>
      </p:sp>
      <p:sp>
        <p:nvSpPr>
          <p:cNvPr id="4" name="Slide Number Placeholder 3"/>
          <p:cNvSpPr>
            <a:spLocks noGrp="1"/>
          </p:cNvSpPr>
          <p:nvPr>
            <p:ph type="sldNum" sz="quarter" idx="10"/>
          </p:nvPr>
        </p:nvSpPr>
        <p:spPr/>
        <p:txBody>
          <a:bodyPr/>
          <a:lstStyle/>
          <a:p>
            <a:fld id="{FEF73056-6BEF-40F9-A431-5E4DC051DFE1}" type="slidenum">
              <a:rPr lang="en-US" smtClean="0"/>
              <a:pPr/>
              <a:t>17</a:t>
            </a:fld>
            <a:endParaRPr lang="en-US"/>
          </a:p>
        </p:txBody>
      </p:sp>
    </p:spTree>
    <p:extLst>
      <p:ext uri="{BB962C8B-B14F-4D97-AF65-F5344CB8AC3E}">
        <p14:creationId xmlns:p14="http://schemas.microsoft.com/office/powerpoint/2010/main" val="3251266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a:t>
            </a:r>
          </a:p>
          <a:p>
            <a:endParaRPr lang="en-US" b="1" dirty="0" smtClean="0"/>
          </a:p>
          <a:p>
            <a:r>
              <a:rPr lang="en-US" b="0" dirty="0" smtClean="0"/>
              <a:t>The target audience for the UPC-Series 1 are prevention coordinators.  We view these prevention professionals</a:t>
            </a:r>
            <a:r>
              <a:rPr lang="en-US" b="0" baseline="0" dirty="0" smtClean="0"/>
              <a:t> to be the spoke-persons for the application of prevention science to prevention practice.  Series 1 is designed to help them: </a:t>
            </a:r>
          </a:p>
          <a:p>
            <a:endParaRPr lang="en-US" b="0" baseline="0" dirty="0" smtClean="0"/>
          </a:p>
          <a:p>
            <a:pPr marL="176131" indent="-176131">
              <a:buFont typeface="Arial" panose="020B0604020202020204" pitchFamily="34" charset="0"/>
              <a:buChar char="•"/>
            </a:pPr>
            <a:r>
              <a:rPr lang="en-US" b="0" dirty="0" smtClean="0"/>
              <a:t>Translate prevention science for policy makers, decision makers and major stakeholders, and the public; and</a:t>
            </a:r>
          </a:p>
          <a:p>
            <a:pPr marL="176131" indent="-176131">
              <a:buFont typeface="Arial" panose="020B0604020202020204" pitchFamily="34" charset="0"/>
              <a:buChar char="•"/>
            </a:pPr>
            <a:endParaRPr lang="en-US" b="0" dirty="0" smtClean="0"/>
          </a:p>
          <a:p>
            <a:pPr marL="176131" indent="-176131">
              <a:buFont typeface="Arial" panose="020B0604020202020204" pitchFamily="34" charset="0"/>
              <a:buChar char="•"/>
            </a:pPr>
            <a:r>
              <a:rPr lang="en-US" b="0" dirty="0" smtClean="0"/>
              <a:t>Apply their understanding of prevention science to promote the quality delivery of evidence-based prevention programming.</a:t>
            </a:r>
          </a:p>
          <a:p>
            <a:endParaRPr lang="en-US" b="0" dirty="0"/>
          </a:p>
        </p:txBody>
      </p:sp>
      <p:sp>
        <p:nvSpPr>
          <p:cNvPr id="4" name="Slide Number Placeholder 3"/>
          <p:cNvSpPr>
            <a:spLocks noGrp="1"/>
          </p:cNvSpPr>
          <p:nvPr>
            <p:ph type="sldNum" sz="quarter" idx="10"/>
          </p:nvPr>
        </p:nvSpPr>
        <p:spPr/>
        <p:txBody>
          <a:bodyPr/>
          <a:lstStyle/>
          <a:p>
            <a:fld id="{FEF73056-6BEF-40F9-A431-5E4DC051DFE1}" type="slidenum">
              <a:rPr lang="en-US" smtClean="0"/>
              <a:pPr/>
              <a:t>18</a:t>
            </a:fld>
            <a:endParaRPr lang="en-US"/>
          </a:p>
        </p:txBody>
      </p:sp>
    </p:spTree>
    <p:extLst>
      <p:ext uri="{BB962C8B-B14F-4D97-AF65-F5344CB8AC3E}">
        <p14:creationId xmlns:p14="http://schemas.microsoft.com/office/powerpoint/2010/main" val="34662066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5F369-AA87-47D6-AE62-79C791FFF625}"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2417527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 </a:t>
            </a:r>
          </a:p>
          <a:p>
            <a:endParaRPr lang="en-US" b="0" dirty="0" smtClean="0"/>
          </a:p>
          <a:p>
            <a:r>
              <a:rPr lang="en-US" b="0" dirty="0" smtClean="0"/>
              <a:t>In addition to the curriculum materials, each trainee</a:t>
            </a:r>
            <a:r>
              <a:rPr lang="en-US" b="0" baseline="0" dirty="0" smtClean="0"/>
              <a:t> will receive resources relative to the specific curriculum.  The key resources are the International Standards on Drug Use Prevention and the Drug Prevention Quality Standards, mentioned earlier. </a:t>
            </a:r>
            <a:endParaRPr lang="en-US" b="0" dirty="0"/>
          </a:p>
        </p:txBody>
      </p:sp>
      <p:sp>
        <p:nvSpPr>
          <p:cNvPr id="4" name="Slide Number Placeholder 3"/>
          <p:cNvSpPr>
            <a:spLocks noGrp="1"/>
          </p:cNvSpPr>
          <p:nvPr>
            <p:ph type="sldNum" sz="quarter" idx="10"/>
          </p:nvPr>
        </p:nvSpPr>
        <p:spPr/>
        <p:txBody>
          <a:bodyPr/>
          <a:lstStyle/>
          <a:p>
            <a:fld id="{FEF73056-6BEF-40F9-A431-5E4DC051DFE1}"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1051100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SAY:</a:t>
            </a:r>
          </a:p>
          <a:p>
            <a:endParaRPr lang="en-US" b="1" dirty="0" smtClean="0"/>
          </a:p>
          <a:p>
            <a:r>
              <a:rPr lang="en-US" b="0" dirty="0" smtClean="0"/>
              <a:t>It</a:t>
            </a:r>
            <a:r>
              <a:rPr lang="en-US" b="0" baseline="0" dirty="0" smtClean="0"/>
              <a:t> is important to underscore the learning approach that will be used in the curricula.  They are all designed to draw on the prior training and experiences of the trainees.</a:t>
            </a:r>
            <a:endParaRPr lang="en-US" b="0" dirty="0"/>
          </a:p>
        </p:txBody>
      </p:sp>
      <p:sp>
        <p:nvSpPr>
          <p:cNvPr id="4" name="Slide Number Placeholder 3"/>
          <p:cNvSpPr>
            <a:spLocks noGrp="1"/>
          </p:cNvSpPr>
          <p:nvPr>
            <p:ph type="sldNum" sz="quarter" idx="10"/>
          </p:nvPr>
        </p:nvSpPr>
        <p:spPr/>
        <p:txBody>
          <a:bodyPr/>
          <a:lstStyle/>
          <a:p>
            <a:fld id="{FEF73056-6BEF-40F9-A431-5E4DC051DFE1}"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4465489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a:t>
            </a:r>
          </a:p>
          <a:p>
            <a:endParaRPr lang="en-US" b="1" dirty="0" smtClean="0"/>
          </a:p>
          <a:p>
            <a:r>
              <a:rPr lang="en-US" b="0" dirty="0" smtClean="0"/>
              <a:t>The UPC-Series</a:t>
            </a:r>
            <a:r>
              <a:rPr lang="en-US" b="0" baseline="0" dirty="0" smtClean="0"/>
              <a:t> 1 is composed of 7 curricula and 30 days or 240 hours of training.  </a:t>
            </a:r>
          </a:p>
          <a:p>
            <a:endParaRPr lang="en-US" b="0" baseline="0" dirty="0" smtClean="0"/>
          </a:p>
          <a:p>
            <a:pPr marL="176131" indent="-176131">
              <a:buFont typeface="Arial" panose="020B0604020202020204" pitchFamily="34" charset="0"/>
              <a:buChar char="•"/>
            </a:pPr>
            <a:endParaRPr lang="en-US" b="0" baseline="0" dirty="0" smtClean="0"/>
          </a:p>
          <a:p>
            <a:pPr marL="176131" indent="-176131">
              <a:buFont typeface="Arial" panose="020B0604020202020204" pitchFamily="34" charset="0"/>
              <a:buChar char="•"/>
            </a:pPr>
            <a:endParaRPr lang="en-US" b="0" baseline="0" dirty="0" smtClean="0"/>
          </a:p>
          <a:p>
            <a:pPr marL="176131" indent="-176131">
              <a:buFont typeface="Arial" panose="020B0604020202020204" pitchFamily="34" charset="0"/>
              <a:buChar char="•"/>
            </a:pPr>
            <a:endParaRPr lang="en-US" b="0" baseline="0" dirty="0" smtClean="0"/>
          </a:p>
        </p:txBody>
      </p:sp>
      <p:sp>
        <p:nvSpPr>
          <p:cNvPr id="4" name="Slide Number Placeholder 3"/>
          <p:cNvSpPr>
            <a:spLocks noGrp="1"/>
          </p:cNvSpPr>
          <p:nvPr>
            <p:ph type="sldNum" sz="quarter" idx="10"/>
          </p:nvPr>
        </p:nvSpPr>
        <p:spPr/>
        <p:txBody>
          <a:bodyPr/>
          <a:lstStyle/>
          <a:p>
            <a:fld id="{FEF73056-6BEF-40F9-A431-5E4DC051DFE1}" type="slidenum">
              <a:rPr lang="en-US" smtClean="0"/>
              <a:pPr/>
              <a:t>23</a:t>
            </a:fld>
            <a:endParaRPr lang="en-US"/>
          </a:p>
        </p:txBody>
      </p:sp>
    </p:spTree>
    <p:extLst>
      <p:ext uri="{BB962C8B-B14F-4D97-AF65-F5344CB8AC3E}">
        <p14:creationId xmlns:p14="http://schemas.microsoft.com/office/powerpoint/2010/main" val="34233547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a:t>
            </a:r>
          </a:p>
          <a:p>
            <a:endParaRPr lang="en-US" b="1" dirty="0" smtClean="0"/>
          </a:p>
          <a:p>
            <a:pPr marL="352261" indent="-352261" defTabSz="939363">
              <a:spcBef>
                <a:spcPct val="20000"/>
              </a:spcBef>
              <a:buFont typeface="Arial" panose="020B0604020202020204" pitchFamily="34" charset="0"/>
              <a:buChar char="•"/>
              <a:defRPr/>
            </a:pPr>
            <a:r>
              <a:rPr lang="en-US" sz="3300" dirty="0">
                <a:solidFill>
                  <a:prstClr val="black"/>
                </a:solidFill>
              </a:rPr>
              <a:t>Completed pilot trainings with potential Master Trainers from Asia and Africa</a:t>
            </a:r>
          </a:p>
          <a:p>
            <a:pPr marL="352261" indent="-352261" defTabSz="939363">
              <a:spcBef>
                <a:spcPct val="20000"/>
              </a:spcBef>
              <a:buFont typeface="Arial" panose="020B0604020202020204" pitchFamily="34" charset="0"/>
              <a:buChar char="•"/>
              <a:defRPr/>
            </a:pPr>
            <a:r>
              <a:rPr lang="en-US" sz="3300" dirty="0">
                <a:solidFill>
                  <a:prstClr val="black"/>
                </a:solidFill>
              </a:rPr>
              <a:t>Completed pilot training of Curriculum 1 with potential Master Trainers from Latin America and the Caribbean</a:t>
            </a:r>
          </a:p>
          <a:p>
            <a:pPr marL="352261" indent="-352261" defTabSz="939363">
              <a:spcBef>
                <a:spcPct val="20000"/>
              </a:spcBef>
              <a:buFont typeface="Arial" panose="020B0604020202020204" pitchFamily="34" charset="0"/>
              <a:buChar char="•"/>
              <a:defRPr/>
            </a:pPr>
            <a:r>
              <a:rPr lang="en-US" sz="3300" dirty="0">
                <a:solidFill>
                  <a:prstClr val="black"/>
                </a:solidFill>
              </a:rPr>
              <a:t>All UPC-1 Curricula revised based on feed-back from those trained</a:t>
            </a:r>
          </a:p>
          <a:p>
            <a:pPr marL="352261" indent="-352261" defTabSz="939363">
              <a:spcBef>
                <a:spcPct val="20000"/>
              </a:spcBef>
              <a:buFont typeface="Arial" panose="020B0604020202020204" pitchFamily="34" charset="0"/>
              <a:buChar char="•"/>
              <a:defRPr/>
            </a:pPr>
            <a:r>
              <a:rPr lang="en-US" sz="3300" dirty="0">
                <a:solidFill>
                  <a:prstClr val="black"/>
                </a:solidFill>
              </a:rPr>
              <a:t>The next slide shows our current schedule of completion.</a:t>
            </a:r>
          </a:p>
          <a:p>
            <a:pPr marL="352261" indent="-352261" defTabSz="939363">
              <a:spcBef>
                <a:spcPct val="20000"/>
              </a:spcBef>
              <a:buFont typeface="Arial" panose="020B0604020202020204" pitchFamily="34" charset="0"/>
              <a:buChar char="•"/>
              <a:defRPr/>
            </a:pPr>
            <a:endParaRPr lang="en-US" sz="3300" dirty="0">
              <a:solidFill>
                <a:prstClr val="black"/>
              </a:solidFill>
            </a:endParaRPr>
          </a:p>
          <a:p>
            <a:endParaRPr lang="en-US" b="1" dirty="0" smtClean="0"/>
          </a:p>
        </p:txBody>
      </p:sp>
      <p:sp>
        <p:nvSpPr>
          <p:cNvPr id="4" name="Slide Number Placeholder 3"/>
          <p:cNvSpPr>
            <a:spLocks noGrp="1"/>
          </p:cNvSpPr>
          <p:nvPr>
            <p:ph type="sldNum" sz="quarter" idx="10"/>
          </p:nvPr>
        </p:nvSpPr>
        <p:spPr/>
        <p:txBody>
          <a:bodyPr/>
          <a:lstStyle/>
          <a:p>
            <a:fld id="{FEF73056-6BEF-40F9-A431-5E4DC051DFE1}" type="slidenum">
              <a:rPr lang="en-US" smtClean="0"/>
              <a:pPr/>
              <a:t>24</a:t>
            </a:fld>
            <a:endParaRPr lang="en-US"/>
          </a:p>
        </p:txBody>
      </p:sp>
    </p:spTree>
    <p:extLst>
      <p:ext uri="{BB962C8B-B14F-4D97-AF65-F5344CB8AC3E}">
        <p14:creationId xmlns:p14="http://schemas.microsoft.com/office/powerpoint/2010/main" val="16143627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5F369-AA87-47D6-AE62-79C791FFF625}" type="slidenum">
              <a:rPr lang="en-US" smtClean="0"/>
              <a:pPr/>
              <a:t>28</a:t>
            </a:fld>
            <a:endParaRPr lang="en-US"/>
          </a:p>
        </p:txBody>
      </p:sp>
    </p:spTree>
    <p:extLst>
      <p:ext uri="{BB962C8B-B14F-4D97-AF65-F5344CB8AC3E}">
        <p14:creationId xmlns:p14="http://schemas.microsoft.com/office/powerpoint/2010/main" val="1248728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2D016C-2D6D-4BBE-BF46-60DFCAD4F79A}" type="slidenum">
              <a:rPr lang="en-US"/>
              <a:pPr/>
              <a:t>6</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917502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smtClean="0">
              <a:latin typeface="+mn-lt"/>
            </a:endParaRPr>
          </a:p>
        </p:txBody>
      </p:sp>
      <p:sp>
        <p:nvSpPr>
          <p:cNvPr id="4" name="Slide Number Placeholder 3"/>
          <p:cNvSpPr>
            <a:spLocks noGrp="1"/>
          </p:cNvSpPr>
          <p:nvPr>
            <p:ph type="sldNum" sz="quarter" idx="10"/>
          </p:nvPr>
        </p:nvSpPr>
        <p:spPr/>
        <p:txBody>
          <a:bodyPr/>
          <a:lstStyle/>
          <a:p>
            <a:pPr>
              <a:defRPr/>
            </a:pPr>
            <a:fld id="{0456A524-076D-4D65-892E-34D41A8AC79E}" type="slidenum">
              <a:rPr lang="en-US" smtClean="0"/>
              <a:pPr>
                <a:defRPr/>
              </a:pPr>
              <a:t>7</a:t>
            </a:fld>
            <a:endParaRPr lang="en-US"/>
          </a:p>
        </p:txBody>
      </p:sp>
    </p:spTree>
    <p:extLst>
      <p:ext uri="{BB962C8B-B14F-4D97-AF65-F5344CB8AC3E}">
        <p14:creationId xmlns:p14="http://schemas.microsoft.com/office/powerpoint/2010/main" val="736486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3778">
              <a:defRPr/>
            </a:pPr>
            <a:endParaRPr lang="en-US" dirty="0" smtClean="0"/>
          </a:p>
          <a:p>
            <a:endParaRPr lang="en-US" b="0" dirty="0" smtClean="0">
              <a:latin typeface="+mn-lt"/>
            </a:endParaRPr>
          </a:p>
          <a:p>
            <a:endParaRPr lang="en-US" b="0" dirty="0" smtClean="0">
              <a:latin typeface="+mn-lt"/>
            </a:endParaRPr>
          </a:p>
        </p:txBody>
      </p:sp>
      <p:sp>
        <p:nvSpPr>
          <p:cNvPr id="4" name="Slide Number Placeholder 3"/>
          <p:cNvSpPr>
            <a:spLocks noGrp="1"/>
          </p:cNvSpPr>
          <p:nvPr>
            <p:ph type="sldNum" sz="quarter" idx="10"/>
          </p:nvPr>
        </p:nvSpPr>
        <p:spPr/>
        <p:txBody>
          <a:bodyPr/>
          <a:lstStyle/>
          <a:p>
            <a:pPr>
              <a:defRPr/>
            </a:pPr>
            <a:fld id="{0456A524-076D-4D65-892E-34D41A8AC79E}" type="slidenum">
              <a:rPr lang="en-US" smtClean="0"/>
              <a:pPr>
                <a:defRPr/>
              </a:pPr>
              <a:t>8</a:t>
            </a:fld>
            <a:endParaRPr lang="en-US"/>
          </a:p>
        </p:txBody>
      </p:sp>
    </p:spTree>
    <p:extLst>
      <p:ext uri="{BB962C8B-B14F-4D97-AF65-F5344CB8AC3E}">
        <p14:creationId xmlns:p14="http://schemas.microsoft.com/office/powerpoint/2010/main" val="249057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0456A524-076D-4D65-892E-34D41A8AC79E}" type="slidenum">
              <a:rPr lang="en-US" smtClean="0"/>
              <a:pPr>
                <a:defRPr/>
              </a:pPr>
              <a:t>10</a:t>
            </a:fld>
            <a:endParaRPr lang="en-US"/>
          </a:p>
        </p:txBody>
      </p:sp>
    </p:spTree>
    <p:extLst>
      <p:ext uri="{BB962C8B-B14F-4D97-AF65-F5344CB8AC3E}">
        <p14:creationId xmlns:p14="http://schemas.microsoft.com/office/powerpoint/2010/main" val="4181709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SAY:</a:t>
            </a:r>
            <a:endParaRPr lang="en-US" b="0" dirty="0" smtClean="0"/>
          </a:p>
          <a:p>
            <a:endParaRPr lang="en-US" b="0" dirty="0" smtClean="0"/>
          </a:p>
          <a:p>
            <a:r>
              <a:rPr lang="en-US" b="0" dirty="0" smtClean="0"/>
              <a:t>Let’s </a:t>
            </a:r>
            <a:r>
              <a:rPr lang="en-US" b="0" u="none" dirty="0" smtClean="0"/>
              <a:t>now </a:t>
            </a:r>
            <a:r>
              <a:rPr lang="en-US" b="0" dirty="0" smtClean="0"/>
              <a:t>talk about </a:t>
            </a:r>
            <a:r>
              <a:rPr lang="en-US" b="0" baseline="0" dirty="0" smtClean="0"/>
              <a:t>socialization and how the socialization influences evidence-based prevention interventions.</a:t>
            </a:r>
          </a:p>
          <a:p>
            <a:endParaRPr lang="en-US" b="0" baseline="0" dirty="0" smtClean="0"/>
          </a:p>
          <a:p>
            <a:r>
              <a:rPr lang="en-US" b="0" dirty="0" smtClean="0"/>
              <a:t>Think about your own lives.  Think about those</a:t>
            </a:r>
            <a:r>
              <a:rPr lang="en-US" b="0" baseline="0" dirty="0" smtClean="0"/>
              <a:t> who influenced you growing up….parents, teachers, other adults.   Think about who influences your perceptions of the world and how you behave now.</a:t>
            </a:r>
          </a:p>
          <a:p>
            <a:endParaRPr lang="en-US" b="0" baseline="0" dirty="0" smtClean="0"/>
          </a:p>
          <a:p>
            <a:r>
              <a:rPr lang="en-US" b="0" baseline="0" dirty="0" smtClean="0"/>
              <a:t>For many of us our personal worlds have become much more complicated than they were when we were children.  Think of your parents’ world.  How different is it from yours?</a:t>
            </a:r>
          </a:p>
          <a:p>
            <a:endParaRPr lang="en-US" b="0" baseline="0" dirty="0" smtClean="0"/>
          </a:p>
          <a:p>
            <a:r>
              <a:rPr lang="en-US" b="0" baseline="0" dirty="0" smtClean="0"/>
              <a:t>As our world expands through travel, through education, through social media, we are involved in more complexities and multicultural societies.  Such exposure to other ways of thinking about issues or of behaving sometimes is confusing.  </a:t>
            </a:r>
          </a:p>
          <a:p>
            <a:endParaRPr lang="en-US" b="0" baseline="0" dirty="0" smtClean="0"/>
          </a:p>
          <a:p>
            <a:r>
              <a:rPr lang="en-US" b="0" baseline="0" dirty="0" smtClean="0"/>
              <a:t>In these situations the likelihood of having an optimal socialization process whereby the right decisions or behaviors are clear become more challenging.</a:t>
            </a:r>
            <a:endParaRPr lang="en-US" b="1" dirty="0"/>
          </a:p>
        </p:txBody>
      </p:sp>
      <p:sp>
        <p:nvSpPr>
          <p:cNvPr id="4" name="Slide Number Placeholder 3"/>
          <p:cNvSpPr>
            <a:spLocks noGrp="1"/>
          </p:cNvSpPr>
          <p:nvPr>
            <p:ph type="sldNum" sz="quarter" idx="10"/>
          </p:nvPr>
        </p:nvSpPr>
        <p:spPr/>
        <p:txBody>
          <a:bodyPr/>
          <a:lstStyle/>
          <a:p>
            <a:pPr>
              <a:defRPr/>
            </a:pPr>
            <a:fld id="{0456A524-076D-4D65-892E-34D41A8AC79E}" type="slidenum">
              <a:rPr lang="en-US">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124806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p:spPr>
        <p:txBody>
          <a:bodyPr/>
          <a:lstStyle/>
          <a:p>
            <a:pPr eaLnBrk="1" hangingPunct="1">
              <a:lnSpc>
                <a:spcPct val="90000"/>
              </a:lnSpc>
              <a:spcBef>
                <a:spcPct val="20000"/>
              </a:spcBef>
              <a:buClr>
                <a:srgbClr val="819C2B"/>
              </a:buClr>
            </a:pPr>
            <a:endParaRPr lang="en-US" dirty="0">
              <a:solidFill>
                <a:srgbClr val="000000"/>
              </a:solidFill>
              <a:latin typeface="+mn-lt"/>
              <a:cs typeface="Arial" pitchFamily="34" charset="0"/>
            </a:endParaRPr>
          </a:p>
        </p:txBody>
      </p:sp>
      <p:sp>
        <p:nvSpPr>
          <p:cNvPr id="54276" name="Slide Number Placeholder 3"/>
          <p:cNvSpPr>
            <a:spLocks noGrp="1"/>
          </p:cNvSpPr>
          <p:nvPr>
            <p:ph type="sldNum" sz="quarter" idx="5"/>
          </p:nvPr>
        </p:nvSpPr>
        <p:spPr>
          <a:noFill/>
          <a:ln>
            <a:miter lim="800000"/>
            <a:headEnd/>
            <a:tailEnd/>
          </a:ln>
        </p:spPr>
        <p:txBody>
          <a:bodyPr/>
          <a:lstStyle/>
          <a:p>
            <a:fld id="{22C17BBB-33C6-474A-851E-5149B1AB2BA4}" type="slidenum">
              <a:rPr lang="en-US"/>
              <a:pPr/>
              <a:t>12</a:t>
            </a:fld>
            <a:endParaRPr lang="en-US"/>
          </a:p>
        </p:txBody>
      </p:sp>
    </p:spTree>
    <p:extLst>
      <p:ext uri="{BB962C8B-B14F-4D97-AF65-F5344CB8AC3E}">
        <p14:creationId xmlns:p14="http://schemas.microsoft.com/office/powerpoint/2010/main" val="2147219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0D97D9-941F-4C97-B773-D67E3E1FB0DA}" type="slidenum">
              <a:rPr lang="en-US" smtClean="0"/>
              <a:pPr/>
              <a:t>13</a:t>
            </a:fld>
            <a:endParaRPr lang="en-US"/>
          </a:p>
        </p:txBody>
      </p:sp>
    </p:spTree>
    <p:extLst>
      <p:ext uri="{BB962C8B-B14F-4D97-AF65-F5344CB8AC3E}">
        <p14:creationId xmlns:p14="http://schemas.microsoft.com/office/powerpoint/2010/main" val="2454030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a:defRPr/>
            </a:pPr>
            <a:fld id="{0456A524-076D-4D65-892E-34D41A8AC79E}" type="slidenum">
              <a:rPr lang="en-US">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25912894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3050399" cy="2971801"/>
          </a:xfrm>
          <a:prstGeom prst="rect">
            <a:avLst/>
          </a:prstGeom>
        </p:spPr>
      </p:pic>
      <p:sp>
        <p:nvSpPr>
          <p:cNvPr id="2" name="Title 1"/>
          <p:cNvSpPr>
            <a:spLocks noGrp="1"/>
          </p:cNvSpPr>
          <p:nvPr>
            <p:ph type="ctrTitle" hasCustomPrompt="1"/>
          </p:nvPr>
        </p:nvSpPr>
        <p:spPr>
          <a:xfrm>
            <a:off x="457200" y="2971801"/>
            <a:ext cx="8229600" cy="1443130"/>
          </a:xfrm>
        </p:spPr>
        <p:txBody>
          <a:bodyPr anchor="t">
            <a:normAutofit/>
          </a:bodyPr>
          <a:lstStyle>
            <a:lvl1pPr>
              <a:defRPr sz="4000" b="1"/>
            </a:lvl1pPr>
          </a:lstStyle>
          <a:p>
            <a:r>
              <a:rPr lang="en-US" dirty="0" smtClean="0"/>
              <a:t>Click to edit Master title style</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57400" y="1069536"/>
            <a:ext cx="4958456" cy="600159"/>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4738" y="5590998"/>
            <a:ext cx="1267002" cy="1267002"/>
          </a:xfrm>
          <a:prstGeom prst="rect">
            <a:avLst/>
          </a:prstGeom>
        </p:spPr>
      </p:pic>
      <p:pic>
        <p:nvPicPr>
          <p:cNvPr id="10" name="Pictur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532568" y="5651714"/>
            <a:ext cx="1271016" cy="1145569"/>
          </a:xfrm>
          <a:prstGeom prst="rect">
            <a:avLst/>
          </a:prstGeom>
        </p:spPr>
      </p:pic>
      <p:sp>
        <p:nvSpPr>
          <p:cNvPr id="12" name="TextBox 11"/>
          <p:cNvSpPr txBox="1"/>
          <p:nvPr userDrawn="1"/>
        </p:nvSpPr>
        <p:spPr>
          <a:xfrm>
            <a:off x="195609" y="5073134"/>
            <a:ext cx="2788846" cy="338554"/>
          </a:xfrm>
          <a:prstGeom prst="rect">
            <a:avLst/>
          </a:prstGeom>
          <a:noFill/>
        </p:spPr>
        <p:txBody>
          <a:bodyPr wrap="square" rtlCol="0">
            <a:spAutoFit/>
          </a:bodyPr>
          <a:lstStyle/>
          <a:p>
            <a:r>
              <a:rPr lang="en-US" sz="1600" b="1" dirty="0" smtClean="0">
                <a:solidFill>
                  <a:schemeClr val="tx2">
                    <a:lumMod val="75000"/>
                  </a:schemeClr>
                </a:solidFill>
              </a:rPr>
              <a:t>In partnership with: </a:t>
            </a:r>
            <a:endParaRPr lang="en-US" sz="1600" b="1" dirty="0">
              <a:solidFill>
                <a:schemeClr val="tx2">
                  <a:lumMod val="75000"/>
                </a:schemeClr>
              </a:solidFill>
            </a:endParaRPr>
          </a:p>
        </p:txBody>
      </p:sp>
      <p:sp>
        <p:nvSpPr>
          <p:cNvPr id="14" name="TextBox 13"/>
          <p:cNvSpPr txBox="1"/>
          <p:nvPr userDrawn="1"/>
        </p:nvSpPr>
        <p:spPr>
          <a:xfrm>
            <a:off x="6858000" y="5073134"/>
            <a:ext cx="2057400" cy="1480066"/>
          </a:xfrm>
          <a:prstGeom prst="rect">
            <a:avLst/>
          </a:prstGeom>
          <a:noFill/>
        </p:spPr>
        <p:txBody>
          <a:bodyPr wrap="square" rtlCol="0">
            <a:noAutofit/>
          </a:bodyPr>
          <a:lstStyle/>
          <a:p>
            <a:endParaRPr lang="en-US" sz="1400" b="1" dirty="0" smtClean="0">
              <a:solidFill>
                <a:schemeClr val="tx2">
                  <a:lumMod val="75000"/>
                </a:schemeClr>
              </a:solidFill>
            </a:endParaRPr>
          </a:p>
        </p:txBody>
      </p:sp>
    </p:spTree>
    <p:extLst>
      <p:ext uri="{BB962C8B-B14F-4D97-AF65-F5344CB8AC3E}">
        <p14:creationId xmlns:p14="http://schemas.microsoft.com/office/powerpoint/2010/main" val="2002632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Applied Prevention Science, Inc.</a:t>
            </a:r>
            <a:endParaRPr lang="en-US"/>
          </a:p>
        </p:txBody>
      </p:sp>
      <p:sp>
        <p:nvSpPr>
          <p:cNvPr id="6" name="Slide Number Placeholder 5"/>
          <p:cNvSpPr>
            <a:spLocks noGrp="1"/>
          </p:cNvSpPr>
          <p:nvPr>
            <p:ph type="sldNum" sz="quarter" idx="12"/>
          </p:nvPr>
        </p:nvSpPr>
        <p:spPr/>
        <p:txBody>
          <a:bodyPr/>
          <a:lstStyle/>
          <a:p>
            <a:fld id="{EED86E43-67B4-4F5E-9534-53BA14EC3793}" type="slidenum">
              <a:rPr lang="en-US" smtClean="0"/>
              <a:pPr/>
              <a:t>‹#›</a:t>
            </a:fld>
            <a:endParaRPr lang="en-US"/>
          </a:p>
        </p:txBody>
      </p:sp>
    </p:spTree>
    <p:extLst>
      <p:ext uri="{BB962C8B-B14F-4D97-AF65-F5344CB8AC3E}">
        <p14:creationId xmlns:p14="http://schemas.microsoft.com/office/powerpoint/2010/main" val="3527771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Applied Prevention Science, Inc.</a:t>
            </a:r>
            <a:endParaRPr lang="en-US"/>
          </a:p>
        </p:txBody>
      </p:sp>
      <p:sp>
        <p:nvSpPr>
          <p:cNvPr id="6" name="Slide Number Placeholder 5"/>
          <p:cNvSpPr>
            <a:spLocks noGrp="1"/>
          </p:cNvSpPr>
          <p:nvPr>
            <p:ph type="sldNum" sz="quarter" idx="12"/>
          </p:nvPr>
        </p:nvSpPr>
        <p:spPr/>
        <p:txBody>
          <a:bodyPr/>
          <a:lstStyle/>
          <a:p>
            <a:fld id="{EED86E43-67B4-4F5E-9534-53BA14EC3793}" type="slidenum">
              <a:rPr lang="en-US" smtClean="0"/>
              <a:pPr/>
              <a:t>‹#›</a:t>
            </a:fld>
            <a:endParaRPr lang="en-US"/>
          </a:p>
        </p:txBody>
      </p:sp>
    </p:spTree>
    <p:extLst>
      <p:ext uri="{BB962C8B-B14F-4D97-AF65-F5344CB8AC3E}">
        <p14:creationId xmlns:p14="http://schemas.microsoft.com/office/powerpoint/2010/main" val="780608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Applied Prevention Science, Inc.</a:t>
            </a:r>
            <a:endParaRPr lang="en-US"/>
          </a:p>
        </p:txBody>
      </p:sp>
      <p:sp>
        <p:nvSpPr>
          <p:cNvPr id="6" name="Slide Number Placeholder 5"/>
          <p:cNvSpPr>
            <a:spLocks noGrp="1"/>
          </p:cNvSpPr>
          <p:nvPr>
            <p:ph type="sldNum" sz="quarter" idx="12"/>
          </p:nvPr>
        </p:nvSpPr>
        <p:spPr/>
        <p:txBody>
          <a:bodyPr/>
          <a:lstStyle/>
          <a:p>
            <a:fld id="{EED86E43-67B4-4F5E-9534-53BA14EC3793}" type="slidenum">
              <a:rPr lang="en-US" smtClean="0"/>
              <a:pPr/>
              <a:t>‹#›</a:t>
            </a:fld>
            <a:endParaRPr lang="en-US"/>
          </a:p>
        </p:txBody>
      </p:sp>
    </p:spTree>
    <p:extLst>
      <p:ext uri="{BB962C8B-B14F-4D97-AF65-F5344CB8AC3E}">
        <p14:creationId xmlns:p14="http://schemas.microsoft.com/office/powerpoint/2010/main" val="1535800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smtClean="0"/>
              <a:t>Applied Prevention Science, Inc.</a:t>
            </a:r>
            <a:endParaRPr lang="en-US"/>
          </a:p>
        </p:txBody>
      </p:sp>
      <p:sp>
        <p:nvSpPr>
          <p:cNvPr id="6" name="Slide Number Placeholder 5"/>
          <p:cNvSpPr>
            <a:spLocks noGrp="1"/>
          </p:cNvSpPr>
          <p:nvPr>
            <p:ph type="sldNum" sz="quarter" idx="12"/>
          </p:nvPr>
        </p:nvSpPr>
        <p:spPr/>
        <p:txBody>
          <a:bodyPr/>
          <a:lstStyle/>
          <a:p>
            <a:fld id="{EED86E43-67B4-4F5E-9534-53BA14EC3793}" type="slidenum">
              <a:rPr lang="en-US" smtClean="0"/>
              <a:pPr/>
              <a:t>‹#›</a:t>
            </a:fld>
            <a:endParaRPr lang="en-US"/>
          </a:p>
        </p:txBody>
      </p:sp>
    </p:spTree>
    <p:extLst>
      <p:ext uri="{BB962C8B-B14F-4D97-AF65-F5344CB8AC3E}">
        <p14:creationId xmlns:p14="http://schemas.microsoft.com/office/powerpoint/2010/main" val="3072956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smtClean="0"/>
              <a:t>Applied Prevention Science, Inc.</a:t>
            </a:r>
            <a:endParaRPr lang="en-US"/>
          </a:p>
        </p:txBody>
      </p:sp>
      <p:sp>
        <p:nvSpPr>
          <p:cNvPr id="7" name="Slide Number Placeholder 6"/>
          <p:cNvSpPr>
            <a:spLocks noGrp="1"/>
          </p:cNvSpPr>
          <p:nvPr>
            <p:ph type="sldNum" sz="quarter" idx="12"/>
          </p:nvPr>
        </p:nvSpPr>
        <p:spPr/>
        <p:txBody>
          <a:bodyPr/>
          <a:lstStyle/>
          <a:p>
            <a:fld id="{EED86E43-67B4-4F5E-9534-53BA14EC3793}" type="slidenum">
              <a:rPr lang="en-US" smtClean="0"/>
              <a:pPr/>
              <a:t>‹#›</a:t>
            </a:fld>
            <a:endParaRPr lang="en-US"/>
          </a:p>
        </p:txBody>
      </p:sp>
    </p:spTree>
    <p:extLst>
      <p:ext uri="{BB962C8B-B14F-4D97-AF65-F5344CB8AC3E}">
        <p14:creationId xmlns:p14="http://schemas.microsoft.com/office/powerpoint/2010/main" val="1858885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smtClean="0"/>
              <a:t>Applied Prevention Science, Inc.</a:t>
            </a:r>
            <a:endParaRPr lang="en-US"/>
          </a:p>
        </p:txBody>
      </p:sp>
      <p:sp>
        <p:nvSpPr>
          <p:cNvPr id="9" name="Slide Number Placeholder 8"/>
          <p:cNvSpPr>
            <a:spLocks noGrp="1"/>
          </p:cNvSpPr>
          <p:nvPr>
            <p:ph type="sldNum" sz="quarter" idx="12"/>
          </p:nvPr>
        </p:nvSpPr>
        <p:spPr/>
        <p:txBody>
          <a:bodyPr/>
          <a:lstStyle/>
          <a:p>
            <a:fld id="{EED86E43-67B4-4F5E-9534-53BA14EC3793}" type="slidenum">
              <a:rPr lang="en-US" smtClean="0"/>
              <a:pPr/>
              <a:t>‹#›</a:t>
            </a:fld>
            <a:endParaRPr lang="en-US"/>
          </a:p>
        </p:txBody>
      </p:sp>
    </p:spTree>
    <p:extLst>
      <p:ext uri="{BB962C8B-B14F-4D97-AF65-F5344CB8AC3E}">
        <p14:creationId xmlns:p14="http://schemas.microsoft.com/office/powerpoint/2010/main" val="2006568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a:t>
            </a:fld>
            <a:endParaRPr lang="en-US"/>
          </a:p>
        </p:txBody>
      </p:sp>
    </p:spTree>
    <p:extLst>
      <p:ext uri="{BB962C8B-B14F-4D97-AF65-F5344CB8AC3E}">
        <p14:creationId xmlns:p14="http://schemas.microsoft.com/office/powerpoint/2010/main" val="2049982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Applied Prevention Science, Inc.</a:t>
            </a:r>
            <a:endParaRPr lang="en-US"/>
          </a:p>
        </p:txBody>
      </p:sp>
      <p:sp>
        <p:nvSpPr>
          <p:cNvPr id="4" name="Slide Number Placeholder 3"/>
          <p:cNvSpPr>
            <a:spLocks noGrp="1"/>
          </p:cNvSpPr>
          <p:nvPr>
            <p:ph type="sldNum" sz="quarter" idx="12"/>
          </p:nvPr>
        </p:nvSpPr>
        <p:spPr/>
        <p:txBody>
          <a:bodyPr/>
          <a:lstStyle/>
          <a:p>
            <a:fld id="{EED86E43-67B4-4F5E-9534-53BA14EC3793}" type="slidenum">
              <a:rPr lang="en-US" smtClean="0"/>
              <a:pPr/>
              <a:t>‹#›</a:t>
            </a:fld>
            <a:endParaRPr lang="en-US"/>
          </a:p>
        </p:txBody>
      </p:sp>
    </p:spTree>
    <p:extLst>
      <p:ext uri="{BB962C8B-B14F-4D97-AF65-F5344CB8AC3E}">
        <p14:creationId xmlns:p14="http://schemas.microsoft.com/office/powerpoint/2010/main" val="4064220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Applied Prevention Science, Inc.</a:t>
            </a:r>
            <a:endParaRPr lang="en-US"/>
          </a:p>
        </p:txBody>
      </p:sp>
      <p:sp>
        <p:nvSpPr>
          <p:cNvPr id="7" name="Slide Number Placeholder 6"/>
          <p:cNvSpPr>
            <a:spLocks noGrp="1"/>
          </p:cNvSpPr>
          <p:nvPr>
            <p:ph type="sldNum" sz="quarter" idx="12"/>
          </p:nvPr>
        </p:nvSpPr>
        <p:spPr/>
        <p:txBody>
          <a:bodyPr/>
          <a:lstStyle/>
          <a:p>
            <a:fld id="{EED86E43-67B4-4F5E-9534-53BA14EC3793}" type="slidenum">
              <a:rPr lang="en-US" smtClean="0"/>
              <a:pPr/>
              <a:t>‹#›</a:t>
            </a:fld>
            <a:endParaRPr lang="en-US"/>
          </a:p>
        </p:txBody>
      </p:sp>
    </p:spTree>
    <p:extLst>
      <p:ext uri="{BB962C8B-B14F-4D97-AF65-F5344CB8AC3E}">
        <p14:creationId xmlns:p14="http://schemas.microsoft.com/office/powerpoint/2010/main" val="116853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Applied Prevention Science, Inc.</a:t>
            </a:r>
            <a:endParaRPr lang="en-US"/>
          </a:p>
        </p:txBody>
      </p:sp>
      <p:sp>
        <p:nvSpPr>
          <p:cNvPr id="7" name="Slide Number Placeholder 6"/>
          <p:cNvSpPr>
            <a:spLocks noGrp="1"/>
          </p:cNvSpPr>
          <p:nvPr>
            <p:ph type="sldNum" sz="quarter" idx="12"/>
          </p:nvPr>
        </p:nvSpPr>
        <p:spPr/>
        <p:txBody>
          <a:bodyPr/>
          <a:lstStyle/>
          <a:p>
            <a:fld id="{EED86E43-67B4-4F5E-9534-53BA14EC3793}" type="slidenum">
              <a:rPr lang="en-US" smtClean="0"/>
              <a:pPr/>
              <a:t>‹#›</a:t>
            </a:fld>
            <a:endParaRPr lang="en-US"/>
          </a:p>
        </p:txBody>
      </p:sp>
    </p:spTree>
    <p:extLst>
      <p:ext uri="{BB962C8B-B14F-4D97-AF65-F5344CB8AC3E}">
        <p14:creationId xmlns:p14="http://schemas.microsoft.com/office/powerpoint/2010/main" val="406443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274638"/>
            <a:ext cx="77724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 y="5"/>
            <a:ext cx="1313300" cy="1417899"/>
          </a:xfrm>
          <a:prstGeom prst="rect">
            <a:avLst/>
          </a:prstGeom>
        </p:spPr>
      </p:pic>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b="1">
                <a:solidFill>
                  <a:schemeClr val="accent1">
                    <a:lumMod val="75000"/>
                  </a:schemeClr>
                </a:solidFill>
              </a:defRPr>
            </a:lvl1pPr>
          </a:lstStyle>
          <a:p>
            <a:r>
              <a:rPr lang="en-US" dirty="0" smtClean="0"/>
              <a:t>Applied Prevention Science,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86E43-67B4-4F5E-9534-53BA14EC3793}" type="slidenum">
              <a:rPr lang="en-US" smtClean="0"/>
              <a:pPr/>
              <a:t>‹#›</a:t>
            </a:fld>
            <a:endParaRPr lang="en-US"/>
          </a:p>
        </p:txBody>
      </p:sp>
    </p:spTree>
    <p:extLst>
      <p:ext uri="{BB962C8B-B14F-4D97-AF65-F5344CB8AC3E}">
        <p14:creationId xmlns:p14="http://schemas.microsoft.com/office/powerpoint/2010/main" val="3247918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4000" b="1" kern="120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0" y="2057400"/>
            <a:ext cx="9120851" cy="1447800"/>
          </a:xfrm>
        </p:spPr>
        <p:txBody>
          <a:bodyPr>
            <a:normAutofit/>
          </a:bodyPr>
          <a:lstStyle/>
          <a:p>
            <a:r>
              <a:rPr lang="en-US" sz="3600" dirty="0" smtClean="0"/>
              <a:t>Evidence-Based Prevention: </a:t>
            </a:r>
            <a:br>
              <a:rPr lang="en-US" sz="3600" dirty="0" smtClean="0"/>
            </a:br>
            <a:r>
              <a:rPr lang="en-US" sz="3600" dirty="0" smtClean="0"/>
              <a:t>The Universal Prevention</a:t>
            </a:r>
            <a:r>
              <a:rPr lang="en-US" sz="3600" dirty="0"/>
              <a:t> </a:t>
            </a:r>
            <a:r>
              <a:rPr lang="en-US" sz="3600" dirty="0" smtClean="0"/>
              <a:t>Curriculum</a:t>
            </a:r>
            <a:endParaRPr lang="en-US" sz="36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8472" y="1060705"/>
            <a:ext cx="4958456" cy="600159"/>
          </a:xfrm>
          <a:prstGeom prst="rect">
            <a:avLst/>
          </a:prstGeom>
        </p:spPr>
      </p:pic>
      <p:sp>
        <p:nvSpPr>
          <p:cNvPr id="2" name="TextBox 1"/>
          <p:cNvSpPr txBox="1"/>
          <p:nvPr/>
        </p:nvSpPr>
        <p:spPr>
          <a:xfrm>
            <a:off x="152400" y="5105729"/>
            <a:ext cx="1905000" cy="369332"/>
          </a:xfrm>
          <a:prstGeom prst="rect">
            <a:avLst/>
          </a:prstGeom>
          <a:solidFill>
            <a:schemeClr val="bg1"/>
          </a:solidFill>
        </p:spPr>
        <p:txBody>
          <a:bodyPr wrap="square" rtlCol="0">
            <a:spAutoFit/>
          </a:bodyPr>
          <a:lstStyle/>
          <a:p>
            <a:endParaRPr lang="en-US" dirty="0"/>
          </a:p>
        </p:txBody>
      </p:sp>
      <p:sp>
        <p:nvSpPr>
          <p:cNvPr id="7" name="Rectangle 3"/>
          <p:cNvSpPr txBox="1">
            <a:spLocks noChangeArrowheads="1"/>
          </p:cNvSpPr>
          <p:nvPr/>
        </p:nvSpPr>
        <p:spPr bwMode="auto">
          <a:xfrm>
            <a:off x="1371600" y="3810001"/>
            <a:ext cx="6400800" cy="1480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Clr>
                <a:schemeClr val="hlink"/>
              </a:buClr>
              <a:buFontTx/>
              <a:buNone/>
              <a:defRPr sz="3200" kern="1200">
                <a:solidFill>
                  <a:schemeClr val="tx1"/>
                </a:solidFill>
                <a:latin typeface="+mn-lt"/>
                <a:ea typeface="+mn-ea"/>
                <a:cs typeface="+mn-cs"/>
              </a:defRPr>
            </a:lvl1pPr>
            <a:lvl2pPr marL="742950" indent="-285750" algn="l" rtl="0" fontAlgn="base">
              <a:spcBef>
                <a:spcPct val="20000"/>
              </a:spcBef>
              <a:spcAft>
                <a:spcPct val="0"/>
              </a:spcAft>
              <a:buClr>
                <a:schemeClr val="folHlink"/>
              </a:buClr>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Times New Roman" panose="02020603050405020304" pitchFamily="18"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Times New Roman" panose="02020603050405020304" pitchFamily="18"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base" latinLnBrk="0" hangingPunct="1">
              <a:spcBef>
                <a:spcPts val="0"/>
              </a:spcBef>
              <a:spcAft>
                <a:spcPct val="0"/>
              </a:spcAft>
              <a:buClr>
                <a:srgbClr val="FF3399"/>
              </a:buClr>
              <a:buSzTx/>
              <a:buFontTx/>
              <a:buNone/>
              <a:tabLst/>
              <a:defRPr/>
            </a:pPr>
            <a:r>
              <a:rPr kumimoji="0" lang="en-US" altLang="en-US" sz="2000" b="0" i="0" u="none" strike="noStrike" kern="1200" cap="none" spc="0" normalizeH="0" baseline="0" noProof="0" dirty="0" smtClean="0">
                <a:ln>
                  <a:noFill/>
                </a:ln>
                <a:effectLst/>
                <a:uLnTx/>
                <a:uFillTx/>
                <a:ea typeface="+mn-ea"/>
                <a:cs typeface="+mn-cs"/>
              </a:rPr>
              <a:t>Zili Sloboda, Sc.D.</a:t>
            </a:r>
          </a:p>
          <a:p>
            <a:pPr marL="0" marR="0" lvl="0" indent="0" algn="ctr" defTabSz="914400" rtl="0" eaLnBrk="1" fontAlgn="base" latinLnBrk="0" hangingPunct="1">
              <a:spcBef>
                <a:spcPts val="0"/>
              </a:spcBef>
              <a:spcAft>
                <a:spcPct val="0"/>
              </a:spcAft>
              <a:buClr>
                <a:srgbClr val="FF3399"/>
              </a:buClr>
              <a:buSzTx/>
              <a:buFontTx/>
              <a:buNone/>
              <a:tabLst/>
              <a:defRPr/>
            </a:pPr>
            <a:r>
              <a:rPr kumimoji="0" lang="en-US" altLang="en-US" sz="2000" b="1" i="0" u="none" strike="noStrike" kern="1200" cap="none" spc="0" normalizeH="0" baseline="0" noProof="0" dirty="0" smtClean="0">
                <a:ln>
                  <a:noFill/>
                </a:ln>
                <a:effectLst/>
                <a:uLnTx/>
                <a:uFillTx/>
                <a:ea typeface="+mn-ea"/>
                <a:cs typeface="+mn-cs"/>
              </a:rPr>
              <a:t>International Society for Substance Use Prevention and Treatment Professionals</a:t>
            </a:r>
          </a:p>
          <a:p>
            <a:pPr marL="0" marR="0" lvl="0" indent="0" algn="ctr" defTabSz="914400" rtl="0" eaLnBrk="1" fontAlgn="base" latinLnBrk="0" hangingPunct="1">
              <a:spcBef>
                <a:spcPts val="0"/>
              </a:spcBef>
              <a:spcAft>
                <a:spcPct val="0"/>
              </a:spcAft>
              <a:buClr>
                <a:srgbClr val="FF3399"/>
              </a:buClr>
              <a:buSzTx/>
              <a:buFontTx/>
              <a:buNone/>
              <a:tabLst/>
              <a:defRPr/>
            </a:pPr>
            <a:r>
              <a:rPr kumimoji="0" lang="en-US" altLang="en-US" sz="2000" b="0" i="0" u="none" strike="noStrike" kern="1200" cap="none" spc="0" normalizeH="0" baseline="0" noProof="0" dirty="0" smtClean="0">
                <a:ln>
                  <a:noFill/>
                </a:ln>
                <a:effectLst/>
                <a:uLnTx/>
                <a:uFillTx/>
                <a:ea typeface="+mn-ea"/>
                <a:cs typeface="+mn-cs"/>
              </a:rPr>
              <a:t>The Inaugural Meeting</a:t>
            </a:r>
          </a:p>
          <a:p>
            <a:pPr marL="0" marR="0" lvl="0" indent="0" algn="ctr" defTabSz="914400" rtl="0" eaLnBrk="1" fontAlgn="base" latinLnBrk="0" hangingPunct="1">
              <a:spcBef>
                <a:spcPts val="0"/>
              </a:spcBef>
              <a:spcAft>
                <a:spcPct val="0"/>
              </a:spcAft>
              <a:buClr>
                <a:srgbClr val="FF3399"/>
              </a:buClr>
              <a:buSzTx/>
              <a:buFontTx/>
              <a:buNone/>
              <a:tabLst/>
              <a:defRPr/>
            </a:pPr>
            <a:r>
              <a:rPr kumimoji="0" lang="en-US" altLang="en-US" sz="2000" b="0" i="0" u="none" strike="noStrike" kern="1200" cap="none" spc="0" normalizeH="0" baseline="0" noProof="0" dirty="0" smtClean="0">
                <a:ln>
                  <a:noFill/>
                </a:ln>
                <a:effectLst/>
                <a:uLnTx/>
                <a:uFillTx/>
                <a:ea typeface="+mn-ea"/>
                <a:cs typeface="+mn-cs"/>
              </a:rPr>
              <a:t>July 6, 2015</a:t>
            </a:r>
          </a:p>
          <a:p>
            <a:pPr marL="0" marR="0" lvl="0" indent="0" algn="ctr" defTabSz="914400" rtl="0" eaLnBrk="1" fontAlgn="base" latinLnBrk="0" hangingPunct="1">
              <a:lnSpc>
                <a:spcPct val="80000"/>
              </a:lnSpc>
              <a:spcBef>
                <a:spcPct val="20000"/>
              </a:spcBef>
              <a:spcAft>
                <a:spcPct val="0"/>
              </a:spcAft>
              <a:buClr>
                <a:srgbClr val="FF3399"/>
              </a:buClr>
              <a:buSzTx/>
              <a:buFontTx/>
              <a:buNone/>
              <a:tabLst/>
              <a:defRPr/>
            </a:pPr>
            <a:endParaRPr kumimoji="0" lang="en-US" altLang="en-US" sz="2800" b="0" i="0" u="none" strike="noStrike" kern="1200" cap="none" spc="0" normalizeH="0" baseline="0" noProof="0" dirty="0">
              <a:ln>
                <a:noFill/>
              </a:ln>
              <a:solidFill>
                <a:srgbClr val="FFCC00"/>
              </a:solidFill>
              <a:effectLst/>
              <a:uLnTx/>
              <a:uFillTx/>
              <a:latin typeface="Arial Black"/>
              <a:ea typeface="+mn-ea"/>
              <a:cs typeface="+mn-cs"/>
            </a:endParaRPr>
          </a:p>
        </p:txBody>
      </p:sp>
    </p:spTree>
    <p:extLst>
      <p:ext uri="{BB962C8B-B14F-4D97-AF65-F5344CB8AC3E}">
        <p14:creationId xmlns:p14="http://schemas.microsoft.com/office/powerpoint/2010/main" val="4293873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914400" y="228600"/>
            <a:ext cx="7848600" cy="762000"/>
          </a:xfrm>
        </p:spPr>
        <p:txBody>
          <a:bodyPr>
            <a:normAutofit/>
          </a:bodyPr>
          <a:lstStyle/>
          <a:p>
            <a:pPr algn="ctr"/>
            <a:r>
              <a:rPr lang="en-US" altLang="en-US" sz="4000" dirty="0" smtClean="0">
                <a:latin typeface="+mn-lt"/>
              </a:rPr>
              <a:t>Socialization</a:t>
            </a:r>
          </a:p>
        </p:txBody>
      </p:sp>
      <p:sp>
        <p:nvSpPr>
          <p:cNvPr id="29699" name="Content Placeholder 2"/>
          <p:cNvSpPr>
            <a:spLocks noGrp="1"/>
          </p:cNvSpPr>
          <p:nvPr>
            <p:ph idx="1"/>
          </p:nvPr>
        </p:nvSpPr>
        <p:spPr>
          <a:xfrm>
            <a:off x="457200" y="1219200"/>
            <a:ext cx="8229600" cy="4953000"/>
          </a:xfrm>
        </p:spPr>
        <p:txBody>
          <a:bodyPr>
            <a:noAutofit/>
          </a:bodyPr>
          <a:lstStyle/>
          <a:p>
            <a:pPr marL="457200" indent="-457200">
              <a:lnSpc>
                <a:spcPct val="110000"/>
              </a:lnSpc>
              <a:spcBef>
                <a:spcPts val="0"/>
              </a:spcBef>
            </a:pPr>
            <a:r>
              <a:rPr lang="en-US" altLang="en-US" sz="2800" dirty="0" smtClean="0"/>
              <a:t>Human infants are born without any culture.</a:t>
            </a:r>
          </a:p>
          <a:p>
            <a:pPr marL="457200" indent="-457200">
              <a:lnSpc>
                <a:spcPct val="110000"/>
              </a:lnSpc>
              <a:spcBef>
                <a:spcPts val="0"/>
              </a:spcBef>
            </a:pPr>
            <a:endParaRPr lang="en-US" altLang="en-US" sz="1200" dirty="0" smtClean="0"/>
          </a:p>
          <a:p>
            <a:pPr marL="457200" indent="-457200">
              <a:spcBef>
                <a:spcPts val="0"/>
              </a:spcBef>
            </a:pPr>
            <a:r>
              <a:rPr lang="en-US" altLang="en-US" sz="2800" dirty="0" smtClean="0"/>
              <a:t>Socialization is a process of transferring culturally acceptable attitudes, norms, beliefs and behaviors and to respond to such cues in the appropriate manner.</a:t>
            </a:r>
          </a:p>
          <a:p>
            <a:pPr marL="457200" indent="-457200">
              <a:lnSpc>
                <a:spcPct val="110000"/>
              </a:lnSpc>
              <a:spcBef>
                <a:spcPts val="0"/>
              </a:spcBef>
            </a:pPr>
            <a:endParaRPr lang="en-US" altLang="en-US" sz="1200" dirty="0" smtClean="0"/>
          </a:p>
          <a:p>
            <a:pPr marL="457200" indent="-457200">
              <a:spcBef>
                <a:spcPts val="0"/>
              </a:spcBef>
            </a:pPr>
            <a:r>
              <a:rPr lang="en-US" altLang="en-US" sz="2800" dirty="0" smtClean="0"/>
              <a:t>Since socialization is a lifelong process, the individual will be socialized by a large array of different socializing agents (e.g., parents, teachers, peer groups,  religious, economic and political organization and virtual agents, such as mass media).</a:t>
            </a:r>
          </a:p>
        </p:txBody>
      </p:sp>
      <p:sp>
        <p:nvSpPr>
          <p:cNvPr id="4" name="Slide Number Placeholder 3"/>
          <p:cNvSpPr>
            <a:spLocks noGrp="1"/>
          </p:cNvSpPr>
          <p:nvPr>
            <p:ph type="sldNum" sz="quarter" idx="12"/>
          </p:nvPr>
        </p:nvSpPr>
        <p:spPr/>
        <p:txBody>
          <a:bodyPr/>
          <a:lstStyle/>
          <a:p>
            <a:fld id="{610A0C1C-1AEA-4BF1-B3B7-9789D33B3B17}" type="slidenum">
              <a:rPr lang="en-US" smtClean="0">
                <a:solidFill>
                  <a:prstClr val="black">
                    <a:tint val="75000"/>
                  </a:prstClr>
                </a:solidFill>
              </a:rPr>
              <a:pPr/>
              <a:t>10</a:t>
            </a:fld>
            <a:endParaRPr lang="en-US">
              <a:solidFill>
                <a:prstClr val="black">
                  <a:tint val="75000"/>
                </a:prstClr>
              </a:solidFill>
            </a:endParaRPr>
          </a:p>
        </p:txBody>
      </p:sp>
      <p:sp>
        <p:nvSpPr>
          <p:cNvPr id="2" name="Footer Placeholder 1"/>
          <p:cNvSpPr>
            <a:spLocks noGrp="1"/>
          </p:cNvSpPr>
          <p:nvPr>
            <p:ph type="ftr" sz="quarter" idx="11"/>
          </p:nvPr>
        </p:nvSpPr>
        <p:spPr/>
        <p:txBody>
          <a:bodyPr/>
          <a:lstStyle/>
          <a:p>
            <a:r>
              <a:rPr lang="en-US" smtClean="0"/>
              <a:t>Applied Prevention Science, Inc.</a:t>
            </a:r>
            <a:endParaRPr lang="en-US"/>
          </a:p>
        </p:txBody>
      </p:sp>
    </p:spTree>
    <p:extLst>
      <p:ext uri="{BB962C8B-B14F-4D97-AF65-F5344CB8AC3E}">
        <p14:creationId xmlns:p14="http://schemas.microsoft.com/office/powerpoint/2010/main" val="958837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914400" y="228600"/>
            <a:ext cx="7772400" cy="1371600"/>
          </a:xfrm>
        </p:spPr>
        <p:txBody>
          <a:bodyPr anchor="t">
            <a:noAutofit/>
          </a:bodyPr>
          <a:lstStyle/>
          <a:p>
            <a:pPr algn="ctr"/>
            <a:r>
              <a:rPr lang="en-US" altLang="en-US" sz="3600" dirty="0">
                <a:latin typeface="+mn-lt"/>
              </a:rPr>
              <a:t>Socialization in Modern Societies</a:t>
            </a:r>
          </a:p>
        </p:txBody>
      </p:sp>
      <p:sp>
        <p:nvSpPr>
          <p:cNvPr id="33795" name="Content Placeholder 2"/>
          <p:cNvSpPr>
            <a:spLocks noGrp="1"/>
          </p:cNvSpPr>
          <p:nvPr>
            <p:ph idx="1"/>
          </p:nvPr>
        </p:nvSpPr>
        <p:spPr>
          <a:xfrm>
            <a:off x="457200" y="1371600"/>
            <a:ext cx="8229600" cy="3486150"/>
          </a:xfrm>
        </p:spPr>
        <p:txBody>
          <a:bodyPr>
            <a:noAutofit/>
          </a:bodyPr>
          <a:lstStyle/>
          <a:p>
            <a:pPr marL="0" indent="0">
              <a:buNone/>
            </a:pPr>
            <a:r>
              <a:rPr lang="en-US" altLang="en-US" sz="2800" dirty="0" smtClean="0"/>
              <a:t>In complex and multicultural societies, the likelihood that the socialization process is not always optimal has increased:</a:t>
            </a:r>
          </a:p>
          <a:p>
            <a:pPr marL="0" indent="0">
              <a:buNone/>
            </a:pPr>
            <a:endParaRPr lang="en-US" altLang="en-US" sz="800" dirty="0" smtClean="0"/>
          </a:p>
          <a:p>
            <a:pPr marL="457200" indent="-457200">
              <a:spcBef>
                <a:spcPts val="0"/>
              </a:spcBef>
            </a:pPr>
            <a:r>
              <a:rPr lang="en-US" altLang="en-US" sz="2400" dirty="0" smtClean="0"/>
              <a:t>Complex “cultures” – mechanical vs. organic solidarity</a:t>
            </a:r>
          </a:p>
          <a:p>
            <a:pPr marL="457200" indent="-457200">
              <a:spcBef>
                <a:spcPts val="0"/>
              </a:spcBef>
            </a:pPr>
            <a:endParaRPr lang="en-US" altLang="en-US" sz="800" dirty="0" smtClean="0"/>
          </a:p>
          <a:p>
            <a:pPr marL="457200" indent="-457200">
              <a:spcBef>
                <a:spcPts val="0"/>
              </a:spcBef>
            </a:pPr>
            <a:r>
              <a:rPr lang="en-US" altLang="en-US" sz="2400" dirty="0" smtClean="0"/>
              <a:t>Neighborhood disorganization</a:t>
            </a:r>
          </a:p>
          <a:p>
            <a:pPr marL="457200" indent="-457200">
              <a:spcBef>
                <a:spcPts val="0"/>
              </a:spcBef>
            </a:pPr>
            <a:endParaRPr lang="en-US" altLang="en-US" sz="800" dirty="0" smtClean="0"/>
          </a:p>
          <a:p>
            <a:pPr marL="457200" indent="-457200">
              <a:spcBef>
                <a:spcPts val="0"/>
              </a:spcBef>
            </a:pPr>
            <a:r>
              <a:rPr lang="en-US" altLang="en-US" sz="2400" dirty="0" smtClean="0"/>
              <a:t>Conflicts between socialization agents, e.g., home vs. school</a:t>
            </a:r>
          </a:p>
          <a:p>
            <a:pPr marL="457200" indent="-457200">
              <a:spcBef>
                <a:spcPts val="0"/>
              </a:spcBef>
            </a:pPr>
            <a:endParaRPr lang="en-US" altLang="en-US" sz="800" dirty="0" smtClean="0"/>
          </a:p>
          <a:p>
            <a:pPr marL="457200" indent="-457200">
              <a:spcBef>
                <a:spcPts val="0"/>
              </a:spcBef>
            </a:pPr>
            <a:r>
              <a:rPr lang="en-US" altLang="en-US" sz="2400" dirty="0" smtClean="0"/>
              <a:t>Geographic mobility and immigration</a:t>
            </a:r>
          </a:p>
          <a:p>
            <a:pPr marL="457200" indent="-457200">
              <a:spcBef>
                <a:spcPts val="0"/>
              </a:spcBef>
            </a:pPr>
            <a:endParaRPr lang="en-US" altLang="en-US" sz="800" dirty="0" smtClean="0"/>
          </a:p>
          <a:p>
            <a:pPr marL="457200" indent="-457200">
              <a:spcBef>
                <a:spcPts val="0"/>
              </a:spcBef>
            </a:pPr>
            <a:r>
              <a:rPr lang="en-US" altLang="en-US" sz="2400" dirty="0" smtClean="0"/>
              <a:t>Global village syndrome</a:t>
            </a:r>
          </a:p>
        </p:txBody>
      </p:sp>
      <p:sp>
        <p:nvSpPr>
          <p:cNvPr id="2" name="Footer Placeholder 1"/>
          <p:cNvSpPr>
            <a:spLocks noGrp="1"/>
          </p:cNvSpPr>
          <p:nvPr>
            <p:ph type="ftr" sz="quarter" idx="11"/>
          </p:nvPr>
        </p:nvSpPr>
        <p:spPr/>
        <p:txBody>
          <a:bodyPr/>
          <a:lstStyle/>
          <a:p>
            <a:r>
              <a:rPr lang="en-US" smtClean="0"/>
              <a:t>Applied Prevention Science, Inc.</a:t>
            </a:r>
            <a:endParaRPr lang="en-US"/>
          </a:p>
        </p:txBody>
      </p:sp>
      <p:sp>
        <p:nvSpPr>
          <p:cNvPr id="3" name="Slide Number Placeholder 2"/>
          <p:cNvSpPr>
            <a:spLocks noGrp="1"/>
          </p:cNvSpPr>
          <p:nvPr>
            <p:ph type="sldNum" sz="quarter" idx="12"/>
          </p:nvPr>
        </p:nvSpPr>
        <p:spPr/>
        <p:txBody>
          <a:bodyPr/>
          <a:lstStyle/>
          <a:p>
            <a:fld id="{EED86E43-67B4-4F5E-9534-53BA14EC3793}" type="slidenum">
              <a:rPr lang="en-US" smtClean="0"/>
              <a:pPr/>
              <a:t>11</a:t>
            </a:fld>
            <a:endParaRPr lang="en-US"/>
          </a:p>
        </p:txBody>
      </p:sp>
    </p:spTree>
    <p:extLst>
      <p:ext uri="{BB962C8B-B14F-4D97-AF65-F5344CB8AC3E}">
        <p14:creationId xmlns:p14="http://schemas.microsoft.com/office/powerpoint/2010/main" val="2211552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a:xfrm>
            <a:off x="914400" y="228600"/>
            <a:ext cx="7772400" cy="1189038"/>
          </a:xfrm>
        </p:spPr>
        <p:txBody>
          <a:bodyPr>
            <a:normAutofit/>
          </a:bodyPr>
          <a:lstStyle/>
          <a:p>
            <a:pPr algn="ctr" eaLnBrk="1" hangingPunct="1"/>
            <a:r>
              <a:rPr lang="en-US" sz="4000" b="1" dirty="0" smtClean="0">
                <a:latin typeface="Calibri" panose="020F0502020204030204" pitchFamily="34" charset="0"/>
              </a:rPr>
              <a:t>Micro-Level </a:t>
            </a:r>
            <a:r>
              <a:rPr lang="en-US" sz="4000" b="1" dirty="0" smtClean="0">
                <a:latin typeface="Calibri" panose="020F0502020204030204" pitchFamily="34" charset="0"/>
              </a:rPr>
              <a:t>Influences</a:t>
            </a:r>
            <a:endParaRPr lang="en-US" sz="4000" b="1" dirty="0" smtClean="0">
              <a:latin typeface="Calibri" panose="020F0502020204030204" pitchFamily="34" charset="0"/>
            </a:endParaRPr>
          </a:p>
        </p:txBody>
      </p:sp>
      <p:sp>
        <p:nvSpPr>
          <p:cNvPr id="53251" name="Rectangle 5"/>
          <p:cNvSpPr>
            <a:spLocks noGrp="1" noChangeArrowheads="1"/>
          </p:cNvSpPr>
          <p:nvPr>
            <p:ph idx="1"/>
          </p:nvPr>
        </p:nvSpPr>
        <p:spPr>
          <a:xfrm>
            <a:off x="457200" y="1524000"/>
            <a:ext cx="8229600" cy="4572000"/>
          </a:xfrm>
        </p:spPr>
        <p:txBody>
          <a:bodyPr/>
          <a:lstStyle/>
          <a:p>
            <a:pPr marL="457200" indent="-457200" eaLnBrk="1" hangingPunct="1">
              <a:spcBef>
                <a:spcPts val="0"/>
              </a:spcBef>
            </a:pPr>
            <a:r>
              <a:rPr lang="en-US" sz="2800" dirty="0" smtClean="0">
                <a:latin typeface="Calibri" panose="020F0502020204030204" pitchFamily="34" charset="0"/>
              </a:rPr>
              <a:t>Parents and </a:t>
            </a:r>
            <a:r>
              <a:rPr lang="en-US" sz="2800" dirty="0" smtClean="0">
                <a:latin typeface="Calibri" panose="020F0502020204030204" pitchFamily="34" charset="0"/>
              </a:rPr>
              <a:t>families</a:t>
            </a:r>
          </a:p>
          <a:p>
            <a:pPr marL="457200" indent="-457200">
              <a:spcBef>
                <a:spcPts val="0"/>
              </a:spcBef>
            </a:pPr>
            <a:r>
              <a:rPr lang="en-US" sz="2800" dirty="0" smtClean="0">
                <a:latin typeface="Calibri" panose="020F0502020204030204" pitchFamily="34" charset="0"/>
              </a:rPr>
              <a:t>Peers</a:t>
            </a:r>
          </a:p>
          <a:p>
            <a:pPr marL="457200" indent="-457200">
              <a:spcBef>
                <a:spcPts val="0"/>
              </a:spcBef>
            </a:pPr>
            <a:r>
              <a:rPr lang="en-US" sz="2800" dirty="0">
                <a:latin typeface="Calibri" panose="020F0502020204030204" pitchFamily="34" charset="0"/>
              </a:rPr>
              <a:t>Schools, Faith-Based Organizations</a:t>
            </a:r>
            <a:endParaRPr lang="en-US" sz="2800" dirty="0" smtClean="0">
              <a:latin typeface="Calibri" panose="020F0502020204030204" pitchFamily="34" charset="0"/>
            </a:endParaRPr>
          </a:p>
          <a:p>
            <a:pPr marL="457200" indent="-457200" eaLnBrk="1" hangingPunct="1">
              <a:spcBef>
                <a:spcPts val="0"/>
              </a:spcBef>
            </a:pPr>
            <a:endParaRPr lang="en-US" sz="800" dirty="0" smtClean="0">
              <a:latin typeface="Calibri" panose="020F0502020204030204" pitchFamily="34" charset="0"/>
            </a:endParaRPr>
          </a:p>
        </p:txBody>
      </p:sp>
      <p:sp>
        <p:nvSpPr>
          <p:cNvPr id="5" name="TextBox 4"/>
          <p:cNvSpPr txBox="1"/>
          <p:nvPr/>
        </p:nvSpPr>
        <p:spPr>
          <a:xfrm>
            <a:off x="6603242" y="5864422"/>
            <a:ext cx="2080591" cy="307777"/>
          </a:xfrm>
          <a:prstGeom prst="rect">
            <a:avLst/>
          </a:prstGeom>
          <a:noFill/>
        </p:spPr>
        <p:txBody>
          <a:bodyPr wrap="square" rtlCol="0">
            <a:spAutoFit/>
          </a:bodyPr>
          <a:lstStyle/>
          <a:p>
            <a:pPr algn="r">
              <a:defRPr/>
            </a:pPr>
            <a:r>
              <a:rPr lang="en-US" sz="1400" dirty="0"/>
              <a:t>©</a:t>
            </a:r>
            <a:r>
              <a:rPr lang="en-US" sz="1400" dirty="0" smtClean="0"/>
              <a:t>UNODC 2013</a:t>
            </a:r>
            <a:endParaRPr lang="en-US" sz="1400" dirty="0"/>
          </a:p>
        </p:txBody>
      </p:sp>
      <p:sp>
        <p:nvSpPr>
          <p:cNvPr id="6" name="Slide Number Placeholder 5"/>
          <p:cNvSpPr>
            <a:spLocks noGrp="1"/>
          </p:cNvSpPr>
          <p:nvPr>
            <p:ph type="sldNum" sz="quarter" idx="12"/>
          </p:nvPr>
        </p:nvSpPr>
        <p:spPr/>
        <p:txBody>
          <a:bodyPr/>
          <a:lstStyle/>
          <a:p>
            <a:fld id="{610A0C1C-1AEA-4BF1-B3B7-9789D33B3B17}" type="slidenum">
              <a:rPr lang="en-US" smtClean="0">
                <a:solidFill>
                  <a:prstClr val="black">
                    <a:tint val="75000"/>
                  </a:prstClr>
                </a:solidFill>
              </a:rPr>
              <a:pPr/>
              <a:t>12</a:t>
            </a:fld>
            <a:endParaRPr lang="en-US" dirty="0">
              <a:solidFill>
                <a:prstClr val="black">
                  <a:tint val="75000"/>
                </a:prstClr>
              </a:solidFill>
            </a:endParaRPr>
          </a:p>
        </p:txBody>
      </p:sp>
      <p:sp>
        <p:nvSpPr>
          <p:cNvPr id="2" name="Footer Placeholder 1"/>
          <p:cNvSpPr>
            <a:spLocks noGrp="1"/>
          </p:cNvSpPr>
          <p:nvPr>
            <p:ph type="ftr" sz="quarter" idx="11"/>
          </p:nvPr>
        </p:nvSpPr>
        <p:spPr/>
        <p:txBody>
          <a:bodyPr/>
          <a:lstStyle/>
          <a:p>
            <a:r>
              <a:rPr lang="en-US" smtClean="0"/>
              <a:t>Applied Prevention Science, Inc.</a:t>
            </a:r>
            <a:endParaRPr lang="en-US"/>
          </a:p>
        </p:txBody>
      </p:sp>
    </p:spTree>
    <p:extLst>
      <p:ext uri="{BB962C8B-B14F-4D97-AF65-F5344CB8AC3E}">
        <p14:creationId xmlns:p14="http://schemas.microsoft.com/office/powerpoint/2010/main" val="533947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28600"/>
            <a:ext cx="7772400" cy="1189038"/>
          </a:xfrm>
        </p:spPr>
        <p:txBody>
          <a:bodyPr anchor="t">
            <a:normAutofit/>
          </a:bodyPr>
          <a:lstStyle/>
          <a:p>
            <a:pPr algn="ctr"/>
            <a:r>
              <a:rPr lang="en-US" sz="4000" b="1" dirty="0" smtClean="0">
                <a:latin typeface="Calibri" panose="020F0502020204030204" pitchFamily="34" charset="0"/>
              </a:rPr>
              <a:t>Macro-Level </a:t>
            </a:r>
            <a:r>
              <a:rPr lang="en-US" sz="4000" b="1" dirty="0" smtClean="0">
                <a:latin typeface="Calibri" panose="020F0502020204030204" pitchFamily="34" charset="0"/>
              </a:rPr>
              <a:t>Influences</a:t>
            </a:r>
            <a:endParaRPr lang="en-US" sz="4000" b="1" dirty="0">
              <a:latin typeface="Calibri" panose="020F0502020204030204" pitchFamily="34" charset="0"/>
            </a:endParaRPr>
          </a:p>
        </p:txBody>
      </p:sp>
      <p:sp>
        <p:nvSpPr>
          <p:cNvPr id="5" name="Content Placeholder 4"/>
          <p:cNvSpPr>
            <a:spLocks noGrp="1"/>
          </p:cNvSpPr>
          <p:nvPr>
            <p:ph idx="1"/>
          </p:nvPr>
        </p:nvSpPr>
        <p:spPr>
          <a:xfrm>
            <a:off x="457200" y="1371600"/>
            <a:ext cx="8229600" cy="4754563"/>
          </a:xfrm>
        </p:spPr>
        <p:txBody>
          <a:bodyPr>
            <a:noAutofit/>
          </a:bodyPr>
          <a:lstStyle/>
          <a:p>
            <a:pPr marL="0" indent="0" eaLnBrk="1" hangingPunct="1">
              <a:spcBef>
                <a:spcPts val="0"/>
              </a:spcBef>
              <a:buNone/>
            </a:pPr>
            <a:endParaRPr lang="en-US" sz="800" dirty="0">
              <a:solidFill>
                <a:srgbClr val="000000"/>
              </a:solidFill>
              <a:latin typeface="Calibri" panose="020F0502020204030204" pitchFamily="34" charset="0"/>
              <a:cs typeface="Arial" pitchFamily="34" charset="0"/>
            </a:endParaRPr>
          </a:p>
          <a:p>
            <a:pPr marL="457200" indent="-457200">
              <a:spcBef>
                <a:spcPts val="0"/>
              </a:spcBef>
              <a:buNone/>
            </a:pPr>
            <a:endParaRPr lang="en-US" sz="800" b="1" dirty="0" smtClean="0">
              <a:latin typeface="Calibri" panose="020F0502020204030204" pitchFamily="34" charset="0"/>
            </a:endParaRPr>
          </a:p>
          <a:p>
            <a:pPr marL="457200" indent="-457200">
              <a:spcBef>
                <a:spcPts val="0"/>
              </a:spcBef>
            </a:pPr>
            <a:r>
              <a:rPr lang="en-US" sz="2800" dirty="0">
                <a:latin typeface="Calibri" panose="020F0502020204030204" pitchFamily="34" charset="0"/>
              </a:rPr>
              <a:t>Environmental Factors</a:t>
            </a:r>
            <a:r>
              <a:rPr lang="en-US" sz="800" dirty="0" smtClean="0">
                <a:latin typeface="Calibri" panose="020F0502020204030204" pitchFamily="34" charset="0"/>
              </a:rPr>
              <a:t> </a:t>
            </a:r>
            <a:endParaRPr lang="en-US" sz="800" dirty="0" smtClean="0">
              <a:latin typeface="Calibri" panose="020F0502020204030204" pitchFamily="34" charset="0"/>
            </a:endParaRPr>
          </a:p>
          <a:p>
            <a:pPr marL="457200" indent="-457200">
              <a:spcBef>
                <a:spcPts val="0"/>
              </a:spcBef>
            </a:pPr>
            <a:r>
              <a:rPr lang="en-US" sz="2800" dirty="0">
                <a:latin typeface="Calibri" panose="020F0502020204030204" pitchFamily="34" charset="0"/>
              </a:rPr>
              <a:t>Social and Cultural </a:t>
            </a:r>
            <a:r>
              <a:rPr lang="en-US" sz="2800" dirty="0" smtClean="0">
                <a:latin typeface="Calibri" panose="020F0502020204030204" pitchFamily="34" charset="0"/>
              </a:rPr>
              <a:t>Environment</a:t>
            </a:r>
            <a:endParaRPr lang="en-US" sz="800" dirty="0" smtClean="0">
              <a:latin typeface="Calibri" panose="020F0502020204030204" pitchFamily="34" charset="0"/>
            </a:endParaRPr>
          </a:p>
        </p:txBody>
      </p:sp>
      <p:sp>
        <p:nvSpPr>
          <p:cNvPr id="7" name="TextBox 6"/>
          <p:cNvSpPr txBox="1"/>
          <p:nvPr/>
        </p:nvSpPr>
        <p:spPr>
          <a:xfrm>
            <a:off x="6858000" y="6308725"/>
            <a:ext cx="2080591" cy="369332"/>
          </a:xfrm>
          <a:prstGeom prst="rect">
            <a:avLst/>
          </a:prstGeom>
          <a:noFill/>
        </p:spPr>
        <p:txBody>
          <a:bodyPr wrap="square" rtlCol="0">
            <a:spAutoFit/>
          </a:bodyPr>
          <a:lstStyle/>
          <a:p>
            <a:pPr>
              <a:defRPr/>
            </a:pPr>
            <a:r>
              <a:rPr lang="en-US" dirty="0"/>
              <a:t>©</a:t>
            </a:r>
            <a:r>
              <a:rPr lang="en-US" dirty="0" smtClean="0"/>
              <a:t>UNODC 2013</a:t>
            </a:r>
            <a:endParaRPr lang="en-US" dirty="0"/>
          </a:p>
        </p:txBody>
      </p:sp>
      <p:sp>
        <p:nvSpPr>
          <p:cNvPr id="6" name="Slide Number Placeholder 5"/>
          <p:cNvSpPr>
            <a:spLocks noGrp="1"/>
          </p:cNvSpPr>
          <p:nvPr>
            <p:ph type="sldNum" sz="quarter" idx="12"/>
          </p:nvPr>
        </p:nvSpPr>
        <p:spPr/>
        <p:txBody>
          <a:bodyPr/>
          <a:lstStyle/>
          <a:p>
            <a:fld id="{610A0C1C-1AEA-4BF1-B3B7-9789D33B3B17}" type="slidenum">
              <a:rPr lang="en-US" smtClean="0">
                <a:solidFill>
                  <a:prstClr val="black">
                    <a:tint val="75000"/>
                  </a:prstClr>
                </a:solidFill>
              </a:rPr>
              <a:pPr/>
              <a:t>13</a:t>
            </a:fld>
            <a:endParaRPr lang="en-US">
              <a:solidFill>
                <a:prstClr val="black">
                  <a:tint val="75000"/>
                </a:prstClr>
              </a:solidFill>
            </a:endParaRPr>
          </a:p>
        </p:txBody>
      </p:sp>
      <p:sp>
        <p:nvSpPr>
          <p:cNvPr id="2" name="Footer Placeholder 1"/>
          <p:cNvSpPr>
            <a:spLocks noGrp="1"/>
          </p:cNvSpPr>
          <p:nvPr>
            <p:ph type="ftr" sz="quarter" idx="11"/>
          </p:nvPr>
        </p:nvSpPr>
        <p:spPr/>
        <p:txBody>
          <a:bodyPr/>
          <a:lstStyle/>
          <a:p>
            <a:r>
              <a:rPr lang="en-US" smtClean="0"/>
              <a:t>Applied Prevention Science, Inc.</a:t>
            </a:r>
            <a:endParaRPr lang="en-US"/>
          </a:p>
        </p:txBody>
      </p:sp>
    </p:spTree>
    <p:extLst>
      <p:ext uri="{BB962C8B-B14F-4D97-AF65-F5344CB8AC3E}">
        <p14:creationId xmlns:p14="http://schemas.microsoft.com/office/powerpoint/2010/main" val="296921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914400" y="228601"/>
            <a:ext cx="7772400" cy="914400"/>
          </a:xfrm>
        </p:spPr>
        <p:txBody>
          <a:bodyPr anchor="t">
            <a:normAutofit fontScale="90000"/>
          </a:bodyPr>
          <a:lstStyle/>
          <a:p>
            <a:pPr algn="ctr"/>
            <a:r>
              <a:rPr lang="en-US" altLang="en-US" sz="3600" dirty="0">
                <a:latin typeface="+mn-lt"/>
              </a:rPr>
              <a:t>Prevention Interventions </a:t>
            </a:r>
            <a:r>
              <a:rPr lang="en-US" altLang="en-US" sz="3600" dirty="0" smtClean="0">
                <a:latin typeface="+mn-lt"/>
              </a:rPr>
              <a:t>Therefore Target ---</a:t>
            </a:r>
            <a:endParaRPr lang="en-US" altLang="en-US" sz="3600" dirty="0">
              <a:latin typeface="+mn-lt"/>
            </a:endParaRPr>
          </a:p>
        </p:txBody>
      </p:sp>
      <p:sp>
        <p:nvSpPr>
          <p:cNvPr id="40963" name="Content Placeholder 2"/>
          <p:cNvSpPr>
            <a:spLocks noGrp="1"/>
          </p:cNvSpPr>
          <p:nvPr>
            <p:ph idx="1"/>
          </p:nvPr>
        </p:nvSpPr>
        <p:spPr>
          <a:xfrm>
            <a:off x="533400" y="1143000"/>
            <a:ext cx="8153400" cy="4983163"/>
          </a:xfrm>
        </p:spPr>
        <p:txBody>
          <a:bodyPr>
            <a:normAutofit/>
          </a:bodyPr>
          <a:lstStyle/>
          <a:p>
            <a:pPr marL="457200" indent="-457200">
              <a:spcBef>
                <a:spcPts val="0"/>
              </a:spcBef>
              <a:defRPr/>
            </a:pPr>
            <a:r>
              <a:rPr lang="en-US" sz="2800" dirty="0" smtClean="0"/>
              <a:t>The individual directly</a:t>
            </a:r>
          </a:p>
          <a:p>
            <a:pPr marL="457200" indent="-457200">
              <a:spcBef>
                <a:spcPts val="0"/>
              </a:spcBef>
              <a:defRPr/>
            </a:pPr>
            <a:endParaRPr lang="en-US" sz="1200" dirty="0" smtClean="0"/>
          </a:p>
          <a:p>
            <a:pPr marL="457200" indent="-457200">
              <a:spcBef>
                <a:spcPts val="0"/>
              </a:spcBef>
              <a:defRPr/>
            </a:pPr>
            <a:r>
              <a:rPr lang="en-US" sz="2800" dirty="0" smtClean="0"/>
              <a:t>The individual’s micro- and macro-level </a:t>
            </a:r>
            <a:r>
              <a:rPr lang="en-US" sz="2800" dirty="0" smtClean="0"/>
              <a:t>environments through the family, peers, school or faith-based organizations, and the environment</a:t>
            </a:r>
            <a:endParaRPr lang="en-US" sz="2800" dirty="0" smtClean="0"/>
          </a:p>
        </p:txBody>
      </p:sp>
      <p:sp>
        <p:nvSpPr>
          <p:cNvPr id="2" name="Footer Placeholder 1"/>
          <p:cNvSpPr>
            <a:spLocks noGrp="1"/>
          </p:cNvSpPr>
          <p:nvPr>
            <p:ph type="ftr" sz="quarter" idx="11"/>
          </p:nvPr>
        </p:nvSpPr>
        <p:spPr/>
        <p:txBody>
          <a:bodyPr/>
          <a:lstStyle/>
          <a:p>
            <a:r>
              <a:rPr lang="en-US" smtClean="0"/>
              <a:t>Applied Prevention Science, Inc.</a:t>
            </a:r>
            <a:endParaRPr lang="en-US"/>
          </a:p>
        </p:txBody>
      </p:sp>
      <p:sp>
        <p:nvSpPr>
          <p:cNvPr id="3" name="Slide Number Placeholder 2"/>
          <p:cNvSpPr>
            <a:spLocks noGrp="1"/>
          </p:cNvSpPr>
          <p:nvPr>
            <p:ph type="sldNum" sz="quarter" idx="12"/>
          </p:nvPr>
        </p:nvSpPr>
        <p:spPr/>
        <p:txBody>
          <a:bodyPr/>
          <a:lstStyle/>
          <a:p>
            <a:fld id="{EED86E43-67B4-4F5E-9534-53BA14EC3793}" type="slidenum">
              <a:rPr lang="en-US" smtClean="0"/>
              <a:pPr/>
              <a:t>14</a:t>
            </a:fld>
            <a:endParaRPr lang="en-US"/>
          </a:p>
        </p:txBody>
      </p:sp>
    </p:spTree>
    <p:extLst>
      <p:ext uri="{BB962C8B-B14F-4D97-AF65-F5344CB8AC3E}">
        <p14:creationId xmlns:p14="http://schemas.microsoft.com/office/powerpoint/2010/main" val="3544324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sz="4000" b="1" dirty="0" smtClean="0"/>
              <a:t>Universal Prevention Curriculum (UPC) -Series 1 Team</a:t>
            </a:r>
            <a:endParaRPr lang="en-US" sz="4000" b="1" dirty="0"/>
          </a:p>
        </p:txBody>
      </p:sp>
      <p:sp>
        <p:nvSpPr>
          <p:cNvPr id="7" name="Content Placeholder 6"/>
          <p:cNvSpPr>
            <a:spLocks noGrp="1"/>
          </p:cNvSpPr>
          <p:nvPr>
            <p:ph idx="1"/>
          </p:nvPr>
        </p:nvSpPr>
        <p:spPr>
          <a:xfrm>
            <a:off x="457200" y="1447800"/>
            <a:ext cx="8229600" cy="4678363"/>
          </a:xfrm>
        </p:spPr>
        <p:txBody>
          <a:bodyPr>
            <a:normAutofit/>
          </a:bodyPr>
          <a:lstStyle/>
          <a:p>
            <a:pPr marL="457200" indent="-457200">
              <a:spcBef>
                <a:spcPts val="0"/>
              </a:spcBef>
            </a:pPr>
            <a:r>
              <a:rPr lang="en-US" sz="2800" dirty="0" smtClean="0"/>
              <a:t>Development and training:</a:t>
            </a:r>
          </a:p>
          <a:p>
            <a:pPr marL="457200" indent="-457200">
              <a:spcBef>
                <a:spcPts val="0"/>
              </a:spcBef>
            </a:pPr>
            <a:endParaRPr lang="en-US" sz="800" dirty="0" smtClean="0"/>
          </a:p>
          <a:p>
            <a:pPr marL="914400" lvl="1" indent="-457200">
              <a:spcBef>
                <a:spcPts val="0"/>
              </a:spcBef>
            </a:pPr>
            <a:r>
              <a:rPr lang="en-US" sz="2400" dirty="0" smtClean="0"/>
              <a:t>The </a:t>
            </a:r>
            <a:r>
              <a:rPr lang="en-US" sz="2400" dirty="0"/>
              <a:t>Colombo Plan for the </a:t>
            </a:r>
            <a:r>
              <a:rPr lang="en-US" sz="2400" dirty="0" smtClean="0"/>
              <a:t>International </a:t>
            </a:r>
            <a:r>
              <a:rPr lang="en-US" sz="2400" dirty="0"/>
              <a:t>Centre for Certification and Education of Addiction Professionals </a:t>
            </a:r>
            <a:r>
              <a:rPr lang="en-US" sz="2400" dirty="0" smtClean="0"/>
              <a:t>(ICCE) </a:t>
            </a:r>
          </a:p>
          <a:p>
            <a:pPr marL="914400" lvl="1" indent="-457200">
              <a:spcBef>
                <a:spcPts val="0"/>
              </a:spcBef>
            </a:pPr>
            <a:endParaRPr lang="en-US" sz="800" dirty="0" smtClean="0"/>
          </a:p>
          <a:p>
            <a:pPr marL="457200" indent="-457200">
              <a:spcBef>
                <a:spcPts val="0"/>
              </a:spcBef>
            </a:pPr>
            <a:r>
              <a:rPr lang="en-US" sz="2800" dirty="0" smtClean="0"/>
              <a:t>Curriculum development:</a:t>
            </a:r>
          </a:p>
          <a:p>
            <a:pPr marL="457200" indent="-457200">
              <a:spcBef>
                <a:spcPts val="0"/>
              </a:spcBef>
            </a:pPr>
            <a:endParaRPr lang="en-US" sz="800" dirty="0" smtClean="0"/>
          </a:p>
          <a:p>
            <a:pPr marL="914400" lvl="1" indent="-457200">
              <a:spcBef>
                <a:spcPts val="0"/>
              </a:spcBef>
            </a:pPr>
            <a:r>
              <a:rPr lang="en-US" sz="2400" dirty="0" smtClean="0"/>
              <a:t>Applied Prevention Science, Inc.  </a:t>
            </a:r>
          </a:p>
          <a:p>
            <a:pPr marL="914400" lvl="1" indent="-457200">
              <a:spcBef>
                <a:spcPts val="0"/>
              </a:spcBef>
            </a:pPr>
            <a:endParaRPr lang="en-US" sz="800" dirty="0" smtClean="0"/>
          </a:p>
          <a:p>
            <a:pPr marL="457200" indent="-457200">
              <a:spcBef>
                <a:spcPts val="0"/>
              </a:spcBef>
            </a:pPr>
            <a:r>
              <a:rPr lang="en-US" sz="2800" dirty="0" smtClean="0"/>
              <a:t>Funding and management:</a:t>
            </a:r>
          </a:p>
          <a:p>
            <a:pPr marL="457200" indent="-457200">
              <a:spcBef>
                <a:spcPts val="0"/>
              </a:spcBef>
            </a:pPr>
            <a:endParaRPr lang="en-US" sz="800" dirty="0" smtClean="0"/>
          </a:p>
          <a:p>
            <a:pPr marL="914400" lvl="1" indent="-457200">
              <a:spcBef>
                <a:spcPts val="0"/>
              </a:spcBef>
            </a:pPr>
            <a:r>
              <a:rPr lang="en-US" sz="2400" dirty="0" smtClean="0"/>
              <a:t>U.S. Department of State </a:t>
            </a:r>
          </a:p>
        </p:txBody>
      </p:sp>
      <p:sp>
        <p:nvSpPr>
          <p:cNvPr id="4" name="Slide Number Placeholder 3"/>
          <p:cNvSpPr>
            <a:spLocks noGrp="1"/>
          </p:cNvSpPr>
          <p:nvPr>
            <p:ph type="sldNum" sz="quarter" idx="12"/>
          </p:nvPr>
        </p:nvSpPr>
        <p:spPr/>
        <p:txBody>
          <a:bodyPr/>
          <a:lstStyle/>
          <a:p>
            <a:fld id="{1A9E69D2-0FCB-4D17-A914-0D753C664650}" type="slidenum">
              <a:rPr lang="en-US" smtClean="0"/>
              <a:pPr/>
              <a:t>15</a:t>
            </a:fld>
            <a:endParaRPr lang="en-US" dirty="0"/>
          </a:p>
        </p:txBody>
      </p:sp>
      <p:sp>
        <p:nvSpPr>
          <p:cNvPr id="2" name="Footer Placeholder 1"/>
          <p:cNvSpPr>
            <a:spLocks noGrp="1"/>
          </p:cNvSpPr>
          <p:nvPr>
            <p:ph type="ftr" sz="quarter" idx="11"/>
          </p:nvPr>
        </p:nvSpPr>
        <p:spPr/>
        <p:txBody>
          <a:bodyPr/>
          <a:lstStyle/>
          <a:p>
            <a:r>
              <a:rPr lang="en-US" smtClean="0"/>
              <a:t>Applied Prevention Science, Inc.</a:t>
            </a:r>
            <a:endParaRPr lang="en-US"/>
          </a:p>
        </p:txBody>
      </p:sp>
    </p:spTree>
    <p:extLst>
      <p:ext uri="{BB962C8B-B14F-4D97-AF65-F5344CB8AC3E}">
        <p14:creationId xmlns:p14="http://schemas.microsoft.com/office/powerpoint/2010/main" val="3787303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37846"/>
          </a:xfrm>
        </p:spPr>
        <p:txBody>
          <a:bodyPr anchor="t">
            <a:normAutofit/>
          </a:bodyPr>
          <a:lstStyle/>
          <a:p>
            <a:r>
              <a:rPr lang="en-US" sz="4000" b="1" dirty="0" smtClean="0"/>
              <a:t>Training Series Goal</a:t>
            </a:r>
            <a:endParaRPr lang="en-US" sz="4000" b="1" dirty="0"/>
          </a:p>
        </p:txBody>
      </p:sp>
      <p:sp>
        <p:nvSpPr>
          <p:cNvPr id="3" name="Content Placeholder 2"/>
          <p:cNvSpPr>
            <a:spLocks noGrp="1"/>
          </p:cNvSpPr>
          <p:nvPr>
            <p:ph idx="1"/>
          </p:nvPr>
        </p:nvSpPr>
        <p:spPr>
          <a:xfrm>
            <a:off x="457200" y="1143000"/>
            <a:ext cx="8229600" cy="5562600"/>
          </a:xfrm>
        </p:spPr>
        <p:txBody>
          <a:bodyPr>
            <a:noAutofit/>
          </a:bodyPr>
          <a:lstStyle/>
          <a:p>
            <a:pPr marL="0" indent="0">
              <a:spcBef>
                <a:spcPts val="0"/>
              </a:spcBef>
              <a:buNone/>
            </a:pPr>
            <a:r>
              <a:rPr lang="en-US" sz="2800" dirty="0" smtClean="0"/>
              <a:t>To reduce the significant health, social, and economic problems associated with substance use throughout the world by:</a:t>
            </a:r>
          </a:p>
          <a:p>
            <a:pPr marL="0" indent="0">
              <a:spcBef>
                <a:spcPts val="0"/>
              </a:spcBef>
              <a:buNone/>
            </a:pPr>
            <a:endParaRPr lang="en-US" sz="800" dirty="0" smtClean="0"/>
          </a:p>
          <a:p>
            <a:pPr marL="514350" indent="-457200">
              <a:spcBef>
                <a:spcPts val="0"/>
              </a:spcBef>
            </a:pPr>
            <a:r>
              <a:rPr lang="en-US" sz="2400" dirty="0" smtClean="0"/>
              <a:t>Building international prevention capacity through training, professionalizing, and expanding the substance use prevention workforce. </a:t>
            </a:r>
          </a:p>
          <a:p>
            <a:pPr marL="514350" indent="-457200">
              <a:spcBef>
                <a:spcPts val="0"/>
              </a:spcBef>
            </a:pPr>
            <a:endParaRPr lang="en-US" sz="800" dirty="0" smtClean="0"/>
          </a:p>
          <a:p>
            <a:pPr marL="514350" indent="-457200">
              <a:spcBef>
                <a:spcPts val="0"/>
              </a:spcBef>
            </a:pPr>
            <a:r>
              <a:rPr lang="en-US" sz="2400" dirty="0" smtClean="0"/>
              <a:t>Extending </a:t>
            </a:r>
            <a:r>
              <a:rPr lang="en-US" sz="2400" b="1" u="sng" dirty="0" smtClean="0"/>
              <a:t>evidence-based</a:t>
            </a:r>
            <a:r>
              <a:rPr lang="en-US" sz="2400" dirty="0" smtClean="0"/>
              <a:t> substance use prevention interventions and policies, i.e.</a:t>
            </a:r>
            <a:r>
              <a:rPr lang="en-US" sz="2800" dirty="0" smtClean="0"/>
              <a:t>	</a:t>
            </a:r>
          </a:p>
          <a:p>
            <a:pPr marL="514350" indent="-457200">
              <a:spcBef>
                <a:spcPts val="0"/>
              </a:spcBef>
            </a:pPr>
            <a:endParaRPr lang="en-US" sz="400" dirty="0" smtClean="0"/>
          </a:p>
          <a:p>
            <a:pPr marL="971550" lvl="1" indent="-457200">
              <a:spcBef>
                <a:spcPts val="0"/>
              </a:spcBef>
            </a:pPr>
            <a:r>
              <a:rPr lang="en-US" sz="2000" dirty="0" smtClean="0"/>
              <a:t>United Nations Office on Drugs and Crime—International Standards on Drug Use Prevention</a:t>
            </a:r>
          </a:p>
          <a:p>
            <a:pPr marL="971550" lvl="1" indent="-457200">
              <a:spcBef>
                <a:spcPts val="0"/>
              </a:spcBef>
            </a:pPr>
            <a:endParaRPr lang="en-US" sz="400" dirty="0" smtClean="0"/>
          </a:p>
          <a:p>
            <a:pPr marL="971550" lvl="1" indent="-457200">
              <a:spcBef>
                <a:spcPts val="0"/>
              </a:spcBef>
            </a:pPr>
            <a:r>
              <a:rPr lang="en-US" sz="2000" dirty="0" smtClean="0"/>
              <a:t>European Monitoring Centre on Drugs and Drug Addiction—European Drug Prevention Quality Standards</a:t>
            </a:r>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16</a:t>
            </a:fld>
            <a:endParaRPr lang="en-US"/>
          </a:p>
        </p:txBody>
      </p:sp>
    </p:spTree>
    <p:extLst>
      <p:ext uri="{BB962C8B-B14F-4D97-AF65-F5344CB8AC3E}">
        <p14:creationId xmlns:p14="http://schemas.microsoft.com/office/powerpoint/2010/main" val="17416839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chor="t">
            <a:normAutofit/>
          </a:bodyPr>
          <a:lstStyle/>
          <a:p>
            <a:r>
              <a:rPr lang="en-US" sz="4000" b="1" dirty="0" smtClean="0"/>
              <a:t>Framework:  Prevention Science</a:t>
            </a:r>
            <a:endParaRPr lang="en-US" sz="4000" b="1" dirty="0"/>
          </a:p>
        </p:txBody>
      </p:sp>
      <p:sp>
        <p:nvSpPr>
          <p:cNvPr id="3" name="Content Placeholder 2"/>
          <p:cNvSpPr>
            <a:spLocks noGrp="1"/>
          </p:cNvSpPr>
          <p:nvPr>
            <p:ph idx="1"/>
          </p:nvPr>
        </p:nvSpPr>
        <p:spPr>
          <a:xfrm>
            <a:off x="457200" y="1143000"/>
            <a:ext cx="8229600" cy="4495800"/>
          </a:xfrm>
        </p:spPr>
        <p:txBody>
          <a:bodyPr>
            <a:noAutofit/>
          </a:bodyPr>
          <a:lstStyle/>
          <a:p>
            <a:pPr marL="457200" indent="-457200">
              <a:spcBef>
                <a:spcPts val="0"/>
              </a:spcBef>
            </a:pPr>
            <a:r>
              <a:rPr lang="en-US" sz="2400" dirty="0" smtClean="0"/>
              <a:t>Recent publication of the </a:t>
            </a:r>
            <a:r>
              <a:rPr lang="en-US" sz="2400" i="1" dirty="0" smtClean="0"/>
              <a:t>International Standards on Drug Use Prevention*</a:t>
            </a:r>
            <a:r>
              <a:rPr lang="en-US" sz="2400" dirty="0" smtClean="0"/>
              <a:t> focuses on the latest research in prevention science</a:t>
            </a:r>
            <a:endParaRPr lang="en-US" sz="2400" i="1" dirty="0"/>
          </a:p>
          <a:p>
            <a:pPr marL="457200" indent="-457200">
              <a:spcBef>
                <a:spcPts val="0"/>
              </a:spcBef>
            </a:pPr>
            <a:endParaRPr lang="en-US" sz="800" i="1" dirty="0" smtClean="0"/>
          </a:p>
          <a:p>
            <a:pPr marL="457200" indent="-457200">
              <a:spcBef>
                <a:spcPts val="0"/>
              </a:spcBef>
            </a:pPr>
            <a:r>
              <a:rPr lang="pt-BR" sz="2400" i="1" dirty="0" smtClean="0"/>
              <a:t>Standards of Knowledge for the Science of Prevention </a:t>
            </a:r>
            <a:r>
              <a:rPr lang="pt-BR" sz="2400" dirty="0" smtClean="0"/>
              <a:t>established by the U. S. Society for Prevention Research**</a:t>
            </a:r>
          </a:p>
          <a:p>
            <a:pPr marL="457200" indent="-457200">
              <a:spcBef>
                <a:spcPts val="0"/>
              </a:spcBef>
            </a:pPr>
            <a:endParaRPr lang="en-US" sz="800" dirty="0" smtClean="0"/>
          </a:p>
          <a:p>
            <a:pPr marL="457200" indent="-457200">
              <a:spcBef>
                <a:spcPts val="0"/>
              </a:spcBef>
            </a:pPr>
            <a:r>
              <a:rPr lang="en-US" sz="2400" dirty="0" smtClean="0"/>
              <a:t>The need to update knowledge of prevention professionals about these evidence-based findings; and</a:t>
            </a:r>
          </a:p>
          <a:p>
            <a:pPr marL="457200" indent="-457200">
              <a:spcBef>
                <a:spcPts val="0"/>
              </a:spcBef>
            </a:pPr>
            <a:endParaRPr lang="en-US" sz="800" dirty="0" smtClean="0"/>
          </a:p>
          <a:p>
            <a:pPr marL="457200" indent="-457200">
              <a:spcBef>
                <a:spcPts val="0"/>
              </a:spcBef>
            </a:pPr>
            <a:r>
              <a:rPr lang="en-US" sz="2400" dirty="0" smtClean="0"/>
              <a:t>The encouragement of government officials, policy makers, and other stakeholders to apply prevention science and evidence-based interventions and policies to the practice of prevention throughout the world</a:t>
            </a:r>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17</a:t>
            </a:fld>
            <a:endParaRPr lang="en-US"/>
          </a:p>
        </p:txBody>
      </p:sp>
      <p:sp>
        <p:nvSpPr>
          <p:cNvPr id="6" name="TextBox 5"/>
          <p:cNvSpPr txBox="1"/>
          <p:nvPr/>
        </p:nvSpPr>
        <p:spPr>
          <a:xfrm>
            <a:off x="4150057" y="5752782"/>
            <a:ext cx="4572000" cy="523220"/>
          </a:xfrm>
          <a:prstGeom prst="rect">
            <a:avLst/>
          </a:prstGeom>
          <a:noFill/>
        </p:spPr>
        <p:txBody>
          <a:bodyPr wrap="square" rtlCol="0">
            <a:spAutoFit/>
          </a:bodyPr>
          <a:lstStyle/>
          <a:p>
            <a:pPr>
              <a:spcBef>
                <a:spcPts val="0"/>
              </a:spcBef>
              <a:buNone/>
            </a:pPr>
            <a:r>
              <a:rPr lang="en-US" sz="1400" dirty="0"/>
              <a:t>*United Nations Office of Drugs and Crime (UNODC), 2012.</a:t>
            </a:r>
          </a:p>
          <a:p>
            <a:pPr>
              <a:spcBef>
                <a:spcPts val="0"/>
              </a:spcBef>
              <a:buNone/>
            </a:pPr>
            <a:r>
              <a:rPr lang="en-US" sz="1400" dirty="0"/>
              <a:t>**http://www.preventionresearch.org.</a:t>
            </a:r>
          </a:p>
        </p:txBody>
      </p:sp>
    </p:spTree>
    <p:extLst>
      <p:ext uri="{BB962C8B-B14F-4D97-AF65-F5344CB8AC3E}">
        <p14:creationId xmlns:p14="http://schemas.microsoft.com/office/powerpoint/2010/main" val="33620040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UPC-Series </a:t>
            </a:r>
            <a:r>
              <a:rPr lang="en-US" b="1" dirty="0" smtClean="0"/>
              <a:t>Audiences (1/2)</a:t>
            </a:r>
            <a:endParaRPr lang="en-US" b="1" dirty="0"/>
          </a:p>
        </p:txBody>
      </p:sp>
      <p:sp>
        <p:nvSpPr>
          <p:cNvPr id="3" name="Content Placeholder 2"/>
          <p:cNvSpPr>
            <a:spLocks noGrp="1"/>
          </p:cNvSpPr>
          <p:nvPr>
            <p:ph idx="1"/>
          </p:nvPr>
        </p:nvSpPr>
        <p:spPr>
          <a:xfrm>
            <a:off x="457200" y="1524000"/>
            <a:ext cx="8229600" cy="4602163"/>
          </a:xfrm>
        </p:spPr>
        <p:txBody>
          <a:bodyPr>
            <a:noAutofit/>
          </a:bodyPr>
          <a:lstStyle/>
          <a:p>
            <a:pPr>
              <a:spcBef>
                <a:spcPts val="0"/>
              </a:spcBef>
            </a:pPr>
            <a:r>
              <a:rPr lang="en-US" sz="2400" dirty="0" smtClean="0">
                <a:cs typeface="Arial" panose="020B0604020202020204" pitchFamily="34" charset="0"/>
              </a:rPr>
              <a:t>UPC-Series 1—Prevention Coordinators: interface </a:t>
            </a:r>
            <a:r>
              <a:rPr lang="en-US" sz="2400" dirty="0" smtClean="0">
                <a:cs typeface="Arial" panose="020B0604020202020204" pitchFamily="34" charset="0"/>
              </a:rPr>
              <a:t>between the policy makers and the public and the prevention practice field.  This curriculum series is designed to help them:</a:t>
            </a:r>
          </a:p>
          <a:p>
            <a:pPr marL="857250" lvl="1" indent="-457200">
              <a:spcBef>
                <a:spcPts val="0"/>
              </a:spcBef>
            </a:pPr>
            <a:r>
              <a:rPr lang="en-US" sz="2400" dirty="0" smtClean="0">
                <a:cs typeface="Arial" panose="020B0604020202020204" pitchFamily="34" charset="0"/>
              </a:rPr>
              <a:t>Translate </a:t>
            </a:r>
            <a:r>
              <a:rPr lang="en-US" sz="2400" dirty="0" smtClean="0">
                <a:cs typeface="Arial" panose="020B0604020202020204" pitchFamily="34" charset="0"/>
              </a:rPr>
              <a:t>prevention science for policy makers, decision makers and major stakeholders, and the public; and</a:t>
            </a:r>
          </a:p>
          <a:p>
            <a:pPr marL="857250" lvl="1" indent="-457200">
              <a:spcBef>
                <a:spcPts val="0"/>
              </a:spcBef>
            </a:pPr>
            <a:r>
              <a:rPr lang="en-US" sz="2400" dirty="0" smtClean="0">
                <a:cs typeface="Arial" panose="020B0604020202020204" pitchFamily="34" charset="0"/>
              </a:rPr>
              <a:t>Apply </a:t>
            </a:r>
            <a:r>
              <a:rPr lang="en-US" sz="2400" dirty="0" smtClean="0">
                <a:cs typeface="Arial" panose="020B0604020202020204" pitchFamily="34" charset="0"/>
              </a:rPr>
              <a:t>their understanding of prevention science to promote the quality delivery of evidence-based prevention programming</a:t>
            </a:r>
            <a:r>
              <a:rPr lang="en-US" sz="2400" dirty="0" smtClean="0">
                <a:cs typeface="Arial" panose="020B0604020202020204" pitchFamily="34" charset="0"/>
              </a:rPr>
              <a:t>.</a:t>
            </a:r>
          </a:p>
          <a:p>
            <a:pPr marL="457200" indent="-457200">
              <a:spcBef>
                <a:spcPts val="0"/>
              </a:spcBef>
            </a:pPr>
            <a:endParaRPr lang="en-US" sz="2400" dirty="0" smtClean="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18</a:t>
            </a:fld>
            <a:endParaRPr lang="en-US"/>
          </a:p>
        </p:txBody>
      </p:sp>
    </p:spTree>
    <p:extLst>
      <p:ext uri="{BB962C8B-B14F-4D97-AF65-F5344CB8AC3E}">
        <p14:creationId xmlns:p14="http://schemas.microsoft.com/office/powerpoint/2010/main" val="531334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UPC-Series Audiences </a:t>
            </a:r>
            <a:r>
              <a:rPr lang="en-US" dirty="0" smtClean="0"/>
              <a:t>(2/2</a:t>
            </a:r>
            <a:r>
              <a:rPr lang="en-US" dirty="0"/>
              <a:t>)</a:t>
            </a:r>
          </a:p>
        </p:txBody>
      </p:sp>
      <p:sp>
        <p:nvSpPr>
          <p:cNvPr id="3" name="Content Placeholder 2"/>
          <p:cNvSpPr>
            <a:spLocks noGrp="1"/>
          </p:cNvSpPr>
          <p:nvPr>
            <p:ph idx="1"/>
          </p:nvPr>
        </p:nvSpPr>
        <p:spPr/>
        <p:txBody>
          <a:bodyPr>
            <a:normAutofit fontScale="85000" lnSpcReduction="10000"/>
          </a:bodyPr>
          <a:lstStyle/>
          <a:p>
            <a:r>
              <a:rPr lang="en-US" dirty="0"/>
              <a:t>UPC-Series 2—Prevention Implementers: the “front line” prevention professional who deliver the evidence-based intervention or oversee the implementation of evidence-based policies. This series is intended to help them:</a:t>
            </a:r>
          </a:p>
          <a:p>
            <a:pPr lvl="1"/>
            <a:r>
              <a:rPr lang="en-US" dirty="0"/>
              <a:t>Apply their understanding of prevention science to the quality delivery of evidence-based prevention programming—content, structure, and delivery strategies</a:t>
            </a:r>
          </a:p>
          <a:p>
            <a:pPr lvl="1"/>
            <a:r>
              <a:rPr lang="en-US" dirty="0"/>
              <a:t>Participate effectively in the selection of appropriate evidence-based prevention interventions and policies</a:t>
            </a:r>
          </a:p>
          <a:p>
            <a:pPr lvl="1"/>
            <a:r>
              <a:rPr lang="en-US" dirty="0"/>
              <a:t>Participate effectively in monitoring and evaluation of delivered interventions and policies</a:t>
            </a:r>
          </a:p>
          <a:p>
            <a:endParaRPr lang="en-US" dirty="0"/>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19</a:t>
            </a:fld>
            <a:endParaRPr lang="en-US"/>
          </a:p>
        </p:txBody>
      </p:sp>
    </p:spTree>
    <p:extLst>
      <p:ext uri="{BB962C8B-B14F-4D97-AF65-F5344CB8AC3E}">
        <p14:creationId xmlns:p14="http://schemas.microsoft.com/office/powerpoint/2010/main" val="17904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dirty="0" smtClean="0"/>
              <a:t>Prevention Science and Prevention Practice</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marL="457200" indent="-457200">
              <a:spcBef>
                <a:spcPts val="0"/>
              </a:spcBef>
            </a:pPr>
            <a:r>
              <a:rPr lang="en-US" sz="2800" dirty="0" smtClean="0"/>
              <a:t>Prevention science is an evolving new field</a:t>
            </a:r>
          </a:p>
          <a:p>
            <a:pPr marL="457200" indent="-457200">
              <a:spcBef>
                <a:spcPts val="0"/>
              </a:spcBef>
            </a:pPr>
            <a:endParaRPr lang="en-US" sz="1200" dirty="0" smtClean="0"/>
          </a:p>
          <a:p>
            <a:pPr marL="457200" indent="-457200">
              <a:spcBef>
                <a:spcPts val="0"/>
              </a:spcBef>
            </a:pPr>
            <a:r>
              <a:rPr lang="en-US" sz="2800" dirty="0" smtClean="0"/>
              <a:t>Prevention science draws from many disciplines: epidemiology, health and social sciences, research design methodologies </a:t>
            </a:r>
            <a:r>
              <a:rPr lang="en-US" sz="2800" b="1" dirty="0" smtClean="0">
                <a:solidFill>
                  <a:schemeClr val="tx2"/>
                </a:solidFill>
              </a:rPr>
              <a:t>AND </a:t>
            </a:r>
            <a:r>
              <a:rPr lang="en-US" sz="2800" dirty="0" smtClean="0"/>
              <a:t>practice</a:t>
            </a:r>
            <a:endParaRPr lang="en-US" sz="2800" dirty="0"/>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2</a:t>
            </a:fld>
            <a:endParaRPr lang="en-US"/>
          </a:p>
        </p:txBody>
      </p:sp>
    </p:spTree>
    <p:extLst>
      <p:ext uri="{BB962C8B-B14F-4D97-AF65-F5344CB8AC3E}">
        <p14:creationId xmlns:p14="http://schemas.microsoft.com/office/powerpoint/2010/main" val="11576554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chor="t"/>
          <a:lstStyle/>
          <a:p>
            <a:r>
              <a:rPr lang="en-US" dirty="0" smtClean="0"/>
              <a:t>Manuals</a:t>
            </a:r>
            <a:endParaRPr lang="en-US" dirty="0"/>
          </a:p>
        </p:txBody>
      </p:sp>
      <p:sp>
        <p:nvSpPr>
          <p:cNvPr id="3" name="Content Placeholder 2"/>
          <p:cNvSpPr>
            <a:spLocks noGrp="1"/>
          </p:cNvSpPr>
          <p:nvPr>
            <p:ph idx="1"/>
          </p:nvPr>
        </p:nvSpPr>
        <p:spPr>
          <a:xfrm>
            <a:off x="457200" y="1143000"/>
            <a:ext cx="8229600" cy="4983163"/>
          </a:xfrm>
        </p:spPr>
        <p:txBody>
          <a:bodyPr>
            <a:noAutofit/>
          </a:bodyPr>
          <a:lstStyle/>
          <a:p>
            <a:pPr marL="0" indent="0">
              <a:lnSpc>
                <a:spcPct val="120000"/>
              </a:lnSpc>
              <a:spcBef>
                <a:spcPts val="0"/>
              </a:spcBef>
              <a:buNone/>
            </a:pPr>
            <a:r>
              <a:rPr lang="en-US" sz="2800" b="1" dirty="0" smtClean="0"/>
              <a:t>Trainer Manual</a:t>
            </a:r>
          </a:p>
          <a:p>
            <a:pPr marL="457200" indent="-457200">
              <a:spcBef>
                <a:spcPts val="0"/>
              </a:spcBef>
            </a:pPr>
            <a:r>
              <a:rPr lang="en-US" sz="2400" dirty="0" smtClean="0"/>
              <a:t>Information for trainers to prepare for training</a:t>
            </a:r>
          </a:p>
          <a:p>
            <a:pPr marL="457200" indent="-457200">
              <a:spcBef>
                <a:spcPts val="0"/>
              </a:spcBef>
            </a:pPr>
            <a:r>
              <a:rPr lang="en-US" sz="2400" dirty="0" smtClean="0"/>
              <a:t>Introduction to the series</a:t>
            </a:r>
          </a:p>
          <a:p>
            <a:pPr marL="457200" indent="-457200">
              <a:spcBef>
                <a:spcPts val="0"/>
              </a:spcBef>
            </a:pPr>
            <a:r>
              <a:rPr lang="en-US" sz="2400" dirty="0" smtClean="0"/>
              <a:t>Modules</a:t>
            </a:r>
          </a:p>
          <a:p>
            <a:pPr marL="914400" lvl="1" indent="-457200">
              <a:spcBef>
                <a:spcPts val="0"/>
              </a:spcBef>
            </a:pPr>
            <a:r>
              <a:rPr lang="en-US" sz="2000" dirty="0" smtClean="0"/>
              <a:t>Knowledge content</a:t>
            </a:r>
          </a:p>
          <a:p>
            <a:pPr marL="914400" lvl="1" indent="-457200">
              <a:spcBef>
                <a:spcPts val="0"/>
              </a:spcBef>
            </a:pPr>
            <a:r>
              <a:rPr lang="en-US" sz="2000" dirty="0" smtClean="0"/>
              <a:t>Exercises, </a:t>
            </a:r>
            <a:r>
              <a:rPr lang="en-US" sz="2000" dirty="0"/>
              <a:t>d</a:t>
            </a:r>
            <a:r>
              <a:rPr lang="en-US" sz="2000" dirty="0" smtClean="0"/>
              <a:t>iscussions about application to “real world”</a:t>
            </a:r>
          </a:p>
          <a:p>
            <a:pPr marL="914400" lvl="1" indent="-457200">
              <a:spcBef>
                <a:spcPts val="0"/>
              </a:spcBef>
            </a:pPr>
            <a:r>
              <a:rPr lang="en-US" sz="2000" dirty="0" smtClean="0"/>
              <a:t>Citations, resource materials</a:t>
            </a:r>
          </a:p>
          <a:p>
            <a:pPr marL="914400" lvl="1" indent="-457200">
              <a:spcBef>
                <a:spcPts val="0"/>
              </a:spcBef>
            </a:pPr>
            <a:endParaRPr lang="en-US" sz="1200" dirty="0" smtClean="0"/>
          </a:p>
          <a:p>
            <a:pPr marL="0" indent="0">
              <a:lnSpc>
                <a:spcPct val="120000"/>
              </a:lnSpc>
              <a:spcBef>
                <a:spcPts val="0"/>
              </a:spcBef>
              <a:buNone/>
            </a:pPr>
            <a:r>
              <a:rPr lang="en-US" sz="2800" b="1" dirty="0" smtClean="0"/>
              <a:t>Participant Manual </a:t>
            </a:r>
          </a:p>
          <a:p>
            <a:pPr marL="457200" indent="-457200">
              <a:spcBef>
                <a:spcPts val="0"/>
              </a:spcBef>
            </a:pPr>
            <a:r>
              <a:rPr lang="en-US" sz="2400" dirty="0" smtClean="0"/>
              <a:t>Introduction</a:t>
            </a:r>
          </a:p>
          <a:p>
            <a:pPr marL="457200" indent="-457200">
              <a:spcBef>
                <a:spcPts val="0"/>
              </a:spcBef>
            </a:pPr>
            <a:r>
              <a:rPr lang="en-US" sz="2400" dirty="0" smtClean="0"/>
              <a:t>Modules</a:t>
            </a:r>
          </a:p>
          <a:p>
            <a:pPr marL="914400" lvl="1" indent="-457200">
              <a:spcBef>
                <a:spcPts val="0"/>
              </a:spcBef>
            </a:pPr>
            <a:r>
              <a:rPr lang="en-US" sz="2000" dirty="0" smtClean="0"/>
              <a:t>Summary overview</a:t>
            </a:r>
          </a:p>
          <a:p>
            <a:pPr marL="914400" lvl="1" indent="-457200">
              <a:spcBef>
                <a:spcPts val="0"/>
              </a:spcBef>
            </a:pPr>
            <a:r>
              <a:rPr lang="en-US" sz="2000" dirty="0" smtClean="0"/>
              <a:t>Slides of knowledge content with room for notes</a:t>
            </a:r>
          </a:p>
          <a:p>
            <a:pPr marL="914400" lvl="1" indent="-457200">
              <a:spcBef>
                <a:spcPts val="0"/>
              </a:spcBef>
            </a:pPr>
            <a:r>
              <a:rPr lang="en-US" sz="2000" dirty="0" smtClean="0"/>
              <a:t>Detailed summary of knowledge content</a:t>
            </a:r>
          </a:p>
          <a:p>
            <a:pPr marL="914400" lvl="1" indent="-457200">
              <a:spcBef>
                <a:spcPts val="0"/>
              </a:spcBef>
            </a:pPr>
            <a:r>
              <a:rPr lang="en-US" sz="2000" dirty="0" smtClean="0"/>
              <a:t>Citations, resource  materials</a:t>
            </a:r>
            <a:endParaRPr lang="en-US" sz="2000" dirty="0"/>
          </a:p>
        </p:txBody>
      </p:sp>
      <p:sp>
        <p:nvSpPr>
          <p:cNvPr id="4" name="Footer Placeholder 3"/>
          <p:cNvSpPr>
            <a:spLocks noGrp="1"/>
          </p:cNvSpPr>
          <p:nvPr>
            <p:ph type="ftr" sz="quarter" idx="11"/>
          </p:nvPr>
        </p:nvSpPr>
        <p:spPr/>
        <p:txBody>
          <a:bodyPr/>
          <a:lstStyle/>
          <a:p>
            <a:r>
              <a:rPr lang="en-US" smtClean="0">
                <a:solidFill>
                  <a:srgbClr val="4F81BD">
                    <a:lumMod val="75000"/>
                  </a:srgbClr>
                </a:solidFill>
              </a:rPr>
              <a:t>Applied Prevention Science, Inc.</a:t>
            </a:r>
            <a:endParaRPr lang="en-US">
              <a:solidFill>
                <a:srgbClr val="4F81BD">
                  <a:lumMod val="75000"/>
                </a:srgbClr>
              </a:solidFill>
            </a:endParaRPr>
          </a:p>
        </p:txBody>
      </p:sp>
      <p:sp>
        <p:nvSpPr>
          <p:cNvPr id="5" name="Slide Number Placeholder 4"/>
          <p:cNvSpPr>
            <a:spLocks noGrp="1"/>
          </p:cNvSpPr>
          <p:nvPr>
            <p:ph type="sldNum" sz="quarter" idx="12"/>
          </p:nvPr>
        </p:nvSpPr>
        <p:spPr/>
        <p:txBody>
          <a:bodyPr/>
          <a:lstStyle/>
          <a:p>
            <a:fld id="{EED86E43-67B4-4F5E-9534-53BA14EC3793}" type="slidenum">
              <a:rPr lang="en-US" smtClean="0">
                <a:solidFill>
                  <a:prstClr val="black">
                    <a:tint val="75000"/>
                  </a:prstClr>
                </a:solidFill>
              </a:rPr>
              <a:pPr/>
              <a:t>20</a:t>
            </a:fld>
            <a:endParaRPr lang="en-US">
              <a:solidFill>
                <a:prstClr val="black">
                  <a:tint val="75000"/>
                </a:prstClr>
              </a:solidFill>
            </a:endParaRPr>
          </a:p>
        </p:txBody>
      </p:sp>
    </p:spTree>
    <p:extLst>
      <p:ext uri="{BB962C8B-B14F-4D97-AF65-F5344CB8AC3E}">
        <p14:creationId xmlns:p14="http://schemas.microsoft.com/office/powerpoint/2010/main" val="13974351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chor="t">
            <a:normAutofit/>
          </a:bodyPr>
          <a:lstStyle/>
          <a:p>
            <a:r>
              <a:rPr lang="en-US" sz="4000" b="1" dirty="0" smtClean="0"/>
              <a:t>Resources</a:t>
            </a:r>
            <a:endParaRPr lang="en-US" sz="4000" b="1" dirty="0"/>
          </a:p>
        </p:txBody>
      </p:sp>
      <p:sp>
        <p:nvSpPr>
          <p:cNvPr id="3" name="Content Placeholder 2"/>
          <p:cNvSpPr>
            <a:spLocks noGrp="1"/>
          </p:cNvSpPr>
          <p:nvPr>
            <p:ph idx="1"/>
          </p:nvPr>
        </p:nvSpPr>
        <p:spPr>
          <a:xfrm>
            <a:off x="457200" y="1143000"/>
            <a:ext cx="8229600" cy="5059363"/>
          </a:xfrm>
        </p:spPr>
        <p:txBody>
          <a:bodyPr>
            <a:normAutofit/>
          </a:bodyPr>
          <a:lstStyle/>
          <a:p>
            <a:pPr marL="0" indent="0">
              <a:spcBef>
                <a:spcPts val="0"/>
              </a:spcBef>
              <a:buNone/>
            </a:pPr>
            <a:r>
              <a:rPr lang="en-US" dirty="0" smtClean="0"/>
              <a:t>Each participant will receive a copy of the following because of the pivotal nature of these publications:</a:t>
            </a:r>
          </a:p>
          <a:p>
            <a:pPr marL="0" indent="0">
              <a:spcBef>
                <a:spcPts val="0"/>
              </a:spcBef>
              <a:buNone/>
            </a:pPr>
            <a:endParaRPr lang="en-US" sz="1200" dirty="0" smtClean="0"/>
          </a:p>
          <a:p>
            <a:pPr marL="457200" indent="-457200">
              <a:spcBef>
                <a:spcPts val="0"/>
              </a:spcBef>
            </a:pPr>
            <a:r>
              <a:rPr lang="en-US" sz="2800" i="1" dirty="0" smtClean="0"/>
              <a:t>The International Standards on Drug Use Prevention</a:t>
            </a:r>
            <a:r>
              <a:rPr lang="en-US" sz="2800" dirty="0" smtClean="0"/>
              <a:t>, UNODC publication, 2012</a:t>
            </a:r>
          </a:p>
          <a:p>
            <a:pPr marL="457200" indent="-457200">
              <a:spcBef>
                <a:spcPts val="0"/>
              </a:spcBef>
            </a:pPr>
            <a:endParaRPr lang="en-US" sz="1200" dirty="0" smtClean="0"/>
          </a:p>
          <a:p>
            <a:pPr marL="457200" indent="-457200">
              <a:spcBef>
                <a:spcPts val="0"/>
              </a:spcBef>
            </a:pPr>
            <a:r>
              <a:rPr lang="en-US" sz="2800" i="1" dirty="0" smtClean="0"/>
              <a:t>European Drug Prevention Quality Standards: </a:t>
            </a:r>
            <a:r>
              <a:rPr lang="en-US" sz="2800" dirty="0" smtClean="0"/>
              <a:t>A Manual for Prevention Professionals, EMCCDA/the Prevention Standards Partnership, 2013 </a:t>
            </a:r>
            <a:endParaRPr lang="en-US" sz="2800" dirty="0"/>
          </a:p>
        </p:txBody>
      </p:sp>
      <p:sp>
        <p:nvSpPr>
          <p:cNvPr id="4" name="Footer Placeholder 3"/>
          <p:cNvSpPr>
            <a:spLocks noGrp="1"/>
          </p:cNvSpPr>
          <p:nvPr>
            <p:ph type="ftr" sz="quarter" idx="11"/>
          </p:nvPr>
        </p:nvSpPr>
        <p:spPr/>
        <p:txBody>
          <a:bodyPr/>
          <a:lstStyle/>
          <a:p>
            <a:r>
              <a:rPr lang="en-US" smtClean="0">
                <a:solidFill>
                  <a:srgbClr val="4F81BD">
                    <a:lumMod val="75000"/>
                  </a:srgbClr>
                </a:solidFill>
              </a:rPr>
              <a:t>Applied Prevention Science, Inc.</a:t>
            </a:r>
            <a:endParaRPr lang="en-US">
              <a:solidFill>
                <a:srgbClr val="4F81BD">
                  <a:lumMod val="75000"/>
                </a:srgbClr>
              </a:solidFill>
            </a:endParaRPr>
          </a:p>
        </p:txBody>
      </p:sp>
      <p:sp>
        <p:nvSpPr>
          <p:cNvPr id="5" name="Slide Number Placeholder 4"/>
          <p:cNvSpPr>
            <a:spLocks noGrp="1"/>
          </p:cNvSpPr>
          <p:nvPr>
            <p:ph type="sldNum" sz="quarter" idx="12"/>
          </p:nvPr>
        </p:nvSpPr>
        <p:spPr/>
        <p:txBody>
          <a:bodyPr/>
          <a:lstStyle/>
          <a:p>
            <a:fld id="{EED86E43-67B4-4F5E-9534-53BA14EC3793}" type="slidenum">
              <a:rPr lang="en-US" smtClean="0">
                <a:solidFill>
                  <a:prstClr val="black">
                    <a:tint val="75000"/>
                  </a:prstClr>
                </a:solidFill>
              </a:rPr>
              <a:pPr/>
              <a:t>21</a:t>
            </a:fld>
            <a:endParaRPr lang="en-US">
              <a:solidFill>
                <a:prstClr val="black">
                  <a:tint val="75000"/>
                </a:prstClr>
              </a:solidFill>
            </a:endParaRPr>
          </a:p>
        </p:txBody>
      </p:sp>
    </p:spTree>
    <p:extLst>
      <p:ext uri="{BB962C8B-B14F-4D97-AF65-F5344CB8AC3E}">
        <p14:creationId xmlns:p14="http://schemas.microsoft.com/office/powerpoint/2010/main" val="34262253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b="1" dirty="0" smtClean="0"/>
              <a:t>Adult Learning Approach</a:t>
            </a:r>
            <a:endParaRPr lang="en-US" b="1" dirty="0"/>
          </a:p>
        </p:txBody>
      </p:sp>
      <p:sp>
        <p:nvSpPr>
          <p:cNvPr id="3" name="Content Placeholder 2"/>
          <p:cNvSpPr>
            <a:spLocks noGrp="1"/>
          </p:cNvSpPr>
          <p:nvPr>
            <p:ph idx="1"/>
          </p:nvPr>
        </p:nvSpPr>
        <p:spPr>
          <a:xfrm>
            <a:off x="457200" y="1143000"/>
            <a:ext cx="8229600" cy="4983163"/>
          </a:xfrm>
        </p:spPr>
        <p:txBody>
          <a:bodyPr>
            <a:noAutofit/>
          </a:bodyPr>
          <a:lstStyle/>
          <a:p>
            <a:pPr marL="457200" indent="-457200">
              <a:spcBef>
                <a:spcPts val="0"/>
              </a:spcBef>
            </a:pPr>
            <a:r>
              <a:rPr lang="en-US" sz="2800" dirty="0" smtClean="0"/>
              <a:t>ICCE emphasis on collaborative exercises and learner-directed activities with opportunities to share experiences and knowledge.</a:t>
            </a:r>
          </a:p>
          <a:p>
            <a:pPr marL="457200" indent="-457200">
              <a:spcBef>
                <a:spcPts val="0"/>
              </a:spcBef>
            </a:pPr>
            <a:endParaRPr lang="en-US" sz="800" dirty="0" smtClean="0"/>
          </a:p>
          <a:p>
            <a:pPr marL="457200" indent="-457200">
              <a:spcBef>
                <a:spcPts val="0"/>
              </a:spcBef>
            </a:pPr>
            <a:r>
              <a:rPr lang="en-US" sz="2800" dirty="0" smtClean="0"/>
              <a:t>Emphasis will be on real-world problems; how the information can be applied, and a focus on the learners’ goals and experiences.</a:t>
            </a:r>
          </a:p>
          <a:p>
            <a:pPr marL="457200" indent="-457200">
              <a:spcBef>
                <a:spcPts val="0"/>
              </a:spcBef>
            </a:pPr>
            <a:endParaRPr lang="en-US" sz="800" dirty="0"/>
          </a:p>
          <a:p>
            <a:pPr marL="457200" indent="-457200">
              <a:spcBef>
                <a:spcPts val="0"/>
              </a:spcBef>
            </a:pPr>
            <a:r>
              <a:rPr lang="en-US" sz="2800" dirty="0" smtClean="0"/>
              <a:t>Examples include the following:</a:t>
            </a:r>
          </a:p>
          <a:p>
            <a:pPr marL="457200" indent="-457200">
              <a:spcBef>
                <a:spcPts val="0"/>
              </a:spcBef>
            </a:pPr>
            <a:endParaRPr lang="en-US" sz="400" dirty="0" smtClean="0"/>
          </a:p>
          <a:p>
            <a:pPr marL="914400" lvl="1" indent="-457200">
              <a:spcBef>
                <a:spcPts val="0"/>
              </a:spcBef>
            </a:pPr>
            <a:r>
              <a:rPr lang="en-US" sz="2400" dirty="0" smtClean="0"/>
              <a:t>Trainer-led presentations and discussions</a:t>
            </a:r>
          </a:p>
          <a:p>
            <a:pPr marL="914400" lvl="1" indent="-457200">
              <a:spcBef>
                <a:spcPts val="0"/>
              </a:spcBef>
            </a:pPr>
            <a:endParaRPr lang="en-US" sz="400" dirty="0" smtClean="0"/>
          </a:p>
          <a:p>
            <a:pPr marL="914400" lvl="1" indent="-457200">
              <a:spcBef>
                <a:spcPts val="0"/>
              </a:spcBef>
            </a:pPr>
            <a:r>
              <a:rPr lang="en-US" sz="2400" dirty="0" smtClean="0"/>
              <a:t>Small-group exercises and presentations; and </a:t>
            </a:r>
          </a:p>
          <a:p>
            <a:pPr marL="914400" lvl="1" indent="-457200">
              <a:spcBef>
                <a:spcPts val="0"/>
              </a:spcBef>
            </a:pPr>
            <a:endParaRPr lang="en-US" sz="400" dirty="0" smtClean="0"/>
          </a:p>
          <a:p>
            <a:pPr marL="914400" lvl="1" indent="-457200">
              <a:spcBef>
                <a:spcPts val="0"/>
              </a:spcBef>
            </a:pPr>
            <a:r>
              <a:rPr lang="en-US" sz="2400" dirty="0" smtClean="0"/>
              <a:t>Learning assessment exercises</a:t>
            </a:r>
            <a:endParaRPr lang="en-US" sz="2400" dirty="0"/>
          </a:p>
        </p:txBody>
      </p:sp>
      <p:sp>
        <p:nvSpPr>
          <p:cNvPr id="4" name="Footer Placeholder 3"/>
          <p:cNvSpPr>
            <a:spLocks noGrp="1"/>
          </p:cNvSpPr>
          <p:nvPr>
            <p:ph type="ftr" sz="quarter" idx="11"/>
          </p:nvPr>
        </p:nvSpPr>
        <p:spPr/>
        <p:txBody>
          <a:bodyPr/>
          <a:lstStyle/>
          <a:p>
            <a:r>
              <a:rPr lang="en-US" smtClean="0">
                <a:solidFill>
                  <a:srgbClr val="4F81BD">
                    <a:lumMod val="75000"/>
                  </a:srgbClr>
                </a:solidFill>
              </a:rPr>
              <a:t>Applied Prevention Science, Inc.</a:t>
            </a:r>
            <a:endParaRPr lang="en-US">
              <a:solidFill>
                <a:srgbClr val="4F81BD">
                  <a:lumMod val="75000"/>
                </a:srgbClr>
              </a:solidFill>
            </a:endParaRPr>
          </a:p>
        </p:txBody>
      </p:sp>
      <p:sp>
        <p:nvSpPr>
          <p:cNvPr id="5" name="Slide Number Placeholder 4"/>
          <p:cNvSpPr>
            <a:spLocks noGrp="1"/>
          </p:cNvSpPr>
          <p:nvPr>
            <p:ph type="sldNum" sz="quarter" idx="12"/>
          </p:nvPr>
        </p:nvSpPr>
        <p:spPr/>
        <p:txBody>
          <a:bodyPr/>
          <a:lstStyle/>
          <a:p>
            <a:fld id="{EED86E43-67B4-4F5E-9534-53BA14EC3793}" type="slidenum">
              <a:rPr lang="en-US" smtClean="0">
                <a:solidFill>
                  <a:prstClr val="black">
                    <a:tint val="75000"/>
                  </a:prstClr>
                </a:solidFill>
              </a:rPr>
              <a:pPr/>
              <a:t>22</a:t>
            </a:fld>
            <a:endParaRPr lang="en-US">
              <a:solidFill>
                <a:prstClr val="black">
                  <a:tint val="75000"/>
                </a:prstClr>
              </a:solidFill>
            </a:endParaRPr>
          </a:p>
        </p:txBody>
      </p:sp>
    </p:spTree>
    <p:extLst>
      <p:ext uri="{BB962C8B-B14F-4D97-AF65-F5344CB8AC3E}">
        <p14:creationId xmlns:p14="http://schemas.microsoft.com/office/powerpoint/2010/main" val="15805272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chor="t"/>
          <a:lstStyle/>
          <a:p>
            <a:r>
              <a:rPr lang="en-US" b="1" dirty="0" smtClean="0"/>
              <a:t>UPC-Series 1 Prevention Curricula</a:t>
            </a:r>
            <a:endParaRPr lang="en-US" b="1" dirty="0"/>
          </a:p>
        </p:txBody>
      </p:sp>
      <p:sp>
        <p:nvSpPr>
          <p:cNvPr id="3" name="Content Placeholder 2"/>
          <p:cNvSpPr>
            <a:spLocks noGrp="1"/>
          </p:cNvSpPr>
          <p:nvPr>
            <p:ph idx="1"/>
          </p:nvPr>
        </p:nvSpPr>
        <p:spPr>
          <a:xfrm>
            <a:off x="457200" y="1143000"/>
            <a:ext cx="8229600" cy="5257800"/>
          </a:xfrm>
        </p:spPr>
        <p:txBody>
          <a:bodyPr>
            <a:noAutofit/>
          </a:bodyPr>
          <a:lstStyle/>
          <a:p>
            <a:pPr marL="228600" indent="-228600" defTabSz="182880">
              <a:spcBef>
                <a:spcPts val="0"/>
              </a:spcBef>
              <a:tabLst>
                <a:tab pos="182880" algn="l"/>
              </a:tabLst>
            </a:pPr>
            <a:r>
              <a:rPr lang="en-US" sz="2400" dirty="0" smtClean="0"/>
              <a:t>Curriculum 1:	</a:t>
            </a:r>
            <a:r>
              <a:rPr lang="en-US" sz="2400" i="1" dirty="0" smtClean="0"/>
              <a:t>Introduction </a:t>
            </a:r>
            <a:r>
              <a:rPr lang="en-US" sz="2400" i="1" dirty="0"/>
              <a:t>to Prevention Science </a:t>
            </a:r>
            <a:r>
              <a:rPr lang="en-US" sz="2400" i="1" dirty="0" smtClean="0"/>
              <a:t>(</a:t>
            </a:r>
            <a:r>
              <a:rPr lang="en-US" sz="2400" dirty="0" smtClean="0"/>
              <a:t>5 </a:t>
            </a:r>
            <a:r>
              <a:rPr lang="en-US" sz="2400" dirty="0"/>
              <a:t>days</a:t>
            </a:r>
            <a:r>
              <a:rPr lang="en-US" sz="2400" dirty="0" smtClean="0"/>
              <a:t>)</a:t>
            </a:r>
          </a:p>
          <a:p>
            <a:pPr marL="228600" indent="-228600" defTabSz="182880">
              <a:spcBef>
                <a:spcPts val="0"/>
              </a:spcBef>
              <a:tabLst>
                <a:tab pos="182880" algn="l"/>
              </a:tabLst>
            </a:pPr>
            <a:endParaRPr lang="en-US" sz="700" dirty="0" smtClean="0"/>
          </a:p>
          <a:p>
            <a:pPr marL="228600" indent="-228600" defTabSz="182880">
              <a:spcBef>
                <a:spcPts val="0"/>
              </a:spcBef>
              <a:tabLst>
                <a:tab pos="182880" algn="l"/>
              </a:tabLst>
            </a:pPr>
            <a:r>
              <a:rPr lang="en-US" sz="2400" dirty="0" smtClean="0"/>
              <a:t>Curriculum 2:</a:t>
            </a:r>
            <a:r>
              <a:rPr lang="en-US" sz="2400" dirty="0"/>
              <a:t> </a:t>
            </a:r>
            <a:r>
              <a:rPr lang="en-US" sz="2400" i="1" dirty="0"/>
              <a:t>Physiology and Pharmacology for Prevention Professionals </a:t>
            </a:r>
            <a:r>
              <a:rPr lang="en-US" sz="2400" dirty="0"/>
              <a:t>(3 days</a:t>
            </a:r>
            <a:r>
              <a:rPr lang="en-US" sz="2400" i="1" dirty="0" smtClean="0"/>
              <a:t>)</a:t>
            </a:r>
          </a:p>
          <a:p>
            <a:pPr marL="228600" indent="-228600" defTabSz="182880">
              <a:spcBef>
                <a:spcPts val="0"/>
              </a:spcBef>
              <a:tabLst>
                <a:tab pos="182880" algn="l"/>
              </a:tabLst>
            </a:pPr>
            <a:endParaRPr lang="en-US" sz="700" i="1" dirty="0"/>
          </a:p>
          <a:p>
            <a:pPr marL="228600" indent="-228600" defTabSz="182880">
              <a:spcBef>
                <a:spcPts val="0"/>
              </a:spcBef>
              <a:tabLst>
                <a:tab pos="182880" algn="l"/>
              </a:tabLst>
            </a:pPr>
            <a:r>
              <a:rPr lang="en-US" sz="2400" dirty="0"/>
              <a:t>Curriculum 3</a:t>
            </a:r>
            <a:r>
              <a:rPr lang="en-US" sz="2400" dirty="0" smtClean="0"/>
              <a:t>:	</a:t>
            </a:r>
            <a:r>
              <a:rPr lang="en-US" sz="2400" i="1" dirty="0">
                <a:latin typeface="Calibri" panose="020F0502020204030204" pitchFamily="34" charset="0"/>
                <a:ea typeface="Calibri" panose="020F0502020204030204" pitchFamily="34" charset="0"/>
                <a:cs typeface="Times New Roman" panose="02020603050405020304" pitchFamily="18" charset="0"/>
              </a:rPr>
              <a:t>Monitoring and Evaluation of Prevention </a:t>
            </a:r>
            <a:r>
              <a:rPr lang="en-US" sz="2400" i="1" dirty="0" smtClean="0">
                <a:latin typeface="Calibri" panose="020F0502020204030204" pitchFamily="34" charset="0"/>
                <a:ea typeface="Calibri" panose="020F0502020204030204" pitchFamily="34" charset="0"/>
                <a:cs typeface="Times New Roman" panose="02020603050405020304" pitchFamily="18" charset="0"/>
              </a:rPr>
              <a:t>Interventions and </a:t>
            </a:r>
            <a:r>
              <a:rPr lang="en-US" sz="2400" i="1" dirty="0">
                <a:latin typeface="Calibri" panose="020F0502020204030204" pitchFamily="34" charset="0"/>
                <a:ea typeface="Calibri" panose="020F0502020204030204" pitchFamily="34" charset="0"/>
                <a:cs typeface="Times New Roman" panose="02020603050405020304" pitchFamily="18" charset="0"/>
              </a:rPr>
              <a:t>Policies </a:t>
            </a:r>
            <a:r>
              <a:rPr lang="en-US" sz="2400" dirty="0">
                <a:latin typeface="Calibri" panose="020F0502020204030204" pitchFamily="34" charset="0"/>
                <a:ea typeface="Calibri" panose="020F0502020204030204" pitchFamily="34" charset="0"/>
                <a:cs typeface="Times New Roman" panose="02020603050405020304" pitchFamily="18" charset="0"/>
              </a:rPr>
              <a:t>(5 Days</a:t>
            </a:r>
            <a:r>
              <a:rPr lang="en-US" sz="2400" dirty="0" smtClean="0">
                <a:latin typeface="Calibri" panose="020F0502020204030204" pitchFamily="34" charset="0"/>
                <a:ea typeface="Calibri" panose="020F0502020204030204" pitchFamily="34" charset="0"/>
                <a:cs typeface="Times New Roman" panose="02020603050405020304" pitchFamily="18" charset="0"/>
              </a:rPr>
              <a:t>)</a:t>
            </a:r>
          </a:p>
          <a:p>
            <a:pPr marL="228600" indent="-228600" defTabSz="182880">
              <a:spcBef>
                <a:spcPts val="0"/>
              </a:spcBef>
              <a:tabLst>
                <a:tab pos="182880" algn="l"/>
              </a:tabLst>
            </a:pPr>
            <a:endParaRPr lang="en-US" sz="700" dirty="0" smtClean="0"/>
          </a:p>
          <a:p>
            <a:pPr marL="228600" indent="-228600" defTabSz="182880">
              <a:spcBef>
                <a:spcPts val="0"/>
              </a:spcBef>
              <a:tabLst>
                <a:tab pos="182880" algn="l"/>
              </a:tabLst>
            </a:pPr>
            <a:r>
              <a:rPr lang="en-US" sz="2400" dirty="0" smtClean="0"/>
              <a:t>Curriculum 4: </a:t>
            </a:r>
            <a:r>
              <a:rPr lang="en-US" sz="2400" i="1" dirty="0" smtClean="0"/>
              <a:t>Family-Based </a:t>
            </a:r>
            <a:r>
              <a:rPr lang="en-US" sz="2400" i="1" dirty="0"/>
              <a:t>Preventive </a:t>
            </a:r>
            <a:r>
              <a:rPr lang="en-US" sz="2400" dirty="0" smtClean="0"/>
              <a:t>(4 </a:t>
            </a:r>
            <a:r>
              <a:rPr lang="en-US" sz="2400" dirty="0"/>
              <a:t>days</a:t>
            </a:r>
            <a:r>
              <a:rPr lang="en-US" sz="2400" dirty="0" smtClean="0"/>
              <a:t>)</a:t>
            </a:r>
          </a:p>
          <a:p>
            <a:pPr marL="228600" indent="-228600" defTabSz="182880">
              <a:spcBef>
                <a:spcPts val="0"/>
              </a:spcBef>
              <a:tabLst>
                <a:tab pos="182880" algn="l"/>
              </a:tabLst>
            </a:pPr>
            <a:endParaRPr lang="en-US" sz="700" dirty="0"/>
          </a:p>
          <a:p>
            <a:pPr marL="228600" indent="-228600" defTabSz="182880">
              <a:spcBef>
                <a:spcPts val="0"/>
              </a:spcBef>
              <a:tabLst>
                <a:tab pos="182880" algn="l"/>
              </a:tabLst>
            </a:pPr>
            <a:r>
              <a:rPr lang="en-US" sz="2400" dirty="0"/>
              <a:t>Curriculum 5</a:t>
            </a:r>
            <a:r>
              <a:rPr lang="en-US" sz="2400" dirty="0" smtClean="0"/>
              <a:t>:	</a:t>
            </a:r>
            <a:r>
              <a:rPr lang="en-US" sz="2400" i="1" dirty="0" smtClean="0"/>
              <a:t>School-Based </a:t>
            </a:r>
            <a:r>
              <a:rPr lang="en-US" sz="2400" i="1" dirty="0"/>
              <a:t>Preventive </a:t>
            </a:r>
            <a:r>
              <a:rPr lang="en-US" sz="2400" i="1" dirty="0" smtClean="0"/>
              <a:t>(</a:t>
            </a:r>
            <a:r>
              <a:rPr lang="en-US" sz="2400" i="1" dirty="0"/>
              <a:t>6</a:t>
            </a:r>
            <a:r>
              <a:rPr lang="en-US" sz="2400" dirty="0" smtClean="0"/>
              <a:t> </a:t>
            </a:r>
            <a:r>
              <a:rPr lang="en-US" sz="2400" dirty="0"/>
              <a:t>days</a:t>
            </a:r>
            <a:r>
              <a:rPr lang="en-US" sz="2400" dirty="0" smtClean="0"/>
              <a:t>)</a:t>
            </a:r>
          </a:p>
          <a:p>
            <a:pPr marL="228600" indent="-228600" defTabSz="182880">
              <a:spcBef>
                <a:spcPts val="0"/>
              </a:spcBef>
              <a:tabLst>
                <a:tab pos="182880" algn="l"/>
              </a:tabLst>
            </a:pPr>
            <a:endParaRPr lang="en-US" sz="700" dirty="0"/>
          </a:p>
          <a:p>
            <a:pPr marL="228600" indent="-228600" defTabSz="182880">
              <a:spcBef>
                <a:spcPts val="0"/>
              </a:spcBef>
              <a:tabLst>
                <a:tab pos="182880" algn="l"/>
              </a:tabLst>
            </a:pPr>
            <a:r>
              <a:rPr lang="en-US" sz="2400" dirty="0"/>
              <a:t>Curriculum </a:t>
            </a:r>
            <a:r>
              <a:rPr lang="en-US" sz="2400" dirty="0" smtClean="0"/>
              <a:t>6: </a:t>
            </a:r>
            <a:r>
              <a:rPr lang="en-US" sz="2400" i="1" dirty="0" smtClean="0"/>
              <a:t>Workplace-Based Prevention </a:t>
            </a:r>
            <a:r>
              <a:rPr lang="en-US" sz="2400" dirty="0" smtClean="0"/>
              <a:t>(4 days)</a:t>
            </a:r>
          </a:p>
          <a:p>
            <a:pPr marL="228600" indent="-228600" defTabSz="182880">
              <a:spcBef>
                <a:spcPts val="0"/>
              </a:spcBef>
              <a:tabLst>
                <a:tab pos="182880" algn="l"/>
              </a:tabLst>
            </a:pPr>
            <a:endParaRPr lang="en-US" sz="700" dirty="0"/>
          </a:p>
          <a:p>
            <a:pPr marL="228600" indent="-228600" defTabSz="182880">
              <a:spcBef>
                <a:spcPts val="0"/>
              </a:spcBef>
              <a:tabLst>
                <a:tab pos="182880" algn="l"/>
              </a:tabLst>
            </a:pPr>
            <a:r>
              <a:rPr lang="en-US" sz="2400" dirty="0"/>
              <a:t>Curriculum </a:t>
            </a:r>
            <a:r>
              <a:rPr lang="en-US" sz="2400" dirty="0" smtClean="0"/>
              <a:t>7:	</a:t>
            </a:r>
            <a:r>
              <a:rPr lang="en-US" sz="2400" i="1" dirty="0" smtClean="0"/>
              <a:t>Environment-Based Prevention </a:t>
            </a:r>
            <a:r>
              <a:rPr lang="en-US" sz="2400" dirty="0" smtClean="0"/>
              <a:t>(3 days)</a:t>
            </a:r>
          </a:p>
          <a:p>
            <a:pPr marL="228600" indent="-228600" defTabSz="182880">
              <a:spcBef>
                <a:spcPts val="0"/>
              </a:spcBef>
              <a:tabLst>
                <a:tab pos="182880" algn="l"/>
              </a:tabLst>
            </a:pPr>
            <a:endParaRPr lang="en-US" sz="700" dirty="0"/>
          </a:p>
          <a:p>
            <a:pPr marL="228600" indent="-228600" defTabSz="182880">
              <a:spcBef>
                <a:spcPts val="0"/>
              </a:spcBef>
              <a:tabLst>
                <a:tab pos="182880" algn="l"/>
              </a:tabLst>
            </a:pPr>
            <a:r>
              <a:rPr lang="en-US" sz="2400" dirty="0"/>
              <a:t>Curriculum </a:t>
            </a:r>
            <a:r>
              <a:rPr lang="en-US" sz="2400" dirty="0" smtClean="0"/>
              <a:t>8: </a:t>
            </a:r>
            <a:r>
              <a:rPr lang="en-US" sz="2400" i="1" dirty="0" smtClean="0"/>
              <a:t>Media-Based</a:t>
            </a:r>
            <a:r>
              <a:rPr lang="en-US" sz="2400" dirty="0" smtClean="0"/>
              <a:t> </a:t>
            </a:r>
            <a:r>
              <a:rPr lang="en-US" sz="2400" i="1" dirty="0" smtClean="0"/>
              <a:t>Prevention </a:t>
            </a:r>
            <a:r>
              <a:rPr lang="en-US" sz="2400" dirty="0" smtClean="0"/>
              <a:t>(3 </a:t>
            </a:r>
            <a:r>
              <a:rPr lang="en-US" sz="2400" dirty="0"/>
              <a:t>days</a:t>
            </a:r>
            <a:r>
              <a:rPr lang="en-US" sz="2400" dirty="0" smtClean="0"/>
              <a:t>)</a:t>
            </a:r>
          </a:p>
          <a:p>
            <a:pPr marL="228600" indent="-228600" defTabSz="182880">
              <a:spcBef>
                <a:spcPts val="0"/>
              </a:spcBef>
              <a:tabLst>
                <a:tab pos="182880" algn="l"/>
              </a:tabLst>
            </a:pPr>
            <a:endParaRPr lang="en-US" sz="700" dirty="0"/>
          </a:p>
          <a:p>
            <a:pPr marL="228600" indent="-228600" defTabSz="182880">
              <a:spcBef>
                <a:spcPts val="0"/>
              </a:spcBef>
              <a:tabLst>
                <a:tab pos="182880" algn="l"/>
              </a:tabLst>
            </a:pPr>
            <a:r>
              <a:rPr lang="en-US" sz="2400" dirty="0" smtClean="0"/>
              <a:t>Curriculum 9:	</a:t>
            </a:r>
            <a:r>
              <a:rPr lang="en-US" altLang="en-US" sz="2400" i="1" dirty="0" smtClean="0">
                <a:ea typeface="ＭＳ Ｐゴシック" panose="020B0600070205080204" pitchFamily="34" charset="-128"/>
              </a:rPr>
              <a:t>Community-Based Prevention Implementation</a:t>
            </a:r>
          </a:p>
          <a:p>
            <a:pPr marL="228600" indent="-228600" defTabSz="182880">
              <a:spcBef>
                <a:spcPts val="0"/>
              </a:spcBef>
              <a:buNone/>
              <a:tabLst>
                <a:tab pos="182880" algn="l"/>
              </a:tabLst>
            </a:pPr>
            <a:r>
              <a:rPr lang="en-US" altLang="en-US" sz="2400" i="1" dirty="0" smtClean="0">
                <a:ea typeface="ＭＳ Ｐゴシック" panose="020B0600070205080204" pitchFamily="34" charset="-128"/>
              </a:rPr>
              <a:t>	 Systems </a:t>
            </a:r>
            <a:r>
              <a:rPr lang="en-US" sz="2400" dirty="0" smtClean="0"/>
              <a:t>(5 days)</a:t>
            </a:r>
            <a:endParaRPr lang="en-US" sz="2400" dirty="0"/>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23</a:t>
            </a:fld>
            <a:endParaRPr lang="en-US"/>
          </a:p>
        </p:txBody>
      </p:sp>
    </p:spTree>
    <p:extLst>
      <p:ext uri="{BB962C8B-B14F-4D97-AF65-F5344CB8AC3E}">
        <p14:creationId xmlns:p14="http://schemas.microsoft.com/office/powerpoint/2010/main" val="32363304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4000" b="1" dirty="0" smtClean="0"/>
              <a:t>UPC-Series 1 Status (1/2)</a:t>
            </a:r>
            <a:endParaRPr lang="en-US" sz="4000" b="1" dirty="0"/>
          </a:p>
        </p:txBody>
      </p:sp>
      <p:sp>
        <p:nvSpPr>
          <p:cNvPr id="3" name="Content Placeholder 2"/>
          <p:cNvSpPr>
            <a:spLocks noGrp="1"/>
          </p:cNvSpPr>
          <p:nvPr>
            <p:ph idx="1"/>
          </p:nvPr>
        </p:nvSpPr>
        <p:spPr>
          <a:xfrm>
            <a:off x="457200" y="1143000"/>
            <a:ext cx="8229600" cy="4983163"/>
          </a:xfrm>
        </p:spPr>
        <p:txBody>
          <a:bodyPr>
            <a:normAutofit/>
          </a:bodyPr>
          <a:lstStyle/>
          <a:p>
            <a:pPr marL="457200" indent="-457200">
              <a:spcBef>
                <a:spcPts val="0"/>
              </a:spcBef>
            </a:pPr>
            <a:r>
              <a:rPr lang="en-US" sz="2800" dirty="0" smtClean="0"/>
              <a:t>Completed pilot trainings with potential Master Trainers from Asia and Africa</a:t>
            </a:r>
          </a:p>
          <a:p>
            <a:pPr marL="457200" indent="-457200">
              <a:spcBef>
                <a:spcPts val="0"/>
              </a:spcBef>
            </a:pPr>
            <a:endParaRPr lang="en-US" sz="1200" dirty="0" smtClean="0"/>
          </a:p>
          <a:p>
            <a:pPr marL="457200" indent="-457200">
              <a:spcBef>
                <a:spcPts val="0"/>
              </a:spcBef>
            </a:pPr>
            <a:r>
              <a:rPr lang="en-US" sz="2800" dirty="0" smtClean="0"/>
              <a:t>Completed pilot training of Curriculum 1 with potential Master Trainers from Latin America and the Caribbean</a:t>
            </a:r>
          </a:p>
          <a:p>
            <a:pPr marL="457200" indent="-457200">
              <a:spcBef>
                <a:spcPts val="0"/>
              </a:spcBef>
            </a:pPr>
            <a:endParaRPr lang="en-US" sz="1200" dirty="0" smtClean="0"/>
          </a:p>
          <a:p>
            <a:pPr marL="457200" indent="-457200">
              <a:spcBef>
                <a:spcPts val="0"/>
              </a:spcBef>
            </a:pPr>
            <a:r>
              <a:rPr lang="en-US" sz="2800" dirty="0" smtClean="0"/>
              <a:t>All UPC-1 Curricula revised based on feed-back from those trained</a:t>
            </a:r>
            <a:endParaRPr lang="en-US" sz="2800" dirty="0"/>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24</a:t>
            </a:fld>
            <a:endParaRPr lang="en-US"/>
          </a:p>
        </p:txBody>
      </p:sp>
    </p:spTree>
    <p:extLst>
      <p:ext uri="{BB962C8B-B14F-4D97-AF65-F5344CB8AC3E}">
        <p14:creationId xmlns:p14="http://schemas.microsoft.com/office/powerpoint/2010/main" val="3664107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chor="t"/>
          <a:lstStyle/>
          <a:p>
            <a:r>
              <a:rPr lang="en-US" dirty="0" smtClean="0"/>
              <a:t>UPC-Series 1 Status (2/2)</a:t>
            </a:r>
            <a:endParaRPr lang="en-US" dirty="0"/>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3" name="Slide Number Placeholder 2"/>
          <p:cNvSpPr>
            <a:spLocks noGrp="1"/>
          </p:cNvSpPr>
          <p:nvPr>
            <p:ph type="sldNum" sz="quarter" idx="12"/>
          </p:nvPr>
        </p:nvSpPr>
        <p:spPr/>
        <p:txBody>
          <a:bodyPr/>
          <a:lstStyle/>
          <a:p>
            <a:fld id="{EED86E43-67B4-4F5E-9534-53BA14EC3793}" type="slidenum">
              <a:rPr lang="en-US" smtClean="0"/>
              <a:pPr/>
              <a:t>25</a:t>
            </a:fld>
            <a:endParaRPr lang="en-US"/>
          </a:p>
        </p:txBody>
      </p:sp>
      <p:graphicFrame>
        <p:nvGraphicFramePr>
          <p:cNvPr id="8" name="Content Placeholder 4"/>
          <p:cNvGraphicFramePr>
            <a:graphicFrameLocks noGrp="1"/>
          </p:cNvGraphicFramePr>
          <p:nvPr>
            <p:ph idx="1"/>
            <p:extLst/>
          </p:nvPr>
        </p:nvGraphicFramePr>
        <p:xfrm>
          <a:off x="304800" y="1143000"/>
          <a:ext cx="8381999" cy="5054600"/>
        </p:xfrm>
        <a:graphic>
          <a:graphicData uri="http://schemas.openxmlformats.org/drawingml/2006/table">
            <a:tbl>
              <a:tblPr firstRow="1" bandRow="1">
                <a:tableStyleId>{5C22544A-7EE6-4342-B048-85BDC9FD1C3A}</a:tableStyleId>
              </a:tblPr>
              <a:tblGrid>
                <a:gridCol w="4579055"/>
                <a:gridCol w="2250722"/>
                <a:gridCol w="1552222"/>
              </a:tblGrid>
              <a:tr h="370840">
                <a:tc>
                  <a:txBody>
                    <a:bodyPr/>
                    <a:lstStyle/>
                    <a:p>
                      <a:r>
                        <a:rPr lang="en-US" dirty="0" smtClean="0">
                          <a:solidFill>
                            <a:schemeClr val="bg1"/>
                          </a:solidFill>
                        </a:rPr>
                        <a:t>UPC-1 Curriculum</a:t>
                      </a:r>
                      <a:endParaRPr lang="en-US" dirty="0">
                        <a:solidFill>
                          <a:schemeClr val="bg1"/>
                        </a:solidFill>
                      </a:endParaRPr>
                    </a:p>
                  </a:txBody>
                  <a:tcPr/>
                </a:tc>
                <a:tc>
                  <a:txBody>
                    <a:bodyPr/>
                    <a:lstStyle/>
                    <a:p>
                      <a:r>
                        <a:rPr lang="en-US" dirty="0" smtClean="0">
                          <a:solidFill>
                            <a:schemeClr val="bg1"/>
                          </a:solidFill>
                        </a:rPr>
                        <a:t>Status</a:t>
                      </a:r>
                      <a:endParaRPr lang="en-US" dirty="0">
                        <a:solidFill>
                          <a:schemeClr val="bg1"/>
                        </a:solidFill>
                      </a:endParaRPr>
                    </a:p>
                  </a:txBody>
                  <a:tcPr/>
                </a:tc>
                <a:tc>
                  <a:txBody>
                    <a:bodyPr/>
                    <a:lstStyle/>
                    <a:p>
                      <a:r>
                        <a:rPr lang="en-US" dirty="0" smtClean="0"/>
                        <a:t>Date</a:t>
                      </a:r>
                      <a:endParaRPr lang="en-US" dirty="0"/>
                    </a:p>
                  </a:txBody>
                  <a:tcPr/>
                </a:tc>
              </a:tr>
              <a:tr h="370840">
                <a:tc>
                  <a:txBody>
                    <a:bodyPr/>
                    <a:lstStyle/>
                    <a:p>
                      <a:r>
                        <a:rPr lang="en-US" b="1" dirty="0" smtClean="0"/>
                        <a:t>1 - Introduction to Prevention Science</a:t>
                      </a:r>
                      <a:endParaRPr lang="en-US" b="1" dirty="0"/>
                    </a:p>
                  </a:txBody>
                  <a:tcPr/>
                </a:tc>
                <a:tc>
                  <a:txBody>
                    <a:bodyPr/>
                    <a:lstStyle/>
                    <a:p>
                      <a:r>
                        <a:rPr lang="en-US" dirty="0" smtClean="0"/>
                        <a:t>Printed/Available</a:t>
                      </a:r>
                      <a:endParaRPr lang="en-US" dirty="0"/>
                    </a:p>
                  </a:txBody>
                  <a:tcPr/>
                </a:tc>
                <a:tc>
                  <a:txBody>
                    <a:bodyPr/>
                    <a:lstStyle/>
                    <a:p>
                      <a:r>
                        <a:rPr lang="en-US" dirty="0" smtClean="0"/>
                        <a:t>March 2015</a:t>
                      </a:r>
                      <a:endParaRPr lang="en-US" dirty="0"/>
                    </a:p>
                  </a:txBody>
                  <a:tcPr/>
                </a:tc>
              </a:tr>
              <a:tr h="370840">
                <a:tc>
                  <a:txBody>
                    <a:bodyPr/>
                    <a:lstStyle/>
                    <a:p>
                      <a:r>
                        <a:rPr lang="en-US" b="1" dirty="0" smtClean="0"/>
                        <a:t>2 - Physiology &amp; Pharmacology</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Printed/Available</a:t>
                      </a:r>
                    </a:p>
                  </a:txBody>
                  <a:tcPr/>
                </a:tc>
                <a:tc>
                  <a:txBody>
                    <a:bodyPr/>
                    <a:lstStyle/>
                    <a:p>
                      <a:r>
                        <a:rPr lang="en-US" dirty="0" smtClean="0"/>
                        <a:t>March 2015</a:t>
                      </a:r>
                      <a:endParaRPr lang="en-US" dirty="0"/>
                    </a:p>
                  </a:txBody>
                  <a:tcPr/>
                </a:tc>
              </a:tr>
              <a:tr h="370840">
                <a:tc>
                  <a:txBody>
                    <a:bodyPr/>
                    <a:lstStyle/>
                    <a:p>
                      <a:r>
                        <a:rPr lang="en-US" b="1" dirty="0" smtClean="0"/>
                        <a:t>3 - Monitoring and Evaluation</a:t>
                      </a:r>
                      <a:endParaRPr lang="en-US" b="1" dirty="0"/>
                    </a:p>
                  </a:txBody>
                  <a:tcPr/>
                </a:tc>
                <a:tc>
                  <a:txBody>
                    <a:bodyPr/>
                    <a:lstStyle/>
                    <a:p>
                      <a:r>
                        <a:rPr lang="en-US" dirty="0" smtClean="0"/>
                        <a:t>In production</a:t>
                      </a:r>
                    </a:p>
                    <a:p>
                      <a:r>
                        <a:rPr lang="en-US" dirty="0" smtClean="0"/>
                        <a:t>Est. production</a:t>
                      </a:r>
                      <a:endParaRPr lang="en-US" dirty="0"/>
                    </a:p>
                  </a:txBody>
                  <a:tcPr/>
                </a:tc>
                <a:tc>
                  <a:txBody>
                    <a:bodyPr/>
                    <a:lstStyle/>
                    <a:p>
                      <a:r>
                        <a:rPr lang="en-US" dirty="0" smtClean="0"/>
                        <a:t>June 2015</a:t>
                      </a:r>
                    </a:p>
                    <a:p>
                      <a:r>
                        <a:rPr lang="en-US" dirty="0" smtClean="0"/>
                        <a:t>August 2015</a:t>
                      </a:r>
                      <a:endParaRPr lang="en-US" dirty="0"/>
                    </a:p>
                  </a:txBody>
                  <a:tcPr/>
                </a:tc>
              </a:tr>
              <a:tr h="370840">
                <a:tc>
                  <a:txBody>
                    <a:bodyPr/>
                    <a:lstStyle/>
                    <a:p>
                      <a:r>
                        <a:rPr lang="en-US" b="1" dirty="0" smtClean="0"/>
                        <a:t>4 - Family-Based</a:t>
                      </a:r>
                      <a:r>
                        <a:rPr lang="en-US" b="1" baseline="0" dirty="0" smtClean="0"/>
                        <a:t> Prevention Interventions</a:t>
                      </a:r>
                      <a:endParaRPr lang="en-US" b="1" dirty="0"/>
                    </a:p>
                  </a:txBody>
                  <a:tcPr/>
                </a:tc>
                <a:tc>
                  <a:txBody>
                    <a:bodyPr/>
                    <a:lstStyle/>
                    <a:p>
                      <a:r>
                        <a:rPr lang="en-US" dirty="0" smtClean="0"/>
                        <a:t>Revisions</a:t>
                      </a:r>
                      <a:r>
                        <a:rPr lang="en-US" baseline="0" dirty="0" smtClean="0"/>
                        <a:t> done</a:t>
                      </a:r>
                    </a:p>
                    <a:p>
                      <a:r>
                        <a:rPr lang="en-US" baseline="0" dirty="0" smtClean="0"/>
                        <a:t>Est. production</a:t>
                      </a:r>
                      <a:endParaRPr lang="en-US" dirty="0"/>
                    </a:p>
                  </a:txBody>
                  <a:tcPr/>
                </a:tc>
                <a:tc>
                  <a:txBody>
                    <a:bodyPr/>
                    <a:lstStyle/>
                    <a:p>
                      <a:r>
                        <a:rPr lang="en-US" dirty="0" smtClean="0"/>
                        <a:t>June 2015</a:t>
                      </a:r>
                    </a:p>
                    <a:p>
                      <a:r>
                        <a:rPr lang="en-US" dirty="0" smtClean="0"/>
                        <a:t>Oct. 2015</a:t>
                      </a:r>
                      <a:endParaRPr lang="en-US" dirty="0"/>
                    </a:p>
                  </a:txBody>
                  <a:tcPr/>
                </a:tc>
              </a:tr>
              <a:tr h="370840">
                <a:tc>
                  <a:txBody>
                    <a:bodyPr/>
                    <a:lstStyle/>
                    <a:p>
                      <a:r>
                        <a:rPr lang="en-US" b="1" dirty="0" smtClean="0"/>
                        <a:t>5 - School-Based</a:t>
                      </a:r>
                      <a:r>
                        <a:rPr lang="en-US" b="1" baseline="0" dirty="0" smtClean="0"/>
                        <a:t> Prevention Interventions</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Printed/Available</a:t>
                      </a:r>
                    </a:p>
                  </a:txBody>
                  <a:tcPr/>
                </a:tc>
                <a:tc>
                  <a:txBody>
                    <a:bodyPr/>
                    <a:lstStyle/>
                    <a:p>
                      <a:r>
                        <a:rPr lang="en-US" dirty="0" smtClean="0"/>
                        <a:t>June 2015</a:t>
                      </a:r>
                      <a:endParaRPr lang="en-US" dirty="0"/>
                    </a:p>
                  </a:txBody>
                  <a:tcPr/>
                </a:tc>
              </a:tr>
              <a:tr h="370840">
                <a:tc>
                  <a:txBody>
                    <a:bodyPr/>
                    <a:lstStyle/>
                    <a:p>
                      <a:r>
                        <a:rPr lang="en-US" b="1" dirty="0" smtClean="0"/>
                        <a:t>6 - Workplace-Based </a:t>
                      </a:r>
                      <a:r>
                        <a:rPr lang="en-US" b="1" baseline="0" dirty="0" smtClean="0"/>
                        <a:t>Prevention Interventions</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Printed/Available</a:t>
                      </a:r>
                    </a:p>
                  </a:txBody>
                  <a:tcPr/>
                </a:tc>
                <a:tc>
                  <a:txBody>
                    <a:bodyPr/>
                    <a:lstStyle/>
                    <a:p>
                      <a:r>
                        <a:rPr lang="en-US" dirty="0" smtClean="0"/>
                        <a:t>May 2015</a:t>
                      </a:r>
                      <a:endParaRPr lang="en-US" dirty="0"/>
                    </a:p>
                  </a:txBody>
                  <a:tcPr/>
                </a:tc>
              </a:tr>
              <a:tr h="370840">
                <a:tc>
                  <a:txBody>
                    <a:bodyPr/>
                    <a:lstStyle/>
                    <a:p>
                      <a:r>
                        <a:rPr lang="en-US" b="1" dirty="0" smtClean="0"/>
                        <a:t>7 - Environment-Based</a:t>
                      </a:r>
                      <a:r>
                        <a:rPr lang="en-US" b="1" baseline="0" dirty="0" smtClean="0"/>
                        <a:t> Prevention                                            Interventions</a:t>
                      </a:r>
                      <a:endParaRPr lang="en-US" b="1" dirty="0"/>
                    </a:p>
                  </a:txBody>
                  <a:tcPr/>
                </a:tc>
                <a:tc>
                  <a:txBody>
                    <a:bodyPr/>
                    <a:lstStyle/>
                    <a:p>
                      <a:r>
                        <a:rPr lang="en-US" dirty="0" smtClean="0"/>
                        <a:t>In APS formatting</a:t>
                      </a:r>
                    </a:p>
                    <a:p>
                      <a:r>
                        <a:rPr lang="en-US" dirty="0" smtClean="0"/>
                        <a:t>Est. production</a:t>
                      </a:r>
                      <a:endParaRPr lang="en-US" dirty="0"/>
                    </a:p>
                  </a:txBody>
                  <a:tcPr/>
                </a:tc>
                <a:tc>
                  <a:txBody>
                    <a:bodyPr/>
                    <a:lstStyle/>
                    <a:p>
                      <a:r>
                        <a:rPr lang="en-US" dirty="0" smtClean="0"/>
                        <a:t>July 2015</a:t>
                      </a:r>
                    </a:p>
                    <a:p>
                      <a:r>
                        <a:rPr lang="en-US" dirty="0" smtClean="0"/>
                        <a:t>Oct. 2015</a:t>
                      </a:r>
                      <a:endParaRPr lang="en-US" dirty="0"/>
                    </a:p>
                  </a:txBody>
                  <a:tcPr/>
                </a:tc>
              </a:tr>
              <a:tr h="370840">
                <a:tc>
                  <a:txBody>
                    <a:bodyPr/>
                    <a:lstStyle/>
                    <a:p>
                      <a:r>
                        <a:rPr lang="en-US" b="1" dirty="0" smtClean="0"/>
                        <a:t>8 - Media-Based Prevention Interventions</a:t>
                      </a:r>
                      <a:endParaRPr lang="en-US" b="1" dirty="0"/>
                    </a:p>
                  </a:txBody>
                  <a:tcPr/>
                </a:tc>
                <a:tc>
                  <a:txBody>
                    <a:bodyPr/>
                    <a:lstStyle/>
                    <a:p>
                      <a:r>
                        <a:rPr lang="en-US" dirty="0" smtClean="0"/>
                        <a:t>In APS formatting</a:t>
                      </a:r>
                    </a:p>
                    <a:p>
                      <a:r>
                        <a:rPr lang="en-US" dirty="0" smtClean="0"/>
                        <a:t>Production</a:t>
                      </a:r>
                      <a:endParaRPr lang="en-US" dirty="0"/>
                    </a:p>
                  </a:txBody>
                  <a:tcPr/>
                </a:tc>
                <a:tc>
                  <a:txBody>
                    <a:bodyPr/>
                    <a:lstStyle/>
                    <a:p>
                      <a:r>
                        <a:rPr lang="en-US" dirty="0" smtClean="0"/>
                        <a:t>June 2015</a:t>
                      </a:r>
                    </a:p>
                    <a:p>
                      <a:r>
                        <a:rPr lang="en-US" dirty="0" smtClean="0"/>
                        <a:t>Sept. 2015</a:t>
                      </a:r>
                      <a:endParaRPr lang="en-US" dirty="0"/>
                    </a:p>
                  </a:txBody>
                  <a:tcPr/>
                </a:tc>
              </a:tr>
              <a:tr h="370840">
                <a:tc>
                  <a:txBody>
                    <a:bodyPr/>
                    <a:lstStyle/>
                    <a:p>
                      <a:r>
                        <a:rPr lang="en-US" b="1" dirty="0" smtClean="0"/>
                        <a:t>9 - Community-Based Prevention Implementation Systems</a:t>
                      </a:r>
                      <a:endParaRPr lang="en-US" b="1" dirty="0"/>
                    </a:p>
                  </a:txBody>
                  <a:tcPr/>
                </a:tc>
                <a:tc>
                  <a:txBody>
                    <a:bodyPr/>
                    <a:lstStyle/>
                    <a:p>
                      <a:r>
                        <a:rPr lang="en-US" dirty="0" smtClean="0"/>
                        <a:t>Revisions est.</a:t>
                      </a:r>
                    </a:p>
                    <a:p>
                      <a:r>
                        <a:rPr lang="en-US" dirty="0" smtClean="0"/>
                        <a:t>Est. production</a:t>
                      </a:r>
                      <a:endParaRPr lang="en-US" dirty="0"/>
                    </a:p>
                  </a:txBody>
                  <a:tcPr/>
                </a:tc>
                <a:tc>
                  <a:txBody>
                    <a:bodyPr/>
                    <a:lstStyle/>
                    <a:p>
                      <a:r>
                        <a:rPr lang="en-US" dirty="0" smtClean="0"/>
                        <a:t>August 2015</a:t>
                      </a:r>
                    </a:p>
                    <a:p>
                      <a:r>
                        <a:rPr lang="en-US" dirty="0" smtClean="0"/>
                        <a:t>Nov.</a:t>
                      </a:r>
                      <a:r>
                        <a:rPr lang="en-US" baseline="0" dirty="0" smtClean="0"/>
                        <a:t> 2015</a:t>
                      </a:r>
                      <a:endParaRPr lang="en-US" dirty="0"/>
                    </a:p>
                  </a:txBody>
                  <a:tcPr/>
                </a:tc>
              </a:tr>
            </a:tbl>
          </a:graphicData>
        </a:graphic>
      </p:graphicFrame>
    </p:spTree>
    <p:extLst>
      <p:ext uri="{BB962C8B-B14F-4D97-AF65-F5344CB8AC3E}">
        <p14:creationId xmlns:p14="http://schemas.microsoft.com/office/powerpoint/2010/main" val="9344873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chor="t"/>
          <a:lstStyle/>
          <a:p>
            <a:r>
              <a:rPr lang="en-US" dirty="0" smtClean="0"/>
              <a:t>UPC-2 Series in Development</a:t>
            </a:r>
            <a:endParaRPr lang="en-US" dirty="0"/>
          </a:p>
        </p:txBody>
      </p:sp>
      <p:sp>
        <p:nvSpPr>
          <p:cNvPr id="3" name="Content Placeholder 2"/>
          <p:cNvSpPr>
            <a:spLocks noGrp="1"/>
          </p:cNvSpPr>
          <p:nvPr>
            <p:ph idx="1"/>
          </p:nvPr>
        </p:nvSpPr>
        <p:spPr>
          <a:xfrm>
            <a:off x="457200" y="1143000"/>
            <a:ext cx="8077200" cy="4983163"/>
          </a:xfrm>
        </p:spPr>
        <p:txBody>
          <a:bodyPr>
            <a:noAutofit/>
          </a:bodyPr>
          <a:lstStyle/>
          <a:p>
            <a:pPr marL="457200" indent="-457200">
              <a:spcBef>
                <a:spcPts val="0"/>
              </a:spcBef>
            </a:pPr>
            <a:r>
              <a:rPr lang="en-US" sz="2800" dirty="0" smtClean="0"/>
              <a:t>There will be 8 Tracks</a:t>
            </a:r>
          </a:p>
          <a:p>
            <a:pPr marL="457200" indent="-457200">
              <a:spcBef>
                <a:spcPts val="0"/>
              </a:spcBef>
            </a:pPr>
            <a:endParaRPr lang="en-US" sz="400" dirty="0" smtClean="0"/>
          </a:p>
          <a:p>
            <a:pPr marL="914400" lvl="1" indent="-457200">
              <a:spcBef>
                <a:spcPts val="0"/>
              </a:spcBef>
            </a:pPr>
            <a:r>
              <a:rPr lang="en-US" sz="2400" dirty="0" smtClean="0"/>
              <a:t>Basic Introduction—2 Tracks (Required)</a:t>
            </a:r>
          </a:p>
          <a:p>
            <a:pPr marL="914400" lvl="1" indent="-457200">
              <a:spcBef>
                <a:spcPts val="0"/>
              </a:spcBef>
            </a:pPr>
            <a:endParaRPr lang="en-US" sz="400" dirty="0" smtClean="0"/>
          </a:p>
          <a:p>
            <a:pPr marL="1371600" lvl="2" indent="-457200">
              <a:spcBef>
                <a:spcPts val="0"/>
              </a:spcBef>
            </a:pPr>
            <a:r>
              <a:rPr lang="en-US" sz="2000" dirty="0" smtClean="0"/>
              <a:t>Introduction to Prevention </a:t>
            </a:r>
            <a:r>
              <a:rPr lang="en-US" sz="2000" dirty="0"/>
              <a:t>S</a:t>
            </a:r>
            <a:r>
              <a:rPr lang="en-US" sz="2000" dirty="0" smtClean="0"/>
              <a:t>cience</a:t>
            </a:r>
          </a:p>
          <a:p>
            <a:pPr marL="1371600" lvl="2" indent="-457200">
              <a:spcBef>
                <a:spcPts val="0"/>
              </a:spcBef>
            </a:pPr>
            <a:endParaRPr lang="en-US" sz="400" dirty="0" smtClean="0"/>
          </a:p>
          <a:p>
            <a:pPr marL="1371600" lvl="2" indent="-457200">
              <a:spcBef>
                <a:spcPts val="0"/>
              </a:spcBef>
            </a:pPr>
            <a:r>
              <a:rPr lang="en-US" sz="2000" dirty="0" smtClean="0"/>
              <a:t>Physiology and Pharmacology for Prevention </a:t>
            </a:r>
            <a:r>
              <a:rPr lang="en-US" sz="2000" dirty="0"/>
              <a:t>I</a:t>
            </a:r>
            <a:r>
              <a:rPr lang="en-US" sz="2000" dirty="0" smtClean="0"/>
              <a:t>mplementers</a:t>
            </a:r>
          </a:p>
          <a:p>
            <a:pPr marL="1371600" lvl="2" indent="-457200">
              <a:spcBef>
                <a:spcPts val="0"/>
              </a:spcBef>
            </a:pPr>
            <a:endParaRPr lang="en-US" sz="800" dirty="0" smtClean="0"/>
          </a:p>
          <a:p>
            <a:pPr marL="457200" indent="-457200">
              <a:spcBef>
                <a:spcPts val="0"/>
              </a:spcBef>
            </a:pPr>
            <a:r>
              <a:rPr lang="en-US" sz="2800" dirty="0" smtClean="0"/>
              <a:t>Optional Tracks</a:t>
            </a:r>
          </a:p>
          <a:p>
            <a:pPr marL="457200" indent="-457200">
              <a:spcBef>
                <a:spcPts val="0"/>
              </a:spcBef>
            </a:pPr>
            <a:endParaRPr lang="en-US" sz="400" dirty="0" smtClean="0"/>
          </a:p>
          <a:p>
            <a:pPr marL="914400" lvl="1" indent="-457200">
              <a:spcBef>
                <a:spcPts val="0"/>
              </a:spcBef>
            </a:pPr>
            <a:r>
              <a:rPr lang="en-US" sz="2400" dirty="0" smtClean="0"/>
              <a:t>Family-Based </a:t>
            </a:r>
            <a:r>
              <a:rPr lang="en-US" sz="2400" dirty="0"/>
              <a:t>P</a:t>
            </a:r>
            <a:r>
              <a:rPr lang="en-US" sz="2400" dirty="0" smtClean="0"/>
              <a:t>revention</a:t>
            </a:r>
          </a:p>
          <a:p>
            <a:pPr marL="914400" lvl="1" indent="-457200">
              <a:spcBef>
                <a:spcPts val="0"/>
              </a:spcBef>
            </a:pPr>
            <a:endParaRPr lang="en-US" sz="400" dirty="0" smtClean="0"/>
          </a:p>
          <a:p>
            <a:pPr marL="914400" lvl="1" indent="-457200">
              <a:spcBef>
                <a:spcPts val="0"/>
              </a:spcBef>
            </a:pPr>
            <a:r>
              <a:rPr lang="en-US" sz="2400" dirty="0" smtClean="0"/>
              <a:t>School-Based </a:t>
            </a:r>
            <a:r>
              <a:rPr lang="en-US" sz="2400" dirty="0"/>
              <a:t>P</a:t>
            </a:r>
            <a:r>
              <a:rPr lang="en-US" sz="2400" dirty="0" smtClean="0"/>
              <a:t>revention</a:t>
            </a:r>
          </a:p>
          <a:p>
            <a:pPr marL="914400" lvl="1" indent="-457200">
              <a:spcBef>
                <a:spcPts val="0"/>
              </a:spcBef>
            </a:pPr>
            <a:endParaRPr lang="en-US" sz="400" dirty="0" smtClean="0"/>
          </a:p>
          <a:p>
            <a:pPr marL="914400" lvl="1" indent="-457200">
              <a:spcBef>
                <a:spcPts val="0"/>
              </a:spcBef>
            </a:pPr>
            <a:r>
              <a:rPr lang="en-US" sz="2400" dirty="0" smtClean="0"/>
              <a:t>Workplace-Based </a:t>
            </a:r>
            <a:r>
              <a:rPr lang="en-US" sz="2400" dirty="0"/>
              <a:t>P</a:t>
            </a:r>
            <a:r>
              <a:rPr lang="en-US" sz="2400" dirty="0" smtClean="0"/>
              <a:t>revention</a:t>
            </a:r>
          </a:p>
          <a:p>
            <a:pPr marL="914400" lvl="1" indent="-457200">
              <a:spcBef>
                <a:spcPts val="0"/>
              </a:spcBef>
            </a:pPr>
            <a:endParaRPr lang="en-US" sz="400" dirty="0" smtClean="0"/>
          </a:p>
          <a:p>
            <a:pPr marL="914400" lvl="1" indent="-457200">
              <a:spcBef>
                <a:spcPts val="0"/>
              </a:spcBef>
            </a:pPr>
            <a:r>
              <a:rPr lang="en-US" sz="2400" dirty="0" smtClean="0"/>
              <a:t>Environment-Based </a:t>
            </a:r>
            <a:r>
              <a:rPr lang="en-US" sz="2400" dirty="0"/>
              <a:t>P</a:t>
            </a:r>
            <a:r>
              <a:rPr lang="en-US" sz="2400" dirty="0" smtClean="0"/>
              <a:t>revention</a:t>
            </a:r>
          </a:p>
          <a:p>
            <a:pPr marL="914400" lvl="1" indent="-457200">
              <a:spcBef>
                <a:spcPts val="0"/>
              </a:spcBef>
            </a:pPr>
            <a:endParaRPr lang="en-US" sz="400" dirty="0" smtClean="0"/>
          </a:p>
          <a:p>
            <a:pPr marL="914400" lvl="1" indent="-457200">
              <a:spcBef>
                <a:spcPts val="0"/>
              </a:spcBef>
            </a:pPr>
            <a:r>
              <a:rPr lang="en-US" sz="2400" dirty="0" smtClean="0"/>
              <a:t>Media-Based </a:t>
            </a:r>
            <a:r>
              <a:rPr lang="en-US" sz="2400" dirty="0"/>
              <a:t>P</a:t>
            </a:r>
            <a:r>
              <a:rPr lang="en-US" sz="2400" dirty="0" smtClean="0"/>
              <a:t>revention</a:t>
            </a:r>
          </a:p>
          <a:p>
            <a:pPr marL="914400" lvl="1" indent="-457200">
              <a:spcBef>
                <a:spcPts val="0"/>
              </a:spcBef>
            </a:pPr>
            <a:endParaRPr lang="en-US" sz="400" dirty="0" smtClean="0"/>
          </a:p>
          <a:p>
            <a:pPr marL="914400" lvl="1" indent="-457200">
              <a:spcBef>
                <a:spcPts val="0"/>
              </a:spcBef>
            </a:pPr>
            <a:r>
              <a:rPr lang="en-US" sz="2400" dirty="0" smtClean="0"/>
              <a:t>Community-Implementation </a:t>
            </a:r>
            <a:r>
              <a:rPr lang="en-US" sz="2400" dirty="0"/>
              <a:t>P</a:t>
            </a:r>
            <a:r>
              <a:rPr lang="en-US" sz="2400" dirty="0" smtClean="0"/>
              <a:t>revention </a:t>
            </a:r>
            <a:r>
              <a:rPr lang="en-US" sz="2400" dirty="0"/>
              <a:t>S</a:t>
            </a:r>
            <a:r>
              <a:rPr lang="en-US" sz="2400" dirty="0" smtClean="0"/>
              <a:t>ystems</a:t>
            </a:r>
          </a:p>
          <a:p>
            <a:pPr marL="914400" lvl="1" indent="-457200">
              <a:spcBef>
                <a:spcPts val="0"/>
              </a:spcBef>
            </a:pPr>
            <a:endParaRPr lang="en-US" sz="400" dirty="0" smtClean="0"/>
          </a:p>
          <a:p>
            <a:pPr marL="914400" lvl="1" indent="-457200">
              <a:spcBef>
                <a:spcPts val="0"/>
              </a:spcBef>
            </a:pPr>
            <a:r>
              <a:rPr lang="en-US" sz="2400" dirty="0" smtClean="0"/>
              <a:t>Monitoring and Evaluation</a:t>
            </a:r>
            <a:endParaRPr lang="en-US" sz="2400" dirty="0"/>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26</a:t>
            </a:fld>
            <a:endParaRPr lang="en-US"/>
          </a:p>
        </p:txBody>
      </p:sp>
    </p:spTree>
    <p:extLst>
      <p:ext uri="{BB962C8B-B14F-4D97-AF65-F5344CB8AC3E}">
        <p14:creationId xmlns:p14="http://schemas.microsoft.com/office/powerpoint/2010/main" val="10635165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chor="t"/>
          <a:lstStyle/>
          <a:p>
            <a:r>
              <a:rPr lang="en-US" dirty="0" smtClean="0"/>
              <a:t>UPC-2 Series Emphasis</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marL="457200" indent="-457200">
              <a:spcBef>
                <a:spcPts val="0"/>
              </a:spcBef>
            </a:pPr>
            <a:r>
              <a:rPr lang="en-US" dirty="0" smtClean="0"/>
              <a:t>Focus on knowledge, competencies, and skills</a:t>
            </a:r>
          </a:p>
          <a:p>
            <a:pPr marL="457200" indent="-457200">
              <a:spcBef>
                <a:spcPts val="0"/>
              </a:spcBef>
            </a:pPr>
            <a:endParaRPr lang="en-US" sz="1200" dirty="0" smtClean="0"/>
          </a:p>
          <a:p>
            <a:pPr marL="457200" indent="-457200">
              <a:spcBef>
                <a:spcPts val="0"/>
              </a:spcBef>
            </a:pPr>
            <a:r>
              <a:rPr lang="en-US" dirty="0" smtClean="0"/>
              <a:t>Focus on application of prevention science to prevention intervention and policy implementation</a:t>
            </a:r>
            <a:endParaRPr lang="en-US" dirty="0"/>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27</a:t>
            </a:fld>
            <a:endParaRPr lang="en-US"/>
          </a:p>
        </p:txBody>
      </p:sp>
    </p:spTree>
    <p:extLst>
      <p:ext uri="{BB962C8B-B14F-4D97-AF65-F5344CB8AC3E}">
        <p14:creationId xmlns:p14="http://schemas.microsoft.com/office/powerpoint/2010/main" val="31139679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chor="t"/>
          <a:lstStyle/>
          <a:p>
            <a:r>
              <a:rPr lang="en-US" dirty="0" smtClean="0"/>
              <a:t>Time-Table for UPC-2</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marL="457200" indent="-457200">
              <a:spcBef>
                <a:spcPts val="0"/>
              </a:spcBef>
            </a:pPr>
            <a:r>
              <a:rPr lang="en-US" sz="2800" dirty="0"/>
              <a:t>D</a:t>
            </a:r>
            <a:r>
              <a:rPr lang="en-US" sz="2800" dirty="0" smtClean="0"/>
              <a:t>evelopment completed February 2016</a:t>
            </a:r>
          </a:p>
          <a:p>
            <a:pPr marL="457200" indent="-457200">
              <a:spcBef>
                <a:spcPts val="0"/>
              </a:spcBef>
            </a:pPr>
            <a:endParaRPr lang="en-US" sz="1200" dirty="0" smtClean="0"/>
          </a:p>
          <a:p>
            <a:pPr marL="457200" indent="-457200">
              <a:spcBef>
                <a:spcPts val="0"/>
              </a:spcBef>
            </a:pPr>
            <a:r>
              <a:rPr lang="en-US" sz="2800" dirty="0" smtClean="0"/>
              <a:t>Pilot testing in the Spring/Summer 2016</a:t>
            </a:r>
          </a:p>
          <a:p>
            <a:pPr marL="457200" indent="-457200">
              <a:spcBef>
                <a:spcPts val="0"/>
              </a:spcBef>
            </a:pPr>
            <a:endParaRPr lang="en-US" sz="1200" dirty="0" smtClean="0"/>
          </a:p>
          <a:p>
            <a:pPr marL="457200" indent="-457200">
              <a:spcBef>
                <a:spcPts val="0"/>
              </a:spcBef>
            </a:pPr>
            <a:r>
              <a:rPr lang="en-US" sz="2800" dirty="0" smtClean="0"/>
              <a:t>Revisions Fall 2016</a:t>
            </a:r>
          </a:p>
          <a:p>
            <a:pPr marL="457200" indent="-457200">
              <a:spcBef>
                <a:spcPts val="0"/>
              </a:spcBef>
            </a:pPr>
            <a:endParaRPr lang="en-US" sz="1200" dirty="0" smtClean="0"/>
          </a:p>
          <a:p>
            <a:pPr marL="457200" indent="-457200">
              <a:spcBef>
                <a:spcPts val="0"/>
              </a:spcBef>
            </a:pPr>
            <a:r>
              <a:rPr lang="en-US" sz="2800" dirty="0" smtClean="0"/>
              <a:t>Ready for delivery Fall/Winter 2016</a:t>
            </a:r>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28</a:t>
            </a:fld>
            <a:endParaRPr lang="en-US"/>
          </a:p>
        </p:txBody>
      </p:sp>
    </p:spTree>
    <p:extLst>
      <p:ext uri="{BB962C8B-B14F-4D97-AF65-F5344CB8AC3E}">
        <p14:creationId xmlns:p14="http://schemas.microsoft.com/office/powerpoint/2010/main" val="24498094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371600"/>
          </a:xfrm>
        </p:spPr>
        <p:txBody>
          <a:bodyPr anchor="t">
            <a:normAutofit/>
          </a:bodyPr>
          <a:lstStyle/>
          <a:p>
            <a:r>
              <a:rPr lang="en-US" sz="3200" dirty="0" smtClean="0"/>
              <a:t>The Scientific Foundation of Evidence-Based Prevention Interventions and Policies</a:t>
            </a:r>
            <a:endParaRPr lang="en-US" sz="3200" dirty="0"/>
          </a:p>
        </p:txBody>
      </p:sp>
      <p:sp>
        <p:nvSpPr>
          <p:cNvPr id="3" name="Content Placeholder 2"/>
          <p:cNvSpPr>
            <a:spLocks noGrp="1"/>
          </p:cNvSpPr>
          <p:nvPr>
            <p:ph idx="1"/>
          </p:nvPr>
        </p:nvSpPr>
        <p:spPr>
          <a:xfrm>
            <a:off x="457200" y="1524000"/>
            <a:ext cx="8229600" cy="4953000"/>
          </a:xfrm>
        </p:spPr>
        <p:txBody>
          <a:bodyPr>
            <a:noAutofit/>
          </a:bodyPr>
          <a:lstStyle/>
          <a:p>
            <a:pPr marL="457200" indent="-457200">
              <a:spcBef>
                <a:spcPts val="0"/>
              </a:spcBef>
            </a:pPr>
            <a:r>
              <a:rPr lang="en-US" sz="2800" dirty="0" smtClean="0"/>
              <a:t>Tomorrow morning the scientific-foundation for evidence-based prevention interventions and policies will be presented for:</a:t>
            </a:r>
          </a:p>
          <a:p>
            <a:pPr marL="457200" indent="-457200">
              <a:spcBef>
                <a:spcPts val="0"/>
              </a:spcBef>
            </a:pPr>
            <a:endParaRPr lang="en-US" sz="800" dirty="0" smtClean="0"/>
          </a:p>
          <a:p>
            <a:pPr marL="914400" lvl="1" indent="-457200">
              <a:spcBef>
                <a:spcPts val="0"/>
              </a:spcBef>
            </a:pPr>
            <a:r>
              <a:rPr lang="en-US" sz="2400" dirty="0" smtClean="0"/>
              <a:t>Families</a:t>
            </a:r>
          </a:p>
          <a:p>
            <a:pPr marL="914400" lvl="1" indent="-457200">
              <a:spcBef>
                <a:spcPts val="0"/>
              </a:spcBef>
            </a:pPr>
            <a:endParaRPr lang="en-US" sz="400" dirty="0" smtClean="0"/>
          </a:p>
          <a:p>
            <a:pPr marL="914400" lvl="1" indent="-457200">
              <a:spcBef>
                <a:spcPts val="0"/>
              </a:spcBef>
            </a:pPr>
            <a:r>
              <a:rPr lang="en-US" sz="2400" dirty="0" smtClean="0"/>
              <a:t>Schools</a:t>
            </a:r>
          </a:p>
          <a:p>
            <a:pPr marL="914400" lvl="1" indent="-457200">
              <a:spcBef>
                <a:spcPts val="0"/>
              </a:spcBef>
            </a:pPr>
            <a:endParaRPr lang="en-US" sz="400" dirty="0" smtClean="0"/>
          </a:p>
          <a:p>
            <a:pPr marL="914400" lvl="1" indent="-457200">
              <a:spcBef>
                <a:spcPts val="0"/>
              </a:spcBef>
            </a:pPr>
            <a:r>
              <a:rPr lang="en-US" sz="2400" dirty="0" smtClean="0"/>
              <a:t>Workplace</a:t>
            </a:r>
          </a:p>
          <a:p>
            <a:pPr marL="914400" lvl="1" indent="-457200">
              <a:spcBef>
                <a:spcPts val="0"/>
              </a:spcBef>
            </a:pPr>
            <a:endParaRPr lang="en-US" sz="400" dirty="0" smtClean="0"/>
          </a:p>
          <a:p>
            <a:pPr marL="914400" lvl="1" indent="-457200">
              <a:spcBef>
                <a:spcPts val="0"/>
              </a:spcBef>
            </a:pPr>
            <a:r>
              <a:rPr lang="en-US" sz="2400" dirty="0" smtClean="0"/>
              <a:t>Environment </a:t>
            </a:r>
          </a:p>
          <a:p>
            <a:pPr marL="914400" lvl="1" indent="-457200">
              <a:spcBef>
                <a:spcPts val="0"/>
              </a:spcBef>
            </a:pPr>
            <a:endParaRPr lang="en-US" sz="400" dirty="0" smtClean="0"/>
          </a:p>
          <a:p>
            <a:pPr marL="914400" lvl="1" indent="-457200">
              <a:spcBef>
                <a:spcPts val="0"/>
              </a:spcBef>
            </a:pPr>
            <a:r>
              <a:rPr lang="en-US" sz="2400" dirty="0" smtClean="0"/>
              <a:t>Media</a:t>
            </a:r>
          </a:p>
          <a:p>
            <a:pPr marL="914400" lvl="1" indent="-457200">
              <a:spcBef>
                <a:spcPts val="0"/>
              </a:spcBef>
            </a:pPr>
            <a:endParaRPr lang="en-US" sz="800" dirty="0" smtClean="0"/>
          </a:p>
          <a:p>
            <a:pPr marL="457200" indent="-457200">
              <a:spcBef>
                <a:spcPts val="0"/>
              </a:spcBef>
            </a:pPr>
            <a:r>
              <a:rPr lang="en-US" sz="2800" dirty="0" smtClean="0"/>
              <a:t>And the most effective means to build a community-based supportive infrastructure.</a:t>
            </a:r>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29</a:t>
            </a:fld>
            <a:endParaRPr lang="en-US"/>
          </a:p>
        </p:txBody>
      </p:sp>
    </p:spTree>
    <p:extLst>
      <p:ext uri="{BB962C8B-B14F-4D97-AF65-F5344CB8AC3E}">
        <p14:creationId xmlns:p14="http://schemas.microsoft.com/office/powerpoint/2010/main" val="250782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dirty="0" smtClean="0"/>
              <a:t>Evidence-Based Substance Use Prevention</a:t>
            </a:r>
            <a:endParaRPr lang="en-US" dirty="0"/>
          </a:p>
        </p:txBody>
      </p:sp>
      <p:sp>
        <p:nvSpPr>
          <p:cNvPr id="3" name="Content Placeholder 2"/>
          <p:cNvSpPr>
            <a:spLocks noGrp="1"/>
          </p:cNvSpPr>
          <p:nvPr>
            <p:ph idx="1"/>
          </p:nvPr>
        </p:nvSpPr>
        <p:spPr/>
        <p:txBody>
          <a:bodyPr>
            <a:noAutofit/>
          </a:bodyPr>
          <a:lstStyle/>
          <a:p>
            <a:pPr>
              <a:lnSpc>
                <a:spcPct val="110000"/>
              </a:lnSpc>
              <a:spcBef>
                <a:spcPts val="0"/>
              </a:spcBef>
            </a:pPr>
            <a:r>
              <a:rPr lang="en-US" sz="2400" dirty="0" smtClean="0"/>
              <a:t>Over 30 years of research has provided the guidelines for evidence-based content, structure, and delivery strategies for prevention interventions and policies that have shown consistent effective outcomes over multiple studies with multiple populations</a:t>
            </a:r>
          </a:p>
          <a:p>
            <a:pPr>
              <a:lnSpc>
                <a:spcPct val="110000"/>
              </a:lnSpc>
              <a:spcBef>
                <a:spcPts val="0"/>
              </a:spcBef>
            </a:pPr>
            <a:endParaRPr lang="en-US" sz="1200" dirty="0" smtClean="0"/>
          </a:p>
          <a:p>
            <a:pPr>
              <a:lnSpc>
                <a:spcPct val="110000"/>
              </a:lnSpc>
              <a:spcBef>
                <a:spcPts val="0"/>
              </a:spcBef>
            </a:pPr>
            <a:r>
              <a:rPr lang="en-US" sz="2400" dirty="0" smtClean="0"/>
              <a:t>This research was reviewed by an international group of prevention researchers, practitioners, and policy-makers</a:t>
            </a:r>
          </a:p>
          <a:p>
            <a:pPr>
              <a:lnSpc>
                <a:spcPct val="110000"/>
              </a:lnSpc>
              <a:spcBef>
                <a:spcPts val="0"/>
              </a:spcBef>
            </a:pPr>
            <a:endParaRPr lang="en-US" sz="1200" dirty="0" smtClean="0"/>
          </a:p>
          <a:p>
            <a:pPr marL="0" indent="0" algn="ctr">
              <a:lnSpc>
                <a:spcPct val="110000"/>
              </a:lnSpc>
              <a:spcBef>
                <a:spcPts val="0"/>
              </a:spcBef>
              <a:buNone/>
            </a:pPr>
            <a:r>
              <a:rPr lang="en-US" sz="2400" b="1" dirty="0" smtClean="0">
                <a:solidFill>
                  <a:schemeClr val="accent1">
                    <a:lumMod val="75000"/>
                  </a:schemeClr>
                </a:solidFill>
              </a:rPr>
              <a:t>The International Standards for Drug Use Prevention Intervention—United Nations Office on Drugs and Crime</a:t>
            </a:r>
            <a:endParaRPr lang="en-US" sz="2400" b="1" dirty="0">
              <a:solidFill>
                <a:schemeClr val="accent1">
                  <a:lumMod val="75000"/>
                </a:schemeClr>
              </a:solidFill>
            </a:endParaRPr>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3</a:t>
            </a:fld>
            <a:endParaRPr lang="en-US"/>
          </a:p>
        </p:txBody>
      </p:sp>
    </p:spTree>
    <p:extLst>
      <p:ext uri="{BB962C8B-B14F-4D97-AF65-F5344CB8AC3E}">
        <p14:creationId xmlns:p14="http://schemas.microsoft.com/office/powerpoint/2010/main" val="389198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94172"/>
          </a:xfrm>
        </p:spPr>
        <p:txBody>
          <a:bodyPr anchor="t">
            <a:normAutofit/>
          </a:bodyPr>
          <a:lstStyle/>
          <a:p>
            <a:pPr algn="ctr"/>
            <a:r>
              <a:rPr lang="en-US" sz="3600" b="1" dirty="0" smtClean="0">
                <a:latin typeface="Calibri" panose="020F0502020204030204" pitchFamily="34" charset="0"/>
              </a:rPr>
              <a:t>Etiology of Substance Use</a:t>
            </a:r>
            <a:endParaRPr lang="en-US" sz="3600" b="1" dirty="0">
              <a:latin typeface="Calibri" panose="020F0502020204030204" pitchFamily="34" charset="0"/>
            </a:endParaRPr>
          </a:p>
        </p:txBody>
      </p:sp>
      <p:sp>
        <p:nvSpPr>
          <p:cNvPr id="3" name="Content Placeholder 2"/>
          <p:cNvSpPr>
            <a:spLocks noGrp="1"/>
          </p:cNvSpPr>
          <p:nvPr>
            <p:ph idx="1"/>
          </p:nvPr>
        </p:nvSpPr>
        <p:spPr>
          <a:xfrm>
            <a:off x="457200" y="1066800"/>
            <a:ext cx="8058150" cy="4572000"/>
          </a:xfrm>
        </p:spPr>
        <p:txBody>
          <a:bodyPr>
            <a:noAutofit/>
          </a:bodyPr>
          <a:lstStyle/>
          <a:p>
            <a:pPr>
              <a:spcBef>
                <a:spcPts val="0"/>
              </a:spcBef>
            </a:pPr>
            <a:r>
              <a:rPr lang="en-US" sz="2400" u="sng" dirty="0" smtClean="0">
                <a:latin typeface="Calibri" panose="020F0502020204030204" pitchFamily="34" charset="0"/>
              </a:rPr>
              <a:t>Effective</a:t>
            </a:r>
            <a:r>
              <a:rPr lang="en-US" sz="2400" dirty="0" smtClean="0">
                <a:latin typeface="Calibri" panose="020F0502020204030204" pitchFamily="34" charset="0"/>
              </a:rPr>
              <a:t> </a:t>
            </a:r>
            <a:r>
              <a:rPr lang="en-US" sz="2400" dirty="0" smtClean="0">
                <a:latin typeface="Calibri" panose="020F0502020204030204" pitchFamily="34" charset="0"/>
              </a:rPr>
              <a:t>substance use prevention draws on our understanding of the etiology or origins of initial use and the pathways from initial use to </a:t>
            </a:r>
            <a:r>
              <a:rPr lang="en-US" sz="2400" dirty="0" smtClean="0">
                <a:latin typeface="Calibri" panose="020F0502020204030204" pitchFamily="34" charset="0"/>
              </a:rPr>
              <a:t>abuse</a:t>
            </a:r>
          </a:p>
          <a:p>
            <a:pPr marL="0" indent="0">
              <a:spcBef>
                <a:spcPts val="0"/>
              </a:spcBef>
              <a:buNone/>
            </a:pPr>
            <a:endParaRPr lang="en-US" sz="2400" dirty="0" smtClean="0">
              <a:latin typeface="Calibri" panose="020F0502020204030204" pitchFamily="34" charset="0"/>
            </a:endParaRPr>
          </a:p>
          <a:p>
            <a:pPr>
              <a:spcBef>
                <a:spcPts val="0"/>
              </a:spcBef>
            </a:pPr>
            <a:r>
              <a:rPr lang="en-US" sz="2400" dirty="0">
                <a:latin typeface="Calibri" panose="020F0502020204030204" pitchFamily="34" charset="0"/>
              </a:rPr>
              <a:t>Determinants of or factors involved in substance use initiation are indicated by:</a:t>
            </a:r>
          </a:p>
          <a:p>
            <a:pPr lvl="1">
              <a:spcBef>
                <a:spcPts val="0"/>
              </a:spcBef>
            </a:pPr>
            <a:r>
              <a:rPr lang="en-US" sz="2400" dirty="0" smtClean="0">
                <a:latin typeface="Calibri" panose="020F0502020204030204" pitchFamily="34" charset="0"/>
              </a:rPr>
              <a:t>Longitudinal </a:t>
            </a:r>
            <a:r>
              <a:rPr lang="en-US" sz="2400" dirty="0">
                <a:latin typeface="Calibri" panose="020F0502020204030204" pitchFamily="34" charset="0"/>
              </a:rPr>
              <a:t>studies of children and adolescents</a:t>
            </a:r>
          </a:p>
          <a:p>
            <a:pPr lvl="2">
              <a:spcBef>
                <a:spcPts val="0"/>
              </a:spcBef>
            </a:pPr>
            <a:r>
              <a:rPr lang="en-US" dirty="0" smtClean="0">
                <a:latin typeface="Calibri" panose="020F0502020204030204" pitchFamily="34" charset="0"/>
              </a:rPr>
              <a:t>General </a:t>
            </a:r>
            <a:r>
              <a:rPr lang="en-US" dirty="0">
                <a:latin typeface="Calibri" panose="020F0502020204030204" pitchFamily="34" charset="0"/>
              </a:rPr>
              <a:t>populations</a:t>
            </a:r>
          </a:p>
          <a:p>
            <a:pPr lvl="2">
              <a:spcBef>
                <a:spcPts val="0"/>
              </a:spcBef>
            </a:pPr>
            <a:r>
              <a:rPr lang="en-US" dirty="0" smtClean="0">
                <a:latin typeface="Calibri" panose="020F0502020204030204" pitchFamily="34" charset="0"/>
              </a:rPr>
              <a:t>Children </a:t>
            </a:r>
            <a:r>
              <a:rPr lang="en-US" dirty="0">
                <a:latin typeface="Calibri" panose="020F0502020204030204" pitchFamily="34" charset="0"/>
              </a:rPr>
              <a:t>of substance users</a:t>
            </a:r>
          </a:p>
          <a:p>
            <a:pPr marL="0" indent="0">
              <a:spcBef>
                <a:spcPts val="0"/>
              </a:spcBef>
              <a:buNone/>
            </a:pPr>
            <a:endParaRPr lang="en-US" dirty="0" smtClean="0">
              <a:latin typeface="Calibri" panose="020F0502020204030204" pitchFamily="34" charset="0"/>
            </a:endParaRPr>
          </a:p>
          <a:p>
            <a:pPr marL="0" indent="0">
              <a:spcBef>
                <a:spcPts val="0"/>
              </a:spcBef>
              <a:buNone/>
            </a:pPr>
            <a:r>
              <a:rPr lang="en-US" sz="2800" dirty="0"/>
              <a:t>  </a:t>
            </a:r>
            <a:endParaRPr lang="en-US" sz="2800" dirty="0" smtClean="0"/>
          </a:p>
        </p:txBody>
      </p:sp>
      <p:sp>
        <p:nvSpPr>
          <p:cNvPr id="4" name="TextBox 3"/>
          <p:cNvSpPr txBox="1"/>
          <p:nvPr/>
        </p:nvSpPr>
        <p:spPr>
          <a:xfrm>
            <a:off x="4572000" y="5913945"/>
            <a:ext cx="4114800" cy="307777"/>
          </a:xfrm>
          <a:prstGeom prst="rect">
            <a:avLst/>
          </a:prstGeom>
          <a:noFill/>
        </p:spPr>
        <p:txBody>
          <a:bodyPr wrap="square" rtlCol="0">
            <a:spAutoFit/>
          </a:bodyPr>
          <a:lstStyle/>
          <a:p>
            <a:pPr algn="r"/>
            <a:r>
              <a:rPr lang="en-US" sz="1400" dirty="0" smtClean="0"/>
              <a:t>(Source: Merriam-Webster Dictionary)</a:t>
            </a:r>
            <a:endParaRPr lang="en-US" sz="1400" dirty="0"/>
          </a:p>
        </p:txBody>
      </p:sp>
      <p:sp>
        <p:nvSpPr>
          <p:cNvPr id="5" name="Slide Number Placeholder 4"/>
          <p:cNvSpPr>
            <a:spLocks noGrp="1"/>
          </p:cNvSpPr>
          <p:nvPr>
            <p:ph type="sldNum" sz="quarter" idx="12"/>
          </p:nvPr>
        </p:nvSpPr>
        <p:spPr/>
        <p:txBody>
          <a:bodyPr/>
          <a:lstStyle/>
          <a:p>
            <a:fld id="{610A0C1C-1AEA-4BF1-B3B7-9789D33B3B17}" type="slidenum">
              <a:rPr lang="en-US" smtClean="0">
                <a:solidFill>
                  <a:prstClr val="black">
                    <a:tint val="75000"/>
                  </a:prstClr>
                </a:solidFill>
              </a:rPr>
              <a:pPr/>
              <a:t>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t>Applied Prevention Science, Inc.</a:t>
            </a:r>
            <a:endParaRPr lang="en-US"/>
          </a:p>
        </p:txBody>
      </p:sp>
    </p:spTree>
    <p:extLst>
      <p:ext uri="{BB962C8B-B14F-4D97-AF65-F5344CB8AC3E}">
        <p14:creationId xmlns:p14="http://schemas.microsoft.com/office/powerpoint/2010/main" val="1194112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ormAutofit fontScale="90000"/>
          </a:bodyPr>
          <a:lstStyle/>
          <a:p>
            <a:r>
              <a:rPr lang="en-US" dirty="0" smtClean="0"/>
              <a:t>What Do We Know about the Initiation of Substance Use?</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We know that:</a:t>
            </a:r>
          </a:p>
          <a:p>
            <a:pPr marL="0" indent="0">
              <a:spcBef>
                <a:spcPts val="0"/>
              </a:spcBef>
              <a:buNone/>
            </a:pPr>
            <a:endParaRPr lang="en-US" sz="1200" dirty="0" smtClean="0"/>
          </a:p>
          <a:p>
            <a:pPr marL="457200" indent="-457200">
              <a:spcBef>
                <a:spcPts val="0"/>
              </a:spcBef>
            </a:pPr>
            <a:r>
              <a:rPr lang="en-US" sz="2800" dirty="0" smtClean="0"/>
              <a:t>Substance </a:t>
            </a:r>
            <a:r>
              <a:rPr lang="en-US" sz="2800" dirty="0"/>
              <a:t>use begins in late childhood and </a:t>
            </a:r>
            <a:r>
              <a:rPr lang="en-US" sz="2800" dirty="0" smtClean="0"/>
              <a:t>adolescence, and, therefore is a developmental problem.</a:t>
            </a:r>
          </a:p>
          <a:p>
            <a:pPr marL="457200" indent="-457200">
              <a:spcBef>
                <a:spcPts val="0"/>
              </a:spcBef>
            </a:pPr>
            <a:endParaRPr lang="en-US" sz="1200" dirty="0" smtClean="0"/>
          </a:p>
          <a:p>
            <a:pPr marL="457200" indent="-457200">
              <a:spcBef>
                <a:spcPts val="0"/>
              </a:spcBef>
            </a:pPr>
            <a:r>
              <a:rPr lang="en-US" sz="2800" dirty="0" smtClean="0"/>
              <a:t>It </a:t>
            </a:r>
            <a:r>
              <a:rPr lang="en-US" sz="2800" dirty="0"/>
              <a:t>is a process that includes many different pathways and mostly driven by </a:t>
            </a:r>
            <a:r>
              <a:rPr lang="en-US" sz="2800" dirty="0" smtClean="0"/>
              <a:t>behavioral decisions </a:t>
            </a:r>
            <a:r>
              <a:rPr lang="en-US" sz="2800" dirty="0"/>
              <a:t>influenced by internal, biological </a:t>
            </a:r>
            <a:r>
              <a:rPr lang="en-US" sz="2800" dirty="0" smtClean="0"/>
              <a:t>and genetic factors </a:t>
            </a:r>
            <a:r>
              <a:rPr lang="en-US" sz="2800" dirty="0"/>
              <a:t>and external, environmental and social factors</a:t>
            </a:r>
            <a:r>
              <a:rPr lang="en-US" sz="2800" dirty="0" smtClean="0"/>
              <a:t>.</a:t>
            </a:r>
            <a:endParaRPr lang="en-US" sz="2800" dirty="0"/>
          </a:p>
        </p:txBody>
      </p:sp>
      <p:sp>
        <p:nvSpPr>
          <p:cNvPr id="4" name="Footer Placeholder 3"/>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5</a:t>
            </a:fld>
            <a:endParaRPr lang="en-US"/>
          </a:p>
        </p:txBody>
      </p:sp>
    </p:spTree>
    <p:extLst>
      <p:ext uri="{BB962C8B-B14F-4D97-AF65-F5344CB8AC3E}">
        <p14:creationId xmlns:p14="http://schemas.microsoft.com/office/powerpoint/2010/main" val="290933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28600"/>
            <a:ext cx="8229600" cy="1447800"/>
          </a:xfrm>
        </p:spPr>
        <p:txBody>
          <a:bodyPr>
            <a:normAutofit fontScale="90000"/>
          </a:bodyPr>
          <a:lstStyle/>
          <a:p>
            <a:r>
              <a:rPr lang="en-US" sz="3800" dirty="0">
                <a:latin typeface="Calibri" panose="020F0502020204030204" pitchFamily="34" charset="0"/>
              </a:rPr>
              <a:t>Etiology Model:  How the Interactions of Personal Characteristics and the Micro- and Macro-Level Environments Work</a:t>
            </a:r>
            <a:endParaRPr lang="en-US" sz="3800" b="1" dirty="0">
              <a:solidFill>
                <a:schemeClr val="tx1"/>
              </a:solidFill>
              <a:latin typeface="Calibri" panose="020F0502020204030204" pitchFamily="34" charset="0"/>
            </a:endParaRPr>
          </a:p>
        </p:txBody>
      </p:sp>
      <p:pic>
        <p:nvPicPr>
          <p:cNvPr id="614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7200" y="2286000"/>
            <a:ext cx="8229600" cy="2565400"/>
          </a:xfrm>
          <a:solidFill>
            <a:srgbClr val="194050"/>
          </a:solidFill>
        </p:spPr>
      </p:pic>
      <p:sp>
        <p:nvSpPr>
          <p:cNvPr id="4" name="TextBox 3"/>
          <p:cNvSpPr txBox="1"/>
          <p:nvPr/>
        </p:nvSpPr>
        <p:spPr>
          <a:xfrm>
            <a:off x="6705601" y="5522386"/>
            <a:ext cx="1752600" cy="307777"/>
          </a:xfrm>
          <a:prstGeom prst="rect">
            <a:avLst/>
          </a:prstGeom>
          <a:noFill/>
        </p:spPr>
        <p:txBody>
          <a:bodyPr wrap="square" rtlCol="0">
            <a:spAutoFit/>
          </a:bodyPr>
          <a:lstStyle/>
          <a:p>
            <a:pPr algn="r">
              <a:defRPr/>
            </a:pPr>
            <a:r>
              <a:rPr lang="en-US" sz="1400" dirty="0"/>
              <a:t>©</a:t>
            </a:r>
            <a:r>
              <a:rPr lang="en-US" sz="1400" dirty="0" smtClean="0"/>
              <a:t>UNODC 2013</a:t>
            </a:r>
            <a:endParaRPr lang="en-US" sz="1400" dirty="0"/>
          </a:p>
        </p:txBody>
      </p:sp>
      <p:sp>
        <p:nvSpPr>
          <p:cNvPr id="6" name="TextBox 5"/>
          <p:cNvSpPr txBox="1"/>
          <p:nvPr/>
        </p:nvSpPr>
        <p:spPr>
          <a:xfrm>
            <a:off x="4572000" y="4953000"/>
            <a:ext cx="1905000" cy="1200329"/>
          </a:xfrm>
          <a:prstGeom prst="rect">
            <a:avLst/>
          </a:prstGeom>
          <a:solidFill>
            <a:srgbClr val="FFFF66"/>
          </a:solidFill>
          <a:ln>
            <a:solidFill>
              <a:schemeClr val="tx1"/>
            </a:solidFill>
          </a:ln>
        </p:spPr>
        <p:txBody>
          <a:bodyPr wrap="square" rtlCol="0">
            <a:spAutoFit/>
          </a:bodyPr>
          <a:lstStyle/>
          <a:p>
            <a:pPr marL="285750" indent="-285750">
              <a:buFont typeface="Arial" panose="020B0604020202020204" pitchFamily="34" charset="0"/>
              <a:buChar char="•"/>
            </a:pPr>
            <a:r>
              <a:rPr lang="en-US" dirty="0" smtClean="0"/>
              <a:t>Genetics</a:t>
            </a:r>
          </a:p>
          <a:p>
            <a:pPr marL="285750" indent="-285750">
              <a:buFont typeface="Arial" panose="020B0604020202020204" pitchFamily="34" charset="0"/>
              <a:buChar char="•"/>
            </a:pPr>
            <a:r>
              <a:rPr lang="en-US" dirty="0" smtClean="0"/>
              <a:t>Temperament</a:t>
            </a:r>
          </a:p>
          <a:p>
            <a:pPr marL="285750" indent="-285750">
              <a:buFont typeface="Arial" panose="020B0604020202020204" pitchFamily="34" charset="0"/>
              <a:buChar char="•"/>
            </a:pPr>
            <a:r>
              <a:rPr lang="en-US" dirty="0" smtClean="0"/>
              <a:t>Physiology</a:t>
            </a:r>
          </a:p>
          <a:p>
            <a:pPr marL="285750" indent="-285750">
              <a:buFont typeface="Arial" panose="020B0604020202020204" pitchFamily="34" charset="0"/>
              <a:buChar char="•"/>
            </a:pPr>
            <a:endParaRPr lang="en-US" dirty="0"/>
          </a:p>
        </p:txBody>
      </p:sp>
      <p:cxnSp>
        <p:nvCxnSpPr>
          <p:cNvPr id="8" name="Straight Arrow Connector 7"/>
          <p:cNvCxnSpPr>
            <a:stCxn id="6" idx="0"/>
          </p:cNvCxnSpPr>
          <p:nvPr/>
        </p:nvCxnSpPr>
        <p:spPr>
          <a:xfrm flipV="1">
            <a:off x="5524500" y="4495800"/>
            <a:ext cx="0" cy="45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a:xfrm>
            <a:off x="7467600" y="6356351"/>
            <a:ext cx="1219200" cy="365125"/>
          </a:xfrm>
        </p:spPr>
        <p:txBody>
          <a:bodyPr/>
          <a:lstStyle/>
          <a:p>
            <a:fld id="{610A0C1C-1AEA-4BF1-B3B7-9789D33B3B17}" type="slidenum">
              <a:rPr lang="en-US" smtClean="0">
                <a:solidFill>
                  <a:prstClr val="black">
                    <a:tint val="75000"/>
                  </a:prstClr>
                </a:solidFill>
              </a:rPr>
              <a:pPr/>
              <a:t>6</a:t>
            </a:fld>
            <a:endParaRPr lang="en-US" dirty="0">
              <a:solidFill>
                <a:prstClr val="black">
                  <a:tint val="75000"/>
                </a:prstClr>
              </a:solidFill>
            </a:endParaRPr>
          </a:p>
        </p:txBody>
      </p:sp>
      <p:sp>
        <p:nvSpPr>
          <p:cNvPr id="2" name="Footer Placeholder 1"/>
          <p:cNvSpPr>
            <a:spLocks noGrp="1"/>
          </p:cNvSpPr>
          <p:nvPr>
            <p:ph type="ftr" sz="quarter" idx="11"/>
          </p:nvPr>
        </p:nvSpPr>
        <p:spPr/>
        <p:txBody>
          <a:bodyPr/>
          <a:lstStyle/>
          <a:p>
            <a:r>
              <a:rPr lang="en-US" smtClean="0"/>
              <a:t>Applied Prevention Science, Inc.</a:t>
            </a:r>
            <a:endParaRPr lang="en-US"/>
          </a:p>
        </p:txBody>
      </p:sp>
    </p:spTree>
    <p:extLst>
      <p:ext uri="{BB962C8B-B14F-4D97-AF65-F5344CB8AC3E}">
        <p14:creationId xmlns:p14="http://schemas.microsoft.com/office/powerpoint/2010/main" val="5610222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12203"/>
          </a:xfrm>
        </p:spPr>
        <p:txBody>
          <a:bodyPr>
            <a:normAutofit fontScale="90000"/>
          </a:bodyPr>
          <a:lstStyle/>
          <a:p>
            <a:pPr algn="ctr"/>
            <a:r>
              <a:rPr lang="en-US" sz="4000" b="1" dirty="0" smtClean="0">
                <a:latin typeface="+mn-lt"/>
              </a:rPr>
              <a:t>Risk and Protective Factors: Background </a:t>
            </a:r>
            <a:r>
              <a:rPr lang="en-US" sz="3600" b="1" dirty="0" smtClean="0">
                <a:latin typeface="+mn-lt"/>
              </a:rPr>
              <a:t>(1/2)</a:t>
            </a:r>
            <a:endParaRPr lang="en-US" sz="3600" b="1" dirty="0">
              <a:latin typeface="+mn-lt"/>
            </a:endParaRPr>
          </a:p>
        </p:txBody>
      </p:sp>
      <p:sp>
        <p:nvSpPr>
          <p:cNvPr id="3" name="Content Placeholder 2"/>
          <p:cNvSpPr>
            <a:spLocks noGrp="1"/>
          </p:cNvSpPr>
          <p:nvPr>
            <p:ph idx="1"/>
          </p:nvPr>
        </p:nvSpPr>
        <p:spPr>
          <a:xfrm>
            <a:off x="457200" y="1447800"/>
            <a:ext cx="8058150" cy="3886200"/>
          </a:xfrm>
        </p:spPr>
        <p:txBody>
          <a:bodyPr>
            <a:noAutofit/>
          </a:bodyPr>
          <a:lstStyle/>
          <a:p>
            <a:pPr marL="457200" indent="-457200">
              <a:spcBef>
                <a:spcPts val="0"/>
              </a:spcBef>
            </a:pPr>
            <a:r>
              <a:rPr lang="en-US" sz="2400" dirty="0" smtClean="0"/>
              <a:t>Relatively little research was conducted until the 1970s regarding what factors or processes were associated with the onset of substance use</a:t>
            </a:r>
          </a:p>
          <a:p>
            <a:pPr marL="457200" indent="-457200">
              <a:spcBef>
                <a:spcPts val="0"/>
              </a:spcBef>
            </a:pPr>
            <a:endParaRPr lang="en-US" sz="800" dirty="0" smtClean="0"/>
          </a:p>
          <a:p>
            <a:pPr marL="457200" indent="-457200">
              <a:spcBef>
                <a:spcPts val="0"/>
              </a:spcBef>
            </a:pPr>
            <a:r>
              <a:rPr lang="en-US" sz="2400" dirty="0" smtClean="0"/>
              <a:t>In the mid-1970s, primarily in the United States, several longitudinal studies were conducted that followed cohorts of early adolescents into adulthood that examined factors that were related to substance use initiation</a:t>
            </a:r>
          </a:p>
          <a:p>
            <a:pPr marL="457200" indent="-457200">
              <a:spcBef>
                <a:spcPts val="0"/>
              </a:spcBef>
            </a:pPr>
            <a:endParaRPr lang="en-US" sz="800" dirty="0" smtClean="0"/>
          </a:p>
          <a:p>
            <a:pPr marL="457200" indent="-457200">
              <a:spcBef>
                <a:spcPts val="0"/>
              </a:spcBef>
            </a:pPr>
            <a:r>
              <a:rPr lang="en-US" sz="2400" dirty="0" smtClean="0"/>
              <a:t>In 1992 two significant works summarized this research on factors related not only to the initiation of substance use but also to the progression from use to abuse</a:t>
            </a:r>
            <a:endParaRPr lang="en-US" sz="2600" dirty="0" smtClean="0"/>
          </a:p>
        </p:txBody>
      </p:sp>
      <p:sp>
        <p:nvSpPr>
          <p:cNvPr id="4" name="Slide Number Placeholder 3"/>
          <p:cNvSpPr>
            <a:spLocks noGrp="1"/>
          </p:cNvSpPr>
          <p:nvPr>
            <p:ph type="sldNum" sz="quarter" idx="12"/>
          </p:nvPr>
        </p:nvSpPr>
        <p:spPr/>
        <p:txBody>
          <a:bodyPr/>
          <a:lstStyle/>
          <a:p>
            <a:fld id="{4159259D-CDC3-47A9-A9F2-EBD2075CD29B}" type="slidenum">
              <a:rPr lang="en-US" sz="1200" smtClean="0">
                <a:solidFill>
                  <a:prstClr val="black">
                    <a:tint val="75000"/>
                  </a:prstClr>
                </a:solidFill>
              </a:rPr>
              <a:pPr/>
              <a:t>7</a:t>
            </a:fld>
            <a:endParaRPr lang="en-US" sz="1200"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t>Applied Prevention Science, Inc.</a:t>
            </a:r>
            <a:endParaRPr lang="en-US"/>
          </a:p>
        </p:txBody>
      </p:sp>
      <p:sp>
        <p:nvSpPr>
          <p:cNvPr id="6" name="TextBox 5"/>
          <p:cNvSpPr txBox="1"/>
          <p:nvPr/>
        </p:nvSpPr>
        <p:spPr>
          <a:xfrm>
            <a:off x="5257800" y="5767316"/>
            <a:ext cx="3429000" cy="461665"/>
          </a:xfrm>
          <a:prstGeom prst="rect">
            <a:avLst/>
          </a:prstGeom>
          <a:noFill/>
        </p:spPr>
        <p:txBody>
          <a:bodyPr wrap="square" rtlCol="0">
            <a:spAutoFit/>
          </a:bodyPr>
          <a:lstStyle/>
          <a:p>
            <a:pPr marL="457200" indent="-457200">
              <a:spcBef>
                <a:spcPts val="0"/>
              </a:spcBef>
              <a:buNone/>
            </a:pPr>
            <a:r>
              <a:rPr lang="en-US" sz="1200" dirty="0"/>
              <a:t>Hawkins, J. D., Catalano, R. F., &amp; Miller, J. Y. (1992). </a:t>
            </a:r>
          </a:p>
          <a:p>
            <a:pPr marL="457200" indent="-457200">
              <a:spcBef>
                <a:spcPts val="0"/>
              </a:spcBef>
              <a:buNone/>
            </a:pPr>
            <a:r>
              <a:rPr lang="en-US" sz="1200" dirty="0" err="1"/>
              <a:t>Glantz</a:t>
            </a:r>
            <a:r>
              <a:rPr lang="en-US" sz="1200" dirty="0"/>
              <a:t>, M. D. &amp; Pickens, R. W. (1992). </a:t>
            </a:r>
          </a:p>
        </p:txBody>
      </p:sp>
    </p:spTree>
    <p:extLst>
      <p:ext uri="{BB962C8B-B14F-4D97-AF65-F5344CB8AC3E}">
        <p14:creationId xmlns:p14="http://schemas.microsoft.com/office/powerpoint/2010/main" val="382061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ormAutofit fontScale="90000"/>
          </a:bodyPr>
          <a:lstStyle/>
          <a:p>
            <a:pPr algn="ctr"/>
            <a:r>
              <a:rPr lang="en-US" sz="4000" b="1" dirty="0">
                <a:latin typeface="Calibri" panose="020F0502020204030204"/>
              </a:rPr>
              <a:t>Risk and Protective Factors: Background </a:t>
            </a:r>
            <a:r>
              <a:rPr lang="en-US" sz="3600" b="1" dirty="0" smtClean="0">
                <a:latin typeface="Calibri" panose="020F0502020204030204"/>
              </a:rPr>
              <a:t>(2/2</a:t>
            </a:r>
            <a:r>
              <a:rPr lang="en-US" sz="3600" b="1" dirty="0">
                <a:latin typeface="Calibri" panose="020F0502020204030204"/>
              </a:rPr>
              <a:t>)</a:t>
            </a:r>
            <a:endParaRPr lang="en-US" sz="3600" dirty="0"/>
          </a:p>
        </p:txBody>
      </p:sp>
      <p:sp>
        <p:nvSpPr>
          <p:cNvPr id="3" name="Content Placeholder 2"/>
          <p:cNvSpPr>
            <a:spLocks noGrp="1"/>
          </p:cNvSpPr>
          <p:nvPr>
            <p:ph idx="1"/>
          </p:nvPr>
        </p:nvSpPr>
        <p:spPr>
          <a:xfrm>
            <a:off x="457200" y="1447800"/>
            <a:ext cx="8229600" cy="4678363"/>
          </a:xfrm>
        </p:spPr>
        <p:txBody>
          <a:bodyPr>
            <a:noAutofit/>
          </a:bodyPr>
          <a:lstStyle/>
          <a:p>
            <a:pPr marL="457200" indent="-457200">
              <a:lnSpc>
                <a:spcPct val="110000"/>
              </a:lnSpc>
              <a:spcBef>
                <a:spcPts val="0"/>
              </a:spcBef>
            </a:pPr>
            <a:r>
              <a:rPr lang="en-US" sz="2400" dirty="0"/>
              <a:t>Risk factors </a:t>
            </a:r>
            <a:r>
              <a:rPr lang="en-US" sz="2400" dirty="0" smtClean="0"/>
              <a:t>are </a:t>
            </a:r>
            <a:r>
              <a:rPr lang="en-US" sz="2400" dirty="0"/>
              <a:t>defined as measures of behavior or psychosocial functioning (including attitudes, beliefs, and personality) that were found to be associated with increased risk to </a:t>
            </a:r>
            <a:r>
              <a:rPr lang="en-US" sz="2400" dirty="0" smtClean="0"/>
              <a:t>use psychoactive substances </a:t>
            </a:r>
          </a:p>
          <a:p>
            <a:pPr marL="457200" indent="-457200">
              <a:lnSpc>
                <a:spcPct val="110000"/>
              </a:lnSpc>
              <a:spcBef>
                <a:spcPts val="0"/>
              </a:spcBef>
            </a:pPr>
            <a:endParaRPr lang="en-US" sz="400" dirty="0" smtClean="0"/>
          </a:p>
          <a:p>
            <a:pPr marL="914400" lvl="1" indent="-457200">
              <a:lnSpc>
                <a:spcPct val="110000"/>
              </a:lnSpc>
              <a:spcBef>
                <a:spcPts val="0"/>
              </a:spcBef>
            </a:pPr>
            <a:r>
              <a:rPr lang="en-US" sz="2000" dirty="0"/>
              <a:t>Contextual factors </a:t>
            </a:r>
            <a:endParaRPr lang="en-US" sz="2000" dirty="0" smtClean="0"/>
          </a:p>
          <a:p>
            <a:pPr marL="914400" lvl="1" indent="-457200">
              <a:lnSpc>
                <a:spcPct val="110000"/>
              </a:lnSpc>
              <a:spcBef>
                <a:spcPts val="0"/>
              </a:spcBef>
            </a:pPr>
            <a:endParaRPr lang="en-US" sz="400" dirty="0" smtClean="0"/>
          </a:p>
          <a:p>
            <a:pPr marL="914400" lvl="1" indent="-457200">
              <a:lnSpc>
                <a:spcPct val="110000"/>
              </a:lnSpc>
              <a:spcBef>
                <a:spcPts val="0"/>
              </a:spcBef>
            </a:pPr>
            <a:r>
              <a:rPr lang="en-US" sz="2000" dirty="0" smtClean="0"/>
              <a:t>Individual </a:t>
            </a:r>
            <a:r>
              <a:rPr lang="en-US" sz="2000" dirty="0"/>
              <a:t>and </a:t>
            </a:r>
            <a:r>
              <a:rPr lang="en-US" sz="2000" dirty="0" smtClean="0"/>
              <a:t>interpersonal</a:t>
            </a:r>
          </a:p>
          <a:p>
            <a:pPr marL="914400" lvl="1" indent="-457200">
              <a:lnSpc>
                <a:spcPct val="110000"/>
              </a:lnSpc>
              <a:spcBef>
                <a:spcPts val="0"/>
              </a:spcBef>
            </a:pPr>
            <a:endParaRPr lang="en-US" sz="800" dirty="0" smtClean="0"/>
          </a:p>
          <a:p>
            <a:pPr marL="457200" indent="-457200">
              <a:lnSpc>
                <a:spcPct val="110000"/>
              </a:lnSpc>
              <a:spcBef>
                <a:spcPts val="0"/>
              </a:spcBef>
            </a:pPr>
            <a:r>
              <a:rPr lang="en-US" sz="2400" dirty="0" smtClean="0"/>
              <a:t>Protective </a:t>
            </a:r>
            <a:r>
              <a:rPr lang="en-US" sz="2400" dirty="0"/>
              <a:t>factors </a:t>
            </a:r>
            <a:r>
              <a:rPr lang="en-US" sz="2400" dirty="0" smtClean="0"/>
              <a:t>involve measures </a:t>
            </a:r>
            <a:r>
              <a:rPr lang="en-US" sz="2400" dirty="0"/>
              <a:t>that </a:t>
            </a:r>
            <a:r>
              <a:rPr lang="en-US" sz="2400" dirty="0" smtClean="0"/>
              <a:t>appear to </a:t>
            </a:r>
            <a:r>
              <a:rPr lang="en-US" sz="2400" dirty="0"/>
              <a:t>prevent the use of </a:t>
            </a:r>
            <a:r>
              <a:rPr lang="en-US" sz="2400" dirty="0" smtClean="0"/>
              <a:t>psychoactive substances </a:t>
            </a:r>
            <a:r>
              <a:rPr lang="en-US" sz="2400" dirty="0"/>
              <a:t>or reduce the untoward negative effects of risk. Protective factors identified through research </a:t>
            </a:r>
            <a:r>
              <a:rPr lang="en-US" sz="2400" dirty="0" smtClean="0"/>
              <a:t>include </a:t>
            </a:r>
            <a:r>
              <a:rPr lang="en-US" sz="2400" dirty="0"/>
              <a:t>strong bonding to family, school, community </a:t>
            </a:r>
            <a:r>
              <a:rPr lang="en-US" sz="2400" dirty="0" smtClean="0"/>
              <a:t>and peers that hold prosocial attitudes and support prosocial behaviors. </a:t>
            </a:r>
            <a:endParaRPr lang="en-US" sz="2400" dirty="0"/>
          </a:p>
        </p:txBody>
      </p:sp>
      <p:sp>
        <p:nvSpPr>
          <p:cNvPr id="4" name="Slide Number Placeholder 3"/>
          <p:cNvSpPr>
            <a:spLocks noGrp="1"/>
          </p:cNvSpPr>
          <p:nvPr>
            <p:ph type="sldNum" sz="quarter" idx="12"/>
          </p:nvPr>
        </p:nvSpPr>
        <p:spPr/>
        <p:txBody>
          <a:bodyPr/>
          <a:lstStyle/>
          <a:p>
            <a:fld id="{4159259D-CDC3-47A9-A9F2-EBD2075CD29B}" type="slidenum">
              <a:rPr lang="en-US" sz="1100" smtClean="0">
                <a:solidFill>
                  <a:prstClr val="black">
                    <a:tint val="75000"/>
                  </a:prstClr>
                </a:solidFill>
              </a:rPr>
              <a:pPr/>
              <a:t>8</a:t>
            </a:fld>
            <a:endParaRPr lang="en-US" sz="1100" dirty="0">
              <a:solidFill>
                <a:prstClr val="black">
                  <a:tint val="75000"/>
                </a:prstClr>
              </a:solidFill>
            </a:endParaRPr>
          </a:p>
        </p:txBody>
      </p:sp>
      <p:sp>
        <p:nvSpPr>
          <p:cNvPr id="5" name="TextBox 4"/>
          <p:cNvSpPr txBox="1"/>
          <p:nvPr/>
        </p:nvSpPr>
        <p:spPr>
          <a:xfrm>
            <a:off x="4571999" y="6096000"/>
            <a:ext cx="3762737" cy="461665"/>
          </a:xfrm>
          <a:prstGeom prst="rect">
            <a:avLst/>
          </a:prstGeom>
          <a:noFill/>
        </p:spPr>
        <p:txBody>
          <a:bodyPr wrap="square" rtlCol="0">
            <a:spAutoFit/>
          </a:bodyPr>
          <a:lstStyle/>
          <a:p>
            <a:pPr algn="r"/>
            <a:r>
              <a:rPr lang="en-US" sz="1200" dirty="0" smtClean="0"/>
              <a:t>Source: Communities That Care. Risk and Protective Factor Scale Construction Summary</a:t>
            </a:r>
            <a:endParaRPr lang="en-US" sz="1200" dirty="0"/>
          </a:p>
        </p:txBody>
      </p:sp>
      <p:sp>
        <p:nvSpPr>
          <p:cNvPr id="6" name="Footer Placeholder 5"/>
          <p:cNvSpPr>
            <a:spLocks noGrp="1"/>
          </p:cNvSpPr>
          <p:nvPr>
            <p:ph type="ftr" sz="quarter" idx="11"/>
          </p:nvPr>
        </p:nvSpPr>
        <p:spPr/>
        <p:txBody>
          <a:bodyPr/>
          <a:lstStyle/>
          <a:p>
            <a:r>
              <a:rPr lang="en-US" dirty="0" smtClean="0"/>
              <a:t>Applied Prevention Science, Inc.</a:t>
            </a:r>
            <a:endParaRPr lang="en-US" dirty="0"/>
          </a:p>
        </p:txBody>
      </p:sp>
    </p:spTree>
    <p:extLst>
      <p:ext uri="{BB962C8B-B14F-4D97-AF65-F5344CB8AC3E}">
        <p14:creationId xmlns:p14="http://schemas.microsoft.com/office/powerpoint/2010/main" val="1602105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304800"/>
            <a:ext cx="7772400" cy="1112838"/>
          </a:xfrm>
        </p:spPr>
        <p:txBody>
          <a:bodyPr anchor="t"/>
          <a:lstStyle/>
          <a:p>
            <a:r>
              <a:rPr lang="en-US" dirty="0" err="1" smtClean="0"/>
              <a:t>Reconceptualizing</a:t>
            </a:r>
            <a:r>
              <a:rPr lang="en-US" dirty="0" smtClean="0"/>
              <a:t> Prevention</a:t>
            </a:r>
            <a:endParaRPr lang="en-US" dirty="0"/>
          </a:p>
        </p:txBody>
      </p:sp>
      <p:sp>
        <p:nvSpPr>
          <p:cNvPr id="4" name="Content Placeholder 3"/>
          <p:cNvSpPr>
            <a:spLocks noGrp="1"/>
          </p:cNvSpPr>
          <p:nvPr>
            <p:ph idx="1"/>
          </p:nvPr>
        </p:nvSpPr>
        <p:spPr>
          <a:xfrm>
            <a:off x="457200" y="1371600"/>
            <a:ext cx="8229600" cy="4754563"/>
          </a:xfrm>
        </p:spPr>
        <p:txBody>
          <a:bodyPr>
            <a:normAutofit/>
          </a:bodyPr>
          <a:lstStyle/>
          <a:p>
            <a:pPr marL="457200" indent="-457200">
              <a:spcBef>
                <a:spcPts val="0"/>
              </a:spcBef>
            </a:pPr>
            <a:r>
              <a:rPr lang="en-US" sz="2800" dirty="0" smtClean="0"/>
              <a:t>With more research being made available about the etiologic processes associated with the onset of substance use there has been a new way of looking at the process that serves to </a:t>
            </a:r>
            <a:r>
              <a:rPr lang="en-US" sz="2800" dirty="0" err="1" smtClean="0"/>
              <a:t>reconceptualize</a:t>
            </a:r>
            <a:r>
              <a:rPr lang="en-US" sz="2800" dirty="0" smtClean="0"/>
              <a:t> prevention</a:t>
            </a:r>
          </a:p>
          <a:p>
            <a:pPr marL="457200" indent="-457200">
              <a:spcBef>
                <a:spcPts val="0"/>
              </a:spcBef>
            </a:pPr>
            <a:endParaRPr lang="en-US" sz="1200" dirty="0" smtClean="0"/>
          </a:p>
          <a:p>
            <a:pPr marL="457200" indent="-457200">
              <a:spcBef>
                <a:spcPts val="0"/>
              </a:spcBef>
            </a:pPr>
            <a:r>
              <a:rPr lang="en-US" sz="2800" dirty="0" smtClean="0"/>
              <a:t>This is the process of socialization</a:t>
            </a:r>
            <a:endParaRPr lang="en-US" sz="2800" dirty="0"/>
          </a:p>
        </p:txBody>
      </p:sp>
      <p:sp>
        <p:nvSpPr>
          <p:cNvPr id="2" name="Footer Placeholder 1"/>
          <p:cNvSpPr>
            <a:spLocks noGrp="1"/>
          </p:cNvSpPr>
          <p:nvPr>
            <p:ph type="ftr" sz="quarter" idx="11"/>
          </p:nvPr>
        </p:nvSpPr>
        <p:spPr/>
        <p:txBody>
          <a:bodyPr/>
          <a:lstStyle/>
          <a:p>
            <a:r>
              <a:rPr lang="en-US" smtClean="0"/>
              <a:t>Applied Prevention Science, Inc.</a:t>
            </a:r>
            <a:endParaRPr lang="en-US"/>
          </a:p>
        </p:txBody>
      </p:sp>
      <p:sp>
        <p:nvSpPr>
          <p:cNvPr id="5" name="Slide Number Placeholder 4"/>
          <p:cNvSpPr>
            <a:spLocks noGrp="1"/>
          </p:cNvSpPr>
          <p:nvPr>
            <p:ph type="sldNum" sz="quarter" idx="12"/>
          </p:nvPr>
        </p:nvSpPr>
        <p:spPr/>
        <p:txBody>
          <a:bodyPr/>
          <a:lstStyle/>
          <a:p>
            <a:fld id="{EED86E43-67B4-4F5E-9534-53BA14EC3793}" type="slidenum">
              <a:rPr lang="en-US" smtClean="0"/>
              <a:pPr/>
              <a:t>9</a:t>
            </a:fld>
            <a:endParaRPr lang="en-US"/>
          </a:p>
        </p:txBody>
      </p:sp>
    </p:spTree>
    <p:extLst>
      <p:ext uri="{BB962C8B-B14F-4D97-AF65-F5344CB8AC3E}">
        <p14:creationId xmlns:p14="http://schemas.microsoft.com/office/powerpoint/2010/main" val="3610686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1166</TotalTime>
  <Words>2384</Words>
  <Application>Microsoft Office PowerPoint</Application>
  <PresentationFormat>On-screen Show (4:3)</PresentationFormat>
  <Paragraphs>418</Paragraphs>
  <Slides>29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ＭＳ Ｐゴシック</vt:lpstr>
      <vt:lpstr>Arial</vt:lpstr>
      <vt:lpstr>Arial Black</vt:lpstr>
      <vt:lpstr>Calibri</vt:lpstr>
      <vt:lpstr>Times New Roman</vt:lpstr>
      <vt:lpstr>Office Theme</vt:lpstr>
      <vt:lpstr>Evidence-Based Prevention:  The Universal Prevention Curriculum</vt:lpstr>
      <vt:lpstr>Prevention Science and Prevention Practice</vt:lpstr>
      <vt:lpstr>Evidence-Based Substance Use Prevention</vt:lpstr>
      <vt:lpstr>Etiology of Substance Use</vt:lpstr>
      <vt:lpstr>What Do We Know about the Initiation of Substance Use?</vt:lpstr>
      <vt:lpstr>Etiology Model:  How the Interactions of Personal Characteristics and the Micro- and Macro-Level Environments Work</vt:lpstr>
      <vt:lpstr>Risk and Protective Factors: Background (1/2)</vt:lpstr>
      <vt:lpstr>Risk and Protective Factors: Background (2/2)</vt:lpstr>
      <vt:lpstr>Reconceptualizing Prevention</vt:lpstr>
      <vt:lpstr>Socialization</vt:lpstr>
      <vt:lpstr>Socialization in Modern Societies</vt:lpstr>
      <vt:lpstr>Micro-Level Influences</vt:lpstr>
      <vt:lpstr>Macro-Level Influences</vt:lpstr>
      <vt:lpstr>Prevention Interventions Therefore Target ---</vt:lpstr>
      <vt:lpstr>Universal Prevention Curriculum (UPC) -Series 1 Team</vt:lpstr>
      <vt:lpstr>Training Series Goal</vt:lpstr>
      <vt:lpstr>Framework:  Prevention Science</vt:lpstr>
      <vt:lpstr>UPC-Series Audiences (1/2)</vt:lpstr>
      <vt:lpstr>UPC-Series Audiences (2/2)</vt:lpstr>
      <vt:lpstr>Manuals</vt:lpstr>
      <vt:lpstr>Resources</vt:lpstr>
      <vt:lpstr>Adult Learning Approach</vt:lpstr>
      <vt:lpstr>UPC-Series 1 Prevention Curricula</vt:lpstr>
      <vt:lpstr>UPC-Series 1 Status (1/2)</vt:lpstr>
      <vt:lpstr>UPC-Series 1 Status (2/2)</vt:lpstr>
      <vt:lpstr>UPC-2 Series in Development</vt:lpstr>
      <vt:lpstr>UPC-2 Series Emphasis</vt:lpstr>
      <vt:lpstr>Time-Table for UPC-2</vt:lpstr>
      <vt:lpstr>The Scientific Foundation of Evidence-Based Prevention Interventions and Policies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dc:creator>
  <cp:lastModifiedBy>Sloboda</cp:lastModifiedBy>
  <cp:revision>106</cp:revision>
  <cp:lastPrinted>2015-07-02T12:40:29Z</cp:lastPrinted>
  <dcterms:created xsi:type="dcterms:W3CDTF">2015-06-05T15:27:43Z</dcterms:created>
  <dcterms:modified xsi:type="dcterms:W3CDTF">2015-07-02T12:54:17Z</dcterms:modified>
</cp:coreProperties>
</file>