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339" r:id="rId3"/>
    <p:sldId id="313" r:id="rId4"/>
    <p:sldId id="338" r:id="rId5"/>
    <p:sldId id="341" r:id="rId6"/>
    <p:sldId id="363" r:id="rId7"/>
    <p:sldId id="350" r:id="rId8"/>
    <p:sldId id="340" r:id="rId9"/>
    <p:sldId id="315" r:id="rId10"/>
    <p:sldId id="314" r:id="rId11"/>
    <p:sldId id="316" r:id="rId12"/>
    <p:sldId id="317" r:id="rId13"/>
    <p:sldId id="319" r:id="rId14"/>
    <p:sldId id="344" r:id="rId15"/>
    <p:sldId id="345" r:id="rId16"/>
    <p:sldId id="346" r:id="rId17"/>
    <p:sldId id="352" r:id="rId18"/>
    <p:sldId id="353" r:id="rId19"/>
    <p:sldId id="355" r:id="rId20"/>
    <p:sldId id="365" r:id="rId21"/>
    <p:sldId id="366" r:id="rId22"/>
    <p:sldId id="347" r:id="rId23"/>
    <p:sldId id="357" r:id="rId24"/>
    <p:sldId id="364" r:id="rId25"/>
    <p:sldId id="358" r:id="rId26"/>
    <p:sldId id="388" r:id="rId27"/>
    <p:sldId id="359" r:id="rId28"/>
    <p:sldId id="287" r:id="rId29"/>
    <p:sldId id="262" r:id="rId30"/>
    <p:sldId id="260" r:id="rId31"/>
    <p:sldId id="360" r:id="rId32"/>
    <p:sldId id="268" r:id="rId33"/>
    <p:sldId id="282" r:id="rId34"/>
    <p:sldId id="283" r:id="rId35"/>
    <p:sldId id="284" r:id="rId36"/>
    <p:sldId id="302" r:id="rId37"/>
    <p:sldId id="348" r:id="rId38"/>
    <p:sldId id="361" r:id="rId39"/>
    <p:sldId id="322" r:id="rId40"/>
    <p:sldId id="327" r:id="rId41"/>
    <p:sldId id="328" r:id="rId42"/>
    <p:sldId id="329" r:id="rId43"/>
    <p:sldId id="367" r:id="rId44"/>
    <p:sldId id="330" r:id="rId45"/>
    <p:sldId id="331" r:id="rId46"/>
    <p:sldId id="362" r:id="rId47"/>
    <p:sldId id="270" r:id="rId48"/>
    <p:sldId id="292" r:id="rId49"/>
    <p:sldId id="299" r:id="rId50"/>
    <p:sldId id="278" r:id="rId51"/>
    <p:sldId id="368" r:id="rId52"/>
    <p:sldId id="294" r:id="rId53"/>
    <p:sldId id="369" r:id="rId54"/>
    <p:sldId id="370" r:id="rId55"/>
    <p:sldId id="372" r:id="rId56"/>
    <p:sldId id="371" r:id="rId57"/>
    <p:sldId id="296" r:id="rId58"/>
    <p:sldId id="280" r:id="rId59"/>
    <p:sldId id="298" r:id="rId60"/>
    <p:sldId id="333" r:id="rId61"/>
    <p:sldId id="373" r:id="rId62"/>
    <p:sldId id="374" r:id="rId63"/>
    <p:sldId id="385" r:id="rId64"/>
    <p:sldId id="386" r:id="rId65"/>
    <p:sldId id="387" r:id="rId66"/>
    <p:sldId id="303" r:id="rId67"/>
    <p:sldId id="334" r:id="rId68"/>
    <p:sldId id="382" r:id="rId69"/>
    <p:sldId id="376" r:id="rId70"/>
    <p:sldId id="379" r:id="rId71"/>
    <p:sldId id="383" r:id="rId72"/>
    <p:sldId id="375" r:id="rId73"/>
    <p:sldId id="381" r:id="rId74"/>
    <p:sldId id="336" r:id="rId75"/>
    <p:sldId id="281" r:id="rId76"/>
    <p:sldId id="38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.gov\private\M322\FJR0\Copy%20of%20DR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7887305450911"/>
          <c:y val="0.21876732799609702"/>
          <c:w val="0.81343098418945048"/>
          <c:h val="0.54770501690288376"/>
        </c:manualLayout>
      </c:layout>
      <c:lineChart>
        <c:grouping val="standar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Opioid Sales KG/10,000 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Sheet5!$B$1:$M$1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Sheet5!$B$2:$M$2</c:f>
              <c:numCache>
                <c:formatCode>General</c:formatCode>
                <c:ptCount val="12"/>
                <c:pt idx="0">
                  <c:v>1.8</c:v>
                </c:pt>
                <c:pt idx="1">
                  <c:v>2.1</c:v>
                </c:pt>
                <c:pt idx="2">
                  <c:v>2.7</c:v>
                </c:pt>
                <c:pt idx="3">
                  <c:v>3.3</c:v>
                </c:pt>
                <c:pt idx="4">
                  <c:v>4.0999999999999996</c:v>
                </c:pt>
                <c:pt idx="5">
                  <c:v>4.7</c:v>
                </c:pt>
                <c:pt idx="6">
                  <c:v>5</c:v>
                </c:pt>
                <c:pt idx="7">
                  <c:v>5.8</c:v>
                </c:pt>
                <c:pt idx="8">
                  <c:v>6.4</c:v>
                </c:pt>
                <c:pt idx="9">
                  <c:v>6.4</c:v>
                </c:pt>
                <c:pt idx="10">
                  <c:v>6.8</c:v>
                </c:pt>
                <c:pt idx="11">
                  <c:v>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Opioid Deaths/100,000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Sheet5!$B$1:$M$1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Sheet5!$B$3:$M$3</c:f>
              <c:numCache>
                <c:formatCode>General</c:formatCode>
                <c:ptCount val="12"/>
                <c:pt idx="0">
                  <c:v>1.4</c:v>
                </c:pt>
                <c:pt idx="1">
                  <c:v>1.6</c:v>
                </c:pt>
                <c:pt idx="2">
                  <c:v>1.9</c:v>
                </c:pt>
                <c:pt idx="3">
                  <c:v>2.6</c:v>
                </c:pt>
                <c:pt idx="4">
                  <c:v>2.9</c:v>
                </c:pt>
                <c:pt idx="5">
                  <c:v>3.4</c:v>
                </c:pt>
                <c:pt idx="6">
                  <c:v>3.7</c:v>
                </c:pt>
                <c:pt idx="7">
                  <c:v>4.5999999999999996</c:v>
                </c:pt>
                <c:pt idx="8">
                  <c:v>4.7</c:v>
                </c:pt>
                <c:pt idx="9">
                  <c:v>4.8</c:v>
                </c:pt>
                <c:pt idx="10">
                  <c:v>5</c:v>
                </c:pt>
                <c:pt idx="11">
                  <c:v>5.4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Opioid Treatment Admissions/10,000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Sheet5!$B$1:$M$1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Sheet5!$B$4:$M$4</c:f>
              <c:numCache>
                <c:formatCode>General</c:formatCode>
                <c:ptCount val="12"/>
                <c:pt idx="0">
                  <c:v>0.8</c:v>
                </c:pt>
                <c:pt idx="1">
                  <c:v>1</c:v>
                </c:pt>
                <c:pt idx="2">
                  <c:v>1.3</c:v>
                </c:pt>
                <c:pt idx="3">
                  <c:v>1.6</c:v>
                </c:pt>
                <c:pt idx="4">
                  <c:v>1.8</c:v>
                </c:pt>
                <c:pt idx="5">
                  <c:v>2.1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4</c:v>
                </c:pt>
                <c:pt idx="10">
                  <c:v>4.5999999999999996</c:v>
                </c:pt>
                <c:pt idx="11" formatCode="0.0">
                  <c:v>5.0906322733642231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134112"/>
        <c:axId val="167906640"/>
      </c:lineChart>
      <c:catAx>
        <c:axId val="20813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Year</a:t>
                </a:r>
                <a:endParaRPr lang="en-US" sz="1200" dirty="0">
                  <a:solidFill>
                    <a:srgbClr val="000000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th-TH"/>
          </a:p>
        </c:txPr>
        <c:crossAx val="167906640"/>
        <c:crosses val="autoZero"/>
        <c:auto val="1"/>
        <c:lblAlgn val="ctr"/>
        <c:lblOffset val="100"/>
        <c:noMultiLvlLbl val="0"/>
      </c:catAx>
      <c:valAx>
        <c:axId val="1679066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r>
                  <a:rPr lang="en-US" sz="1200" dirty="0">
                    <a:solidFill>
                      <a:srgbClr val="000000"/>
                    </a:solidFill>
                  </a:rPr>
                  <a:t>Rate</a:t>
                </a:r>
              </a:p>
            </c:rich>
          </c:tx>
          <c:layout>
            <c:manualLayout>
              <c:xMode val="edge"/>
              <c:yMode val="edge"/>
              <c:x val="1.6754514264204212E-2"/>
              <c:y val="0.444350981704923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th-TH"/>
          </a:p>
        </c:txPr>
        <c:crossAx val="20813411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t"/>
      <c:overlay val="0"/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2"/>
    </a:solidFill>
    <a:ln>
      <a:solidFill>
        <a:srgbClr val="FF000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5E412-DEBF-4B2E-A6B3-148989E2044B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ACA8-4491-45DC-9E4C-E14488BF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8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ACA8-4491-45DC-9E4C-E14488BFACE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5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ACA8-4491-45DC-9E4C-E14488BFACE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3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2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6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3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5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4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9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8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B8BD-2B71-4568-88F7-6DB2D2D60D97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881A-95E3-4204-B23C-16DB0E02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at/url?sa=i&amp;rct=j&amp;q=&amp;esrc=s&amp;frm=1&amp;source=images&amp;cd=&amp;cad=rja&amp;uact=8&amp;ved=0CAcQjRw&amp;url=http://quizlet.com/9217750/adrenal-flash-cards/&amp;ei=M6AaVf6FLoTkOPH1gPAJ&amp;bvm=bv.89381419,d.bGg&amp;psig=AFQjCNHUfqLUyCnwZheZNvGo7aoNpSe5aQ&amp;ust=14278946374617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at/url?sa=i&amp;rct=j&amp;q=&amp;esrc=s&amp;frm=1&amp;source=images&amp;cd=&amp;cad=rja&amp;uact=8&amp;ved=0CAcQjRw&amp;url=http://www.imarijuana.com/news/legalizing-medical-marijuana-does-not-increase-use-among-youth&amp;ei=7wElVa67OYXAOdrRgegB&amp;bvm=bv.90237346,d.d2s&amp;psig=AFQjCNFiX_4OJmAa8X4aes2iALbRediwJg&amp;ust=142857508518755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at/url?sa=i&amp;rct=j&amp;q=&amp;esrc=s&amp;frm=1&amp;source=images&amp;cd=&amp;cad=rja&amp;uact=8&amp;ved=0CAcQjRw&amp;url=http://www.rightstep.com/teens/teen-drug-addiction/improving-coping-skills-can-help-teens-avoid-drug-abuse/&amp;ei=PQ1wVf1dgZ9QgbaAoAs&amp;bvm=bv.94911696,d.bGQ&amp;psig=AFQjCNFbs8h4CcEITRNRIDl9JBvAHsJECQ&amp;ust=143349312831249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celebrationofwomen.org/wp-content/uploads/2012/08/abusepic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632498/figure/fig3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ecstasy.ws/e-brain-picture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at/url?sa=i&amp;rct=j&amp;q=&amp;esrc=s&amp;frm=1&amp;source=images&amp;cd=&amp;docid=QMzpka-XgFiHkM&amp;tbnid=4BT5uFc9VI4bHM:&amp;ved=0CAUQjRw&amp;url=http://www.dailymail.co.uk/health/article-1372086/Brain-defects-prevent-yobs-feeling-victims.html&amp;ei=tW_7Ur-xDenC0QXTtYCwAQ&amp;bvm=bv.61190604,d.bGE&amp;psig=AFQjCNGlA5slNOvcGRLB3oL0lqTO0OnKXQ&amp;ust=13922962410694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google.at/url?sa=i&amp;rct=j&amp;q=&amp;esrc=s&amp;frm=1&amp;source=images&amp;cd=&amp;cad=rja&amp;docid=WWFgyKTvPoSiwM&amp;tbnid=rjhvO6KhPmdcxM:&amp;ved=0CAUQjRw&amp;url=http://stevemccurry.wordpress.com/&amp;ei=8HD7UrO7DszY0QWHwIDgDw&amp;bvm=bv.61190604,d.bGE&amp;psig=AFQjCNEMXulTHcV9YyHfO6_ZTbIpe8BEYw&amp;ust=1392296409126885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at/url?sa=i&amp;rct=j&amp;q=&amp;esrc=s&amp;frm=1&amp;source=images&amp;cd=&amp;cad=rja&amp;docid=XFe7ZiTZyiYIzM&amp;tbnid=1uizAiivjfnBvM:&amp;ved=0CAUQjRw&amp;url=http://justiceresponse.blogspot.com/2011/02/girls-rescued-in-chiang-mais-muang.html&amp;ei=QHL7UuDOMYed0QXW0ICIAw&amp;bvm=bv.61190604,d.bGE&amp;psig=AFQjCNEDfjqqv05hzoxZrBPjV4Ew2Y_gdg&amp;ust=139229684215633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ncbi.nlm.nih.gov/core/lw/2.0/html/tileshop_pmc/tileshop_pmc_inline.html?title=Click%20on%20image%20to%20zoom&amp;p=PMC3&amp;id=3509099_pone.0049432.g001.jp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at/url?sa=i&amp;rct=j&amp;q=&amp;esrc=s&amp;frm=1&amp;source=images&amp;cd=&amp;cad=rja&amp;uact=8&amp;ved=0CAcQjRw&amp;url=http://voicesofafrica.info/hungry-kids-in-mwanza/&amp;ei=dlb4VKXYFYLTPenAgOAK&amp;bvm=bv.87519884,d.bGQ&amp;psig=AFQjCNGymn_nLO03RlqZEAjx2hRJfPzQCA&amp;ust=1425647604828582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at/url?sa=i&amp;rct=j&amp;q=&amp;esrc=s&amp;frm=1&amp;source=images&amp;cd=&amp;cad=rja&amp;docid=qQ6Afkqk_3qdrM&amp;tbnid=7qfjXK-j79FMiM:&amp;ved=0CAUQjRw&amp;url=http://www.bbc.co.uk/news/magazine-19152346&amp;ei=ieH8Usi-NYOt0QXA24DICA&amp;bvm=bv.61190604,d.bGE&amp;psig=AFQjCNG1MVszaUsal_nYRYX9rcX8Y1HYkg&amp;ust=1392390854474337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casacolumbia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hyperlink" Target="http://www.google.at/url?sa=i&amp;rct=j&amp;q=&amp;esrc=s&amp;frm=1&amp;source=images&amp;cd=&amp;cad=rja&amp;uact=8&amp;ved=0CAcQjRw&amp;url=http://www.vivitrol.com/HCP/Efficacy/OpioidDependence&amp;ei=7qSKVdT6LcPYyAP-vpIY&amp;bvm=bv.96339352,d.bGg&amp;psig=AFQjCNF0v9_ye6kN1qa_lxjMQhRulvEavA&amp;ust=14352359064095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412" y="2420888"/>
            <a:ext cx="38631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/>
              <a:t>Translating </a:t>
            </a:r>
          </a:p>
          <a:p>
            <a:pPr algn="ctr"/>
            <a:r>
              <a:rPr lang="en-GB" sz="3600" b="1" dirty="0" smtClean="0"/>
              <a:t>Scientific Research </a:t>
            </a:r>
          </a:p>
          <a:p>
            <a:pPr algn="ctr"/>
            <a:r>
              <a:rPr lang="en-GB" sz="3600" b="1" dirty="0" smtClean="0"/>
              <a:t>into </a:t>
            </a:r>
          </a:p>
          <a:p>
            <a:pPr algn="ctr"/>
            <a:r>
              <a:rPr lang="en-GB" sz="3600" b="1" dirty="0" smtClean="0"/>
              <a:t>Practice and Policy</a:t>
            </a:r>
          </a:p>
          <a:p>
            <a:pPr algn="ctr"/>
            <a:endParaRPr lang="en-GB" sz="3600" dirty="0"/>
          </a:p>
          <a:p>
            <a:pPr algn="ctr"/>
            <a:r>
              <a:rPr lang="en-GB" sz="2000" dirty="0" smtClean="0"/>
              <a:t>Gilberto </a:t>
            </a:r>
            <a:r>
              <a:rPr lang="en-GB" sz="2000" dirty="0" err="1" smtClean="0"/>
              <a:t>Gerra</a:t>
            </a:r>
            <a:endParaRPr lang="en-GB" sz="2000" dirty="0" smtClean="0"/>
          </a:p>
          <a:p>
            <a:pPr algn="ctr"/>
            <a:r>
              <a:rPr lang="en-GB" sz="2000" dirty="0" smtClean="0"/>
              <a:t>Chief</a:t>
            </a:r>
          </a:p>
          <a:p>
            <a:pPr algn="ctr"/>
            <a:r>
              <a:rPr lang="en-GB" sz="2000" dirty="0" smtClean="0"/>
              <a:t>Drug Prevention and Health Branch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0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31840" y="1700808"/>
            <a:ext cx="216024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Cannabis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heavy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use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04048" y="2699952"/>
            <a:ext cx="2160240" cy="2016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Reward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deficit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88323" y="2708920"/>
            <a:ext cx="2160240" cy="2016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Anxious 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avoidant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parent -child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attachment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9509" y="3708446"/>
            <a:ext cx="2160240" cy="20162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7R+ </a:t>
            </a:r>
            <a:r>
              <a:rPr lang="en-GB" b="1" dirty="0" smtClean="0">
                <a:solidFill>
                  <a:schemeClr val="tx1"/>
                </a:solidFill>
              </a:rPr>
              <a:t>allele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Dopamine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Receptor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gene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DRD4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6024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Addict Biol. </a:t>
            </a:r>
          </a:p>
          <a:p>
            <a:r>
              <a:rPr lang="en-GB" b="1" dirty="0"/>
              <a:t>Gene-environment interaction in problematic substance use: </a:t>
            </a:r>
          </a:p>
          <a:p>
            <a:r>
              <a:rPr lang="en-GB" b="1" dirty="0"/>
              <a:t>interaction between DRD4 and insecure attachments.</a:t>
            </a:r>
          </a:p>
          <a:p>
            <a:r>
              <a:rPr lang="en-GB" dirty="0"/>
              <a:t>Olsson et al., 2013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0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399" y="216543"/>
            <a:ext cx="8799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>
                <a:latin typeface="AdvP0DEB" charset="0"/>
                <a:cs typeface="Times New Roman" pitchFamily="18" charset="0"/>
              </a:rPr>
              <a:t>American Journal of Medical Genetics Part B (Neuropsychiatric Genetics) 141B:1–7 </a:t>
            </a:r>
            <a:endParaRPr lang="en-GB" altLang="en-US" sz="1200" b="1" dirty="0" smtClean="0">
              <a:latin typeface="AdvP0DEB" charset="0"/>
              <a:cs typeface="Times New Roman" pitchFamily="18" charset="0"/>
            </a:endParaRPr>
          </a:p>
          <a:p>
            <a:r>
              <a:rPr lang="en-GB" altLang="en-US" sz="1200" b="1" dirty="0" smtClean="0">
                <a:latin typeface="AdvP0DEB" charset="0"/>
                <a:cs typeface="Times New Roman" pitchFamily="18" charset="0"/>
              </a:rPr>
              <a:t>Perceived </a:t>
            </a:r>
            <a:r>
              <a:rPr lang="en-GB" altLang="en-US" sz="1200" b="1" dirty="0">
                <a:latin typeface="AdvP0DEB" charset="0"/>
                <a:cs typeface="Times New Roman" pitchFamily="18" charset="0"/>
              </a:rPr>
              <a:t>Parenting </a:t>
            </a:r>
            <a:r>
              <a:rPr lang="en-GB" altLang="en-US" sz="1200" b="1" dirty="0" smtClean="0">
                <a:latin typeface="AdvP0DEB" charset="0"/>
                <a:cs typeface="Times New Roman" pitchFamily="18" charset="0"/>
              </a:rPr>
              <a:t>Behaviour </a:t>
            </a:r>
            <a:r>
              <a:rPr lang="en-GB" altLang="en-US" sz="1200" b="1" dirty="0">
                <a:latin typeface="AdvP0DEB" charset="0"/>
                <a:cs typeface="Times New Roman" pitchFamily="18" charset="0"/>
              </a:rPr>
              <a:t>in the Childhood of Cocaine</a:t>
            </a:r>
            <a:r>
              <a:rPr lang="it-IT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200" b="1" dirty="0">
                <a:latin typeface="AdvP0DEB" charset="0"/>
                <a:cs typeface="Times New Roman" pitchFamily="18" charset="0"/>
              </a:rPr>
              <a:t>Users</a:t>
            </a:r>
            <a:r>
              <a:rPr lang="en-GB" altLang="en-US" sz="1200" dirty="0">
                <a:latin typeface="AdvP0DEB" charset="0"/>
                <a:cs typeface="Times New Roman" pitchFamily="18" charset="0"/>
              </a:rPr>
              <a:t>: </a:t>
            </a:r>
            <a:r>
              <a:rPr lang="en-GB" altLang="en-US" sz="1200" b="1" dirty="0">
                <a:latin typeface="AdvP0DE0" charset="0"/>
                <a:cs typeface="Times New Roman" pitchFamily="18" charset="0"/>
              </a:rPr>
              <a:t>Relationship With Genotype and Personality Traits</a:t>
            </a:r>
            <a:endParaRPr lang="it-IT" alt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altLang="en-US" sz="1200" b="1" dirty="0" smtClean="0">
                <a:latin typeface="AdvP0DEB" charset="0"/>
                <a:cs typeface="Times New Roman" pitchFamily="18" charset="0"/>
              </a:rPr>
              <a:t>Gerra et al., 2007</a:t>
            </a:r>
            <a:endParaRPr lang="en-US" altLang="en-US" sz="1200" b="1" dirty="0"/>
          </a:p>
          <a:p>
            <a:endParaRPr lang="en-US" altLang="en-US" sz="2400" dirty="0" smtClean="0"/>
          </a:p>
          <a:p>
            <a:r>
              <a:rPr lang="en-US" altLang="en-US" sz="1200" b="1" dirty="0">
                <a:latin typeface="AdvP0DEB" charset="0"/>
                <a:cs typeface="Times New Roman" pitchFamily="18" charset="0"/>
              </a:rPr>
              <a:t>J Consult </a:t>
            </a:r>
            <a:r>
              <a:rPr lang="en-US" altLang="en-US" sz="1200" b="1" dirty="0" err="1">
                <a:latin typeface="AdvP0DEB" charset="0"/>
                <a:cs typeface="Times New Roman" pitchFamily="18" charset="0"/>
              </a:rPr>
              <a:t>Clin</a:t>
            </a:r>
            <a:r>
              <a:rPr lang="en-US" altLang="en-US" sz="1200" b="1" dirty="0">
                <a:latin typeface="AdvP0DEB" charset="0"/>
                <a:cs typeface="Times New Roman" pitchFamily="18" charset="0"/>
              </a:rPr>
              <a:t> Psychol. </a:t>
            </a:r>
            <a:r>
              <a:rPr lang="en-US" altLang="en-US" sz="1200" b="1" dirty="0" smtClean="0">
                <a:latin typeface="AdvP0DEB" charset="0"/>
                <a:cs typeface="Times New Roman" pitchFamily="18" charset="0"/>
              </a:rPr>
              <a:t>77(1</a:t>
            </a:r>
            <a:r>
              <a:rPr lang="en-US" altLang="en-US" sz="1200" b="1" dirty="0">
                <a:latin typeface="AdvP0DEB" charset="0"/>
                <a:cs typeface="Times New Roman" pitchFamily="18" charset="0"/>
              </a:rPr>
              <a:t>):1-11.</a:t>
            </a:r>
          </a:p>
          <a:p>
            <a:r>
              <a:rPr lang="en-US" altLang="en-US" sz="1200" b="1" dirty="0">
                <a:latin typeface="AdvP0DEB" charset="0"/>
                <a:cs typeface="Times New Roman" pitchFamily="18" charset="0"/>
              </a:rPr>
              <a:t>Parenting moderates a genetic vulnerability factor </a:t>
            </a:r>
            <a:r>
              <a:rPr lang="en-US" altLang="en-US" sz="1200" b="1" dirty="0" smtClean="0">
                <a:latin typeface="AdvP0DEB" charset="0"/>
                <a:cs typeface="Times New Roman" pitchFamily="18" charset="0"/>
              </a:rPr>
              <a:t>in </a:t>
            </a:r>
            <a:r>
              <a:rPr lang="en-US" altLang="en-US" sz="1200" b="1" dirty="0">
                <a:latin typeface="AdvP0DEB" charset="0"/>
                <a:cs typeface="Times New Roman" pitchFamily="18" charset="0"/>
              </a:rPr>
              <a:t>longitudinal increases in youths' substance use</a:t>
            </a:r>
            <a:r>
              <a:rPr lang="en-US" altLang="en-US" sz="1200" b="1" dirty="0" smtClean="0">
                <a:latin typeface="AdvP0DEB" charset="0"/>
                <a:cs typeface="Times New Roman" pitchFamily="18" charset="0"/>
              </a:rPr>
              <a:t>.</a:t>
            </a:r>
          </a:p>
          <a:p>
            <a:r>
              <a:rPr lang="en-US" altLang="en-US" sz="1200" b="1" dirty="0" smtClean="0">
                <a:latin typeface="AdvP0DEB" charset="0"/>
                <a:cs typeface="Times New Roman" pitchFamily="18" charset="0"/>
              </a:rPr>
              <a:t>Brody et al., 2009</a:t>
            </a:r>
            <a:endParaRPr lang="en-US" altLang="en-US" sz="1200" b="1" dirty="0">
              <a:latin typeface="AdvP0DEB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496" y="2105085"/>
            <a:ext cx="628729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dirty="0">
                <a:solidFill>
                  <a:srgbClr val="FF0000"/>
                </a:solidFill>
              </a:rPr>
              <a:t>5-HTTLPR status SS 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linked with increases 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in substance use 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over time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the association was greatly </a:t>
            </a:r>
          </a:p>
          <a:p>
            <a:r>
              <a:rPr lang="en-US" altLang="en-US" sz="2400" dirty="0"/>
              <a:t>reduced by </a:t>
            </a:r>
            <a:r>
              <a:rPr lang="en-US" altLang="en-US" sz="2400" b="1" dirty="0">
                <a:solidFill>
                  <a:srgbClr val="FF0000"/>
                </a:solidFill>
              </a:rPr>
              <a:t>involved-supportive parenting </a:t>
            </a:r>
          </a:p>
        </p:txBody>
      </p:sp>
      <p:pic>
        <p:nvPicPr>
          <p:cNvPr id="6" name="Picture 8" descr="http://promiseneighborhood.net/sites/default/files/blurb1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55" y="1844824"/>
            <a:ext cx="5774977" cy="32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5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836712"/>
            <a:ext cx="651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 dirty="0">
                <a:ea typeface="SimSun" pitchFamily="2" charset="-122"/>
              </a:rPr>
              <a:t>short version (S) of the 5-HTTLPR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60032" y="5867400"/>
            <a:ext cx="3692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 sz="2400" dirty="0">
                <a:ea typeface="SimSun" pitchFamily="2" charset="-122"/>
              </a:rPr>
              <a:t>Zimmermann  et al., 2009</a:t>
            </a:r>
            <a:endParaRPr lang="en-US" altLang="en-US" sz="2400" dirty="0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33400" y="3886200"/>
            <a:ext cx="2211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ea typeface="SimSun" pitchFamily="2" charset="-122"/>
              </a:rPr>
              <a:t>insecure </a:t>
            </a:r>
          </a:p>
          <a:p>
            <a:r>
              <a:rPr lang="en-US" altLang="zh-CN">
                <a:ea typeface="SimSun" pitchFamily="2" charset="-122"/>
              </a:rPr>
              <a:t>attachment</a:t>
            </a:r>
            <a:endParaRPr lang="it-IT" altLang="en-US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09600" y="2362200"/>
            <a:ext cx="2211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ea typeface="SimSun" pitchFamily="2" charset="-122"/>
              </a:rPr>
              <a:t>secure </a:t>
            </a:r>
          </a:p>
          <a:p>
            <a:r>
              <a:rPr lang="en-US" altLang="zh-CN">
                <a:ea typeface="SimSun" pitchFamily="2" charset="-122"/>
              </a:rPr>
              <a:t>attachment</a:t>
            </a:r>
            <a:endParaRPr lang="it-IT" altLang="zh-CN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257800" y="2286000"/>
            <a:ext cx="2119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ea typeface="SimSun" pitchFamily="2" charset="-122"/>
              </a:rPr>
              <a:t>agreeable </a:t>
            </a:r>
          </a:p>
          <a:p>
            <a:r>
              <a:rPr lang="en-US" altLang="zh-CN">
                <a:ea typeface="SimSun" pitchFamily="2" charset="-122"/>
              </a:rPr>
              <a:t>autonomy 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257800" y="3886200"/>
            <a:ext cx="1982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 dirty="0">
                <a:ea typeface="SimSun" pitchFamily="2" charset="-122"/>
              </a:rPr>
              <a:t>hostile </a:t>
            </a:r>
          </a:p>
          <a:p>
            <a:r>
              <a:rPr lang="en-US" altLang="zh-CN" dirty="0">
                <a:ea typeface="SimSun" pitchFamily="2" charset="-122"/>
              </a:rPr>
              <a:t>autonomy</a:t>
            </a:r>
            <a:endParaRPr lang="en-US" altLang="en-US" dirty="0"/>
          </a:p>
        </p:txBody>
      </p:sp>
      <p:sp>
        <p:nvSpPr>
          <p:cNvPr id="10" name="Freccia a destra 10"/>
          <p:cNvSpPr>
            <a:spLocks noChangeArrowheads="1"/>
          </p:cNvSpPr>
          <p:nvPr/>
        </p:nvSpPr>
        <p:spPr bwMode="auto">
          <a:xfrm>
            <a:off x="3124200" y="2514600"/>
            <a:ext cx="1295400" cy="8382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93E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en-US"/>
          </a:p>
        </p:txBody>
      </p:sp>
      <p:sp>
        <p:nvSpPr>
          <p:cNvPr id="11" name="Freccia a destra 11"/>
          <p:cNvSpPr>
            <a:spLocks noChangeArrowheads="1"/>
          </p:cNvSpPr>
          <p:nvPr/>
        </p:nvSpPr>
        <p:spPr bwMode="auto">
          <a:xfrm>
            <a:off x="3200400" y="4038600"/>
            <a:ext cx="1295400" cy="8382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69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4208" y="6205954"/>
            <a:ext cx="217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Creemers</a:t>
            </a:r>
            <a:r>
              <a:rPr lang="en-GB" dirty="0" smtClean="0"/>
              <a:t> et al., 2015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79"/>
            <a:ext cx="6667879" cy="544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.quizlet.com/i/QpGL-hvwvk8MVMno1Q4Ybg_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950707" cy="36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3447" y="518626"/>
            <a:ext cx="492314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Hypothalamus-Pituitary-Adrenal-axis</a:t>
            </a:r>
            <a:endParaRPr lang="en-GB" sz="2400" b="1" dirty="0"/>
          </a:p>
        </p:txBody>
      </p:sp>
      <p:sp>
        <p:nvSpPr>
          <p:cNvPr id="6" name="Oval 5"/>
          <p:cNvSpPr/>
          <p:nvPr/>
        </p:nvSpPr>
        <p:spPr>
          <a:xfrm>
            <a:off x="6541371" y="2007488"/>
            <a:ext cx="216024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Adverse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childhood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experiences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496" y="2007488"/>
            <a:ext cx="2160240" cy="2016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Gene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variants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749" y="5589240"/>
            <a:ext cx="5586979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Drug use disorders vulnerability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635896" y="4742074"/>
            <a:ext cx="1401786" cy="79208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2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32856"/>
            <a:ext cx="4256806" cy="378565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higher </a:t>
            </a:r>
            <a:r>
              <a:rPr lang="en-GB" sz="2400" dirty="0"/>
              <a:t>cortisol levels </a:t>
            </a:r>
            <a:endParaRPr lang="en-GB" sz="2400" dirty="0" smtClean="0"/>
          </a:p>
          <a:p>
            <a:r>
              <a:rPr lang="en-GB" sz="2400" dirty="0" smtClean="0"/>
              <a:t>were </a:t>
            </a:r>
            <a:r>
              <a:rPr lang="en-GB" sz="2400" dirty="0"/>
              <a:t>related </a:t>
            </a:r>
            <a:endParaRPr lang="en-GB" sz="2400" dirty="0" smtClean="0"/>
          </a:p>
          <a:p>
            <a:r>
              <a:rPr lang="en-GB" sz="2400" dirty="0" smtClean="0"/>
              <a:t>to </a:t>
            </a:r>
            <a:r>
              <a:rPr lang="en-GB" sz="2400" dirty="0"/>
              <a:t>current smoking </a:t>
            </a:r>
            <a:endParaRPr lang="en-GB" sz="24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future frequency </a:t>
            </a:r>
            <a:endParaRPr lang="en-GB" sz="2400" dirty="0" smtClean="0"/>
          </a:p>
          <a:p>
            <a:r>
              <a:rPr lang="en-GB" sz="2400" dirty="0" smtClean="0"/>
              <a:t>of smoking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higher</a:t>
            </a:r>
            <a:r>
              <a:rPr lang="en-GB" sz="2400" b="1" dirty="0">
                <a:solidFill>
                  <a:srgbClr val="FF0000"/>
                </a:solidFill>
              </a:rPr>
              <a:t>, instead of lower,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hypothalamic-pituitary-adrenal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axis activity, as </a:t>
            </a:r>
            <a:r>
              <a:rPr lang="en-GB" sz="2400" b="1" dirty="0">
                <a:solidFill>
                  <a:srgbClr val="FF0000"/>
                </a:solidFill>
              </a:rPr>
              <a:t>a predictor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of </a:t>
            </a:r>
            <a:r>
              <a:rPr lang="en-GB" sz="2400" b="1" dirty="0">
                <a:solidFill>
                  <a:srgbClr val="FF0000"/>
                </a:solidFill>
              </a:rPr>
              <a:t>smoking in </a:t>
            </a:r>
            <a:r>
              <a:rPr lang="en-GB" sz="2400" b="1" dirty="0" smtClean="0">
                <a:solidFill>
                  <a:srgbClr val="FF0000"/>
                </a:solidFill>
              </a:rPr>
              <a:t>early adolescence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93" y="260648"/>
            <a:ext cx="8731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Addiction</a:t>
            </a:r>
            <a:endParaRPr lang="en-GB" dirty="0"/>
          </a:p>
          <a:p>
            <a:r>
              <a:rPr lang="en-GB" b="1" dirty="0"/>
              <a:t>Hypothalamic-pituitary-adrenal axis and smoking and drinking onset among adolescents: </a:t>
            </a:r>
            <a:endParaRPr lang="en-GB" b="1" dirty="0" smtClean="0"/>
          </a:p>
          <a:p>
            <a:r>
              <a:rPr lang="en-GB" b="1" dirty="0" smtClean="0"/>
              <a:t>the </a:t>
            </a:r>
            <a:r>
              <a:rPr lang="en-GB" b="1" dirty="0"/>
              <a:t>longitudinal cohort </a:t>
            </a:r>
          </a:p>
          <a:p>
            <a:r>
              <a:rPr lang="en-GB" b="1" dirty="0" err="1"/>
              <a:t>TRacking</a:t>
            </a:r>
            <a:r>
              <a:rPr lang="en-GB" b="1" dirty="0"/>
              <a:t> Adolescents' Individual Lives Survey (TRAILS).</a:t>
            </a:r>
          </a:p>
          <a:p>
            <a:r>
              <a:rPr lang="en-GB" dirty="0" err="1"/>
              <a:t>Huizink</a:t>
            </a:r>
            <a:r>
              <a:rPr lang="en-GB" dirty="0"/>
              <a:t>  et al., </a:t>
            </a:r>
            <a:r>
              <a:rPr lang="en-GB" dirty="0" smtClean="0"/>
              <a:t>2009</a:t>
            </a:r>
            <a:endParaRPr lang="en-GB" dirty="0"/>
          </a:p>
        </p:txBody>
      </p:sp>
      <p:pic>
        <p:nvPicPr>
          <p:cNvPr id="6" name="Picture 2" descr="http://www.imarijuana.com/wp-content/uploads/2012/02/marijuana_and_back_to_school_pm-thumb-270x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38" y="2151230"/>
            <a:ext cx="41372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60648"/>
            <a:ext cx="91106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3807" y="3221358"/>
            <a:ext cx="8109721" cy="206210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Childhood neglect </a:t>
            </a:r>
          </a:p>
          <a:p>
            <a:pPr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        Altered response to emotions</a:t>
            </a:r>
          </a:p>
          <a:p>
            <a:pPr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                         HPA axis dysfunction </a:t>
            </a:r>
          </a:p>
          <a:p>
            <a:pPr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                                         Addiction Severity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300192" y="5762923"/>
            <a:ext cx="217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Gerra</a:t>
            </a:r>
            <a:r>
              <a:rPr lang="en-GB" altLang="en-US" sz="2000" dirty="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20145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4061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8" y="2771056"/>
            <a:ext cx="57912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3675" y="1196975"/>
            <a:ext cx="875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Profiling of childhood adversity-associated DNA methylation changes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 alcoholic patients and healthy controls.</a:t>
            </a:r>
            <a:endParaRPr lang="en-GB" altLang="en-US" sz="20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636838"/>
            <a:ext cx="50339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Childhood adversities could induce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methylation alterations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 the promoter regions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of specific genes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changes in gene transcription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with increased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risk for substance use disorders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475"/>
            <a:ext cx="44307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300788" y="6078538"/>
            <a:ext cx="241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(Zhang et al., 2013)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03325" y="333375"/>
            <a:ext cx="691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Epigenetic mechanisms in vulnerability</a:t>
            </a:r>
          </a:p>
        </p:txBody>
      </p:sp>
    </p:spTree>
    <p:extLst>
      <p:ext uri="{BB962C8B-B14F-4D97-AF65-F5344CB8AC3E}">
        <p14:creationId xmlns:p14="http://schemas.microsoft.com/office/powerpoint/2010/main" val="18270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wing up poor and stressed impacts brain function as an ad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7732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- hyperactive amygdala (emotions store)</a:t>
            </a:r>
          </a:p>
          <a:p>
            <a:r>
              <a:rPr lang="en-GB" sz="2800" dirty="0" smtClean="0"/>
              <a:t>- hypoactive prefrontal cortex (emotions regulation)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5877272"/>
            <a:ext cx="225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Luan </a:t>
            </a:r>
            <a:r>
              <a:rPr lang="en-GB" dirty="0" smtClean="0"/>
              <a:t>Phan et al., 2013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40084" y="1694195"/>
            <a:ext cx="3705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Poverty and stress </a:t>
            </a:r>
            <a:endParaRPr lang="en-GB" sz="3600" dirty="0" smtClean="0"/>
          </a:p>
          <a:p>
            <a:r>
              <a:rPr lang="en-GB" sz="3600" dirty="0" smtClean="0"/>
              <a:t>during </a:t>
            </a:r>
            <a:r>
              <a:rPr lang="en-GB" sz="3600" dirty="0"/>
              <a:t>childhood: </a:t>
            </a:r>
          </a:p>
        </p:txBody>
      </p:sp>
    </p:spTree>
    <p:extLst>
      <p:ext uri="{BB962C8B-B14F-4D97-AF65-F5344CB8AC3E}">
        <p14:creationId xmlns:p14="http://schemas.microsoft.com/office/powerpoint/2010/main" val="35224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456" y="2965594"/>
            <a:ext cx="439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 non recognized disease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rightstep.com/wp-content/uploads/iStock_000023730585_Large-300x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404664"/>
            <a:ext cx="913994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448" y="692696"/>
            <a:ext cx="335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Drug use disorders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48" y="2204864"/>
            <a:ext cx="3289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 non-recognized,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discriminated,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complex disease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20" y="4581128"/>
            <a:ext cx="36772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 huge gap between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science and practice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124744"/>
            <a:ext cx="640489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Candidate genes temperaments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Parent child insecure attachment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Early adverse experiences (neglect / abuse)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Impaired coping with stress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Impulsiveness / low inhibitory control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Frustration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Impaired sociability and social isolation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Lack of bonding to family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         Lack od school engagement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                Vulnerability to peer pressure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616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Pathogenesis of substance use disorders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acelebrationofwomen.org/wp-content/uploads/2012/08/abusepic1-208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" y="3095383"/>
            <a:ext cx="2592288" cy="37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150278"/>
            <a:ext cx="546899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Extreme poverty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   Exposure to domestic violence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Exposure to degraded environment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Displacement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Hunger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Work overload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 Being trafficked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           Living in the street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                    Child sex-work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                                                                         Child-soldiers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795" y="404664"/>
            <a:ext cx="616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Pathogenesis of substance use disorders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upload.wikimedia.org/wikipedia/commons/thumb/b/b8/Street_Child%2C_Srimangal_Railway_Station.jpg/1920px-Street_Child%2C_Srimangal_Railway_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" y="3717032"/>
            <a:ext cx="446120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8845" y="548680"/>
            <a:ext cx="7217873" cy="4893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Drug use disorders: a complex chronic disease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Not a self acquired disease: a multifactoral pathogenesis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Vulnerability for initiation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Vulnerability for drug use disorders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Interaction gene/environment concurring to the disease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Stable changes in the brain pre-existing to drugs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Not a moral or criminal issue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32" y="1100175"/>
            <a:ext cx="6036931" cy="45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69423" y="5805264"/>
            <a:ext cx="640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Uncontrollable compulsive behaviour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028" y="476672"/>
            <a:ext cx="717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i="1" dirty="0">
                <a:latin typeface="Times New Roman" pitchFamily="18" charset="0"/>
                <a:ea typeface="Osaka"/>
                <a:cs typeface="Osaka"/>
              </a:rPr>
              <a:t>Circuits Involved In Drug Abuse and Addiction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51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1"/>
            <a:ext cx="429258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The motivational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system and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the emotional memory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are hijacked by drugs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 smtClean="0">
                <a:solidFill>
                  <a:schemeClr val="tx2"/>
                </a:solidFill>
              </a:rPr>
              <a:t>The system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that should respond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to salient stimuli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is focusing only on drugs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and drug-related stimuli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5" name="Picture 2" descr="drug addict girl ag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02" y="548679"/>
            <a:ext cx="4312598" cy="60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38200"/>
            <a:ext cx="84867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114800"/>
            <a:ext cx="42957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2386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42737"/>
              </a:clrFrom>
              <a:clrTo>
                <a:srgbClr val="34273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Allostatic</a:t>
            </a:r>
            <a:r>
              <a:rPr lang="en-US" sz="3600" dirty="0" smtClean="0">
                <a:solidFill>
                  <a:schemeClr val="bg1"/>
                </a:solidFill>
              </a:rPr>
              <a:t> View of Neurotransmitter Adaptation During the Transition from Drug Use to Addiction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5409" y="5800447"/>
            <a:ext cx="12448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Koob</a:t>
            </a:r>
            <a:r>
              <a:rPr lang="en-GB" dirty="0" smtClean="0">
                <a:solidFill>
                  <a:schemeClr val="bg1"/>
                </a:solidFill>
              </a:rPr>
              <a:t>, 2012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51202" y="1291143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67677" y="6145718"/>
            <a:ext cx="284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Milton and Everitt, 2012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4665" y="711705"/>
            <a:ext cx="6104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3200" dirty="0" smtClean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Usurpation </a:t>
            </a:r>
            <a:r>
              <a:rPr lang="en-GB" altLang="en-US" sz="3200" dirty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of emotional memory</a:t>
            </a:r>
            <a:endParaRPr lang="en-US" altLang="en-US" sz="3200" dirty="0">
              <a:solidFill>
                <a:schemeClr val="tx2"/>
              </a:solidFill>
              <a:latin typeface="Arial" pitchFamily="34" charset="0"/>
              <a:cs typeface="Arial Unicode MS" pitchFamily="34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5" y="1507043"/>
            <a:ext cx="72104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7665" y="5078918"/>
            <a:ext cx="6376682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altLang="en-US" sz="3200" dirty="0">
                <a:solidFill>
                  <a:schemeClr val="tx2"/>
                </a:solidFill>
              </a:rPr>
              <a:t>Cocaine addicts brain is not activated</a:t>
            </a:r>
          </a:p>
          <a:p>
            <a:pPr algn="l">
              <a:defRPr/>
            </a:pPr>
            <a:r>
              <a:rPr lang="en-GB" altLang="en-US" sz="3200" dirty="0">
                <a:solidFill>
                  <a:schemeClr val="tx2"/>
                </a:solidFill>
              </a:rPr>
              <a:t>anymore by monetary reward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39"/>
            <a:ext cx="5819354" cy="62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556792"/>
            <a:ext cx="2340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Epigenetic</a:t>
            </a:r>
          </a:p>
          <a:p>
            <a:r>
              <a:rPr lang="en-GB" sz="4000" dirty="0" smtClean="0"/>
              <a:t>effects of</a:t>
            </a:r>
          </a:p>
          <a:p>
            <a:r>
              <a:rPr lang="en-GB" sz="4000" dirty="0" smtClean="0"/>
              <a:t>drugs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807" y="284858"/>
            <a:ext cx="7557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Altered histone acetylation affects behavioural sensitivity to cocaine</a:t>
            </a:r>
          </a:p>
          <a:p>
            <a:r>
              <a:rPr lang="en-GB" dirty="0" smtClean="0"/>
              <a:t>In the </a:t>
            </a:r>
            <a:r>
              <a:rPr lang="en-GB" b="1" dirty="0" smtClean="0">
                <a:solidFill>
                  <a:srgbClr val="FF0000"/>
                </a:solidFill>
              </a:rPr>
              <a:t>conditioned place preference </a:t>
            </a:r>
            <a:r>
              <a:rPr lang="en-GB" dirty="0" smtClean="0"/>
              <a:t>test the inhibition of histone de-</a:t>
            </a:r>
            <a:r>
              <a:rPr lang="en-GB" dirty="0" err="1" smtClean="0"/>
              <a:t>acetylase</a:t>
            </a:r>
            <a:r>
              <a:rPr lang="en-GB" dirty="0" smtClean="0"/>
              <a:t> </a:t>
            </a:r>
          </a:p>
          <a:p>
            <a:r>
              <a:rPr lang="en-GB" dirty="0" smtClean="0"/>
              <a:t>potentiates the rewarding effects of cocaine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63712" y="5229200"/>
            <a:ext cx="7429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istone acetylation control the </a:t>
            </a:r>
            <a:r>
              <a:rPr lang="en-GB" dirty="0" smtClean="0">
                <a:solidFill>
                  <a:srgbClr val="FF0000"/>
                </a:solidFill>
              </a:rPr>
              <a:t>saliency</a:t>
            </a:r>
            <a:r>
              <a:rPr lang="en-GB" dirty="0" smtClean="0"/>
              <a:t> of a variety of environmental stimuli</a:t>
            </a:r>
          </a:p>
          <a:p>
            <a:endParaRPr lang="en-GB" dirty="0"/>
          </a:p>
          <a:p>
            <a:r>
              <a:rPr lang="en-GB" dirty="0" smtClean="0"/>
              <a:t>Elevated histone </a:t>
            </a:r>
            <a:r>
              <a:rPr lang="en-GB" dirty="0"/>
              <a:t>acetylation</a:t>
            </a:r>
            <a:r>
              <a:rPr lang="en-GB" dirty="0" smtClean="0"/>
              <a:t> appears to potentiate the behavioural responses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" y="1628800"/>
            <a:ext cx="90487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4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556792"/>
            <a:ext cx="8099012" cy="489364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</a:t>
            </a:r>
            <a:r>
              <a:rPr lang="en-GB" sz="2400" dirty="0"/>
              <a:t>systematic literature search </a:t>
            </a:r>
            <a:endParaRPr lang="en-GB" sz="2400" dirty="0" smtClean="0"/>
          </a:p>
          <a:p>
            <a:r>
              <a:rPr lang="en-GB" sz="2400" dirty="0" smtClean="0"/>
              <a:t>28 </a:t>
            </a:r>
            <a:r>
              <a:rPr lang="en-GB" sz="2400" dirty="0"/>
              <a:t>twin studies on cannabis use initiation </a:t>
            </a:r>
            <a:endParaRPr lang="en-GB" sz="2400" dirty="0" smtClean="0"/>
          </a:p>
          <a:p>
            <a:r>
              <a:rPr lang="en-GB" sz="2400" dirty="0" smtClean="0"/>
              <a:t>24 </a:t>
            </a:r>
            <a:r>
              <a:rPr lang="en-GB" sz="2400" dirty="0"/>
              <a:t>studies on problematic cannabis </a:t>
            </a:r>
            <a:r>
              <a:rPr lang="en-GB" sz="2400" dirty="0" smtClean="0"/>
              <a:t>use </a:t>
            </a:r>
          </a:p>
          <a:p>
            <a:endParaRPr lang="en-GB" sz="2400" dirty="0" smtClean="0"/>
          </a:p>
          <a:p>
            <a:r>
              <a:rPr lang="en-GB" sz="2400" dirty="0" smtClean="0"/>
              <a:t>genes </a:t>
            </a:r>
            <a:r>
              <a:rPr lang="en-GB" sz="2400" dirty="0"/>
              <a:t>(A</a:t>
            </a:r>
            <a:r>
              <a:rPr lang="en-GB" sz="2400" dirty="0" smtClean="0"/>
              <a:t>)    shared </a:t>
            </a:r>
            <a:r>
              <a:rPr lang="en-GB" sz="2400" dirty="0"/>
              <a:t>environment (C)  </a:t>
            </a:r>
            <a:r>
              <a:rPr lang="en-GB" sz="2400" dirty="0" smtClean="0"/>
              <a:t>  unshared </a:t>
            </a:r>
            <a:r>
              <a:rPr lang="en-GB" sz="2400" dirty="0"/>
              <a:t>environment (E</a:t>
            </a:r>
            <a:r>
              <a:rPr lang="en-GB" sz="2400" dirty="0" smtClean="0"/>
              <a:t>)</a:t>
            </a:r>
          </a:p>
          <a:p>
            <a:endParaRPr lang="en-GB" sz="2400" b="1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cannabis </a:t>
            </a:r>
            <a:r>
              <a:rPr lang="en-GB" sz="2400" dirty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initiation:</a:t>
            </a:r>
          </a:p>
          <a:p>
            <a:r>
              <a:rPr lang="en-GB" sz="2400" dirty="0" smtClean="0"/>
              <a:t>A 48</a:t>
            </a:r>
            <a:r>
              <a:rPr lang="en-GB" sz="2400" dirty="0"/>
              <a:t>%, </a:t>
            </a:r>
            <a:r>
              <a:rPr lang="en-GB" sz="2400" dirty="0" smtClean="0"/>
              <a:t>C 25%, E 27</a:t>
            </a:r>
            <a:r>
              <a:rPr lang="en-GB" sz="2400" dirty="0"/>
              <a:t>% in males </a:t>
            </a:r>
            <a:endParaRPr lang="en-GB" sz="2400" dirty="0" smtClean="0"/>
          </a:p>
          <a:p>
            <a:r>
              <a:rPr lang="en-GB" sz="2400" dirty="0" smtClean="0"/>
              <a:t>A </a:t>
            </a:r>
            <a:r>
              <a:rPr lang="en-GB" sz="2400" dirty="0"/>
              <a:t>40%, </a:t>
            </a:r>
            <a:r>
              <a:rPr lang="en-GB" sz="2400" dirty="0" smtClean="0"/>
              <a:t>C 39%, E </a:t>
            </a:r>
            <a:r>
              <a:rPr lang="en-GB" sz="2400" dirty="0"/>
              <a:t>21% in </a:t>
            </a:r>
            <a:r>
              <a:rPr lang="en-GB" sz="2400" dirty="0" smtClean="0"/>
              <a:t>females 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problematic </a:t>
            </a:r>
            <a:r>
              <a:rPr lang="en-GB" sz="2400" dirty="0">
                <a:solidFill>
                  <a:srgbClr val="FF0000"/>
                </a:solidFill>
              </a:rPr>
              <a:t>cannabis </a:t>
            </a:r>
            <a:r>
              <a:rPr lang="en-GB" sz="2400" dirty="0" smtClean="0">
                <a:solidFill>
                  <a:srgbClr val="FF0000"/>
                </a:solidFill>
              </a:rPr>
              <a:t>use: </a:t>
            </a:r>
          </a:p>
          <a:p>
            <a:r>
              <a:rPr lang="en-GB" sz="2400" dirty="0" smtClean="0"/>
              <a:t>A 51</a:t>
            </a:r>
            <a:r>
              <a:rPr lang="en-GB" sz="2400" dirty="0"/>
              <a:t>%, </a:t>
            </a:r>
            <a:r>
              <a:rPr lang="en-GB" sz="2400" dirty="0" smtClean="0"/>
              <a:t>C 20%, E </a:t>
            </a:r>
            <a:r>
              <a:rPr lang="en-GB" sz="2400" dirty="0"/>
              <a:t>29% for males </a:t>
            </a:r>
            <a:endParaRPr lang="en-GB" sz="2400" dirty="0" smtClean="0"/>
          </a:p>
          <a:p>
            <a:r>
              <a:rPr lang="en-GB" sz="2400" dirty="0" smtClean="0"/>
              <a:t>A 59</a:t>
            </a:r>
            <a:r>
              <a:rPr lang="en-GB" sz="2400" dirty="0"/>
              <a:t>%, </a:t>
            </a:r>
            <a:r>
              <a:rPr lang="en-GB" sz="2400" dirty="0" smtClean="0"/>
              <a:t>C 15</a:t>
            </a:r>
            <a:r>
              <a:rPr lang="en-GB" sz="2400" dirty="0"/>
              <a:t>% </a:t>
            </a:r>
            <a:r>
              <a:rPr lang="en-GB" sz="2400" dirty="0" smtClean="0"/>
              <a:t>, E26</a:t>
            </a:r>
            <a:r>
              <a:rPr lang="en-GB" sz="2400" dirty="0"/>
              <a:t>% for females</a:t>
            </a:r>
            <a:r>
              <a:rPr lang="en-GB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703" y="260648"/>
            <a:ext cx="8423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Addiction</a:t>
            </a:r>
          </a:p>
          <a:p>
            <a:r>
              <a:rPr lang="en-GB" b="1" dirty="0"/>
              <a:t>Genetic and environmental influences on cannabis use initiation and problematic use: </a:t>
            </a:r>
            <a:endParaRPr lang="en-GB" b="1" dirty="0" smtClean="0"/>
          </a:p>
          <a:p>
            <a:r>
              <a:rPr lang="en-GB" b="1" dirty="0" smtClean="0"/>
              <a:t>a </a:t>
            </a:r>
            <a:r>
              <a:rPr lang="en-GB" b="1" dirty="0"/>
              <a:t>meta-analysis of twin studies.</a:t>
            </a:r>
          </a:p>
          <a:p>
            <a:r>
              <a:rPr lang="en-GB" dirty="0" err="1"/>
              <a:t>Verweij</a:t>
            </a:r>
            <a:r>
              <a:rPr lang="en-GB" dirty="0"/>
              <a:t> et al., </a:t>
            </a:r>
            <a:r>
              <a:rPr lang="en-GB" dirty="0" smtClean="0"/>
              <a:t>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48680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J Cell Physiol. </a:t>
            </a:r>
            <a:endParaRPr lang="en-GB" sz="2800" dirty="0" smtClean="0"/>
          </a:p>
          <a:p>
            <a:r>
              <a:rPr lang="en-GB" sz="2800" b="1" dirty="0" smtClean="0"/>
              <a:t>Epigenetic control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Recent </a:t>
            </a:r>
            <a:r>
              <a:rPr lang="en-GB" sz="4000" b="1" dirty="0">
                <a:solidFill>
                  <a:srgbClr val="FF0000"/>
                </a:solidFill>
              </a:rPr>
              <a:t>studies challenge </a:t>
            </a:r>
            <a:r>
              <a:rPr lang="en-GB" sz="4000" b="1" dirty="0" smtClean="0">
                <a:solidFill>
                  <a:srgbClr val="FF0000"/>
                </a:solidFill>
              </a:rPr>
              <a:t>the </a:t>
            </a:r>
            <a:r>
              <a:rPr lang="en-GB" sz="4000" b="1" dirty="0">
                <a:solidFill>
                  <a:srgbClr val="FF0000"/>
                </a:solidFill>
              </a:rPr>
              <a:t>idea that DNA methylation 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is irreversible.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5814556"/>
            <a:ext cx="202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Delcuve</a:t>
            </a:r>
            <a:r>
              <a:rPr lang="en-GB" dirty="0"/>
              <a:t> et al., 2009</a:t>
            </a:r>
          </a:p>
        </p:txBody>
      </p:sp>
    </p:spTree>
    <p:extLst>
      <p:ext uri="{BB962C8B-B14F-4D97-AF65-F5344CB8AC3E}">
        <p14:creationId xmlns:p14="http://schemas.microsoft.com/office/powerpoint/2010/main" val="283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79469"/>
            <a:ext cx="8803436" cy="56323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Stable changes in the brain – long lasting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Not curable 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Treatable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Willpower impaired or non-existent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Compulsive </a:t>
            </a:r>
            <a:r>
              <a:rPr lang="en-GB" sz="4000" smtClean="0">
                <a:solidFill>
                  <a:srgbClr val="FF0000"/>
                </a:solidFill>
              </a:rPr>
              <a:t>behaviour extinction needed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ang Members Suffer Psychiatric Illness, Study Fi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10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young businessman in emotional di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2004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77072"/>
            <a:ext cx="27671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Psychiatric</a:t>
            </a:r>
          </a:p>
          <a:p>
            <a:r>
              <a:rPr lang="en-GB" sz="4000" dirty="0" smtClean="0"/>
              <a:t>comorbidity</a:t>
            </a:r>
          </a:p>
          <a:p>
            <a:r>
              <a:rPr lang="en-GB" sz="4000" dirty="0" smtClean="0"/>
              <a:t>43% - 47%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538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76872"/>
            <a:ext cx="6149697" cy="39703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Comorbidity of drug use disorders </a:t>
            </a:r>
            <a:endParaRPr lang="en-GB" sz="2800" dirty="0" smtClean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- other </a:t>
            </a:r>
            <a:r>
              <a:rPr lang="en-GB" sz="2800" dirty="0">
                <a:solidFill>
                  <a:sysClr val="windowText" lastClr="000000"/>
                </a:solidFill>
              </a:rPr>
              <a:t>substance use disorders </a:t>
            </a:r>
            <a:endParaRPr lang="en-GB" sz="2800" dirty="0" smtClean="0">
              <a:solidFill>
                <a:sysClr val="windowText" lastClr="000000"/>
              </a:solidFill>
            </a:endParaRP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- antisocial </a:t>
            </a:r>
            <a:r>
              <a:rPr lang="en-GB" sz="2800" dirty="0">
                <a:solidFill>
                  <a:sysClr val="windowText" lastClr="000000"/>
                </a:solidFill>
              </a:rPr>
              <a:t>personality </a:t>
            </a:r>
            <a:r>
              <a:rPr lang="en-GB" sz="2800" dirty="0" smtClean="0">
                <a:solidFill>
                  <a:sysClr val="windowText" lastClr="000000"/>
                </a:solidFill>
              </a:rPr>
              <a:t>disorder</a:t>
            </a: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- mood </a:t>
            </a:r>
            <a:r>
              <a:rPr lang="en-GB" sz="2800" dirty="0">
                <a:solidFill>
                  <a:sysClr val="windowText" lastClr="000000"/>
                </a:solidFill>
              </a:rPr>
              <a:t>disorders </a:t>
            </a:r>
            <a:endParaRPr lang="en-GB" sz="2800" dirty="0" smtClean="0">
              <a:solidFill>
                <a:sysClr val="windowText" lastClr="000000"/>
              </a:solidFill>
            </a:endParaRP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- generalized </a:t>
            </a:r>
            <a:r>
              <a:rPr lang="en-GB" sz="2800" dirty="0">
                <a:solidFill>
                  <a:sysClr val="windowText" lastClr="000000"/>
                </a:solidFill>
              </a:rPr>
              <a:t>anxiety </a:t>
            </a:r>
            <a:r>
              <a:rPr lang="en-GB" sz="2800" dirty="0" smtClean="0">
                <a:solidFill>
                  <a:sysClr val="windowText" lastClr="000000"/>
                </a:solidFill>
              </a:rPr>
              <a:t>disorder</a:t>
            </a: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r>
              <a:rPr lang="en-GB" sz="2800" dirty="0" smtClean="0">
                <a:solidFill>
                  <a:sysClr val="windowText" lastClr="000000"/>
                </a:solidFill>
              </a:rPr>
              <a:t>appears </a:t>
            </a:r>
            <a:r>
              <a:rPr lang="en-GB" sz="2800" dirty="0">
                <a:solidFill>
                  <a:sysClr val="windowText" lastClr="000000"/>
                </a:solidFill>
              </a:rPr>
              <a:t>to be due in part to </a:t>
            </a:r>
            <a:r>
              <a:rPr lang="en-GB" sz="2800" dirty="0">
                <a:solidFill>
                  <a:srgbClr val="FF0000"/>
                </a:solidFill>
              </a:rPr>
              <a:t>unique 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factors</a:t>
            </a:r>
            <a:r>
              <a:rPr lang="en-GB" sz="2800" dirty="0" smtClean="0">
                <a:solidFill>
                  <a:sysClr val="windowText" lastClr="000000"/>
                </a:solidFill>
              </a:rPr>
              <a:t> </a:t>
            </a:r>
            <a:r>
              <a:rPr lang="en-GB" sz="2800" dirty="0">
                <a:solidFill>
                  <a:sysClr val="windowText" lastClr="000000"/>
                </a:solidFill>
              </a:rPr>
              <a:t>underlying </a:t>
            </a:r>
            <a:r>
              <a:rPr lang="en-GB" sz="2800" dirty="0" smtClean="0">
                <a:solidFill>
                  <a:sysClr val="windowText" lastClr="000000"/>
                </a:solidFill>
              </a:rPr>
              <a:t>the </a:t>
            </a:r>
            <a:r>
              <a:rPr lang="en-GB" sz="2800" dirty="0">
                <a:solidFill>
                  <a:sysClr val="windowText" lastClr="000000"/>
                </a:solidFill>
              </a:rPr>
              <a:t>disorders studied.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79106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Arch Gen Psychiatry. </a:t>
            </a:r>
            <a:r>
              <a:rPr lang="en-GB" dirty="0" smtClean="0"/>
              <a:t>64(5</a:t>
            </a:r>
            <a:r>
              <a:rPr lang="en-GB" dirty="0"/>
              <a:t>):566-76.</a:t>
            </a:r>
          </a:p>
          <a:p>
            <a:r>
              <a:rPr lang="en-GB" b="1" dirty="0"/>
              <a:t>Prevalence, correlates, disability, and comorbidity of DSM-IV drug abuse and </a:t>
            </a:r>
            <a:endParaRPr lang="en-GB" b="1" dirty="0" smtClean="0"/>
          </a:p>
          <a:p>
            <a:r>
              <a:rPr lang="en-GB" b="1" dirty="0" smtClean="0"/>
              <a:t>dependence </a:t>
            </a:r>
            <a:r>
              <a:rPr lang="en-GB" b="1" dirty="0"/>
              <a:t>in the United States: results from the national epidemiologic survey </a:t>
            </a:r>
            <a:endParaRPr lang="en-GB" b="1" dirty="0" smtClean="0"/>
          </a:p>
          <a:p>
            <a:r>
              <a:rPr lang="en-GB" b="1" dirty="0" smtClean="0"/>
              <a:t>on </a:t>
            </a:r>
            <a:r>
              <a:rPr lang="en-GB" b="1" dirty="0"/>
              <a:t>alcohol and related conditions.</a:t>
            </a:r>
          </a:p>
          <a:p>
            <a:r>
              <a:rPr lang="en-GB" dirty="0"/>
              <a:t>Compton </a:t>
            </a:r>
            <a:r>
              <a:rPr lang="en-GB" dirty="0" smtClean="0"/>
              <a:t>et al., 2007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6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340768"/>
            <a:ext cx="782265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 </a:t>
            </a:r>
            <a:r>
              <a:rPr lang="en-GB" dirty="0" err="1"/>
              <a:t>Clin</a:t>
            </a:r>
            <a:r>
              <a:rPr lang="en-GB" dirty="0"/>
              <a:t> Psychiatry. </a:t>
            </a:r>
            <a:r>
              <a:rPr lang="en-GB" dirty="0" smtClean="0"/>
              <a:t>67 </a:t>
            </a:r>
            <a:r>
              <a:rPr lang="en-GB" dirty="0" err="1"/>
              <a:t>Suppl</a:t>
            </a:r>
            <a:r>
              <a:rPr lang="en-GB" dirty="0"/>
              <a:t> 7:18-23.</a:t>
            </a:r>
          </a:p>
          <a:p>
            <a:r>
              <a:rPr lang="en-GB" b="1" dirty="0"/>
              <a:t>Adolescent substance abuse and psychiatric comorbidities.</a:t>
            </a:r>
          </a:p>
          <a:p>
            <a:r>
              <a:rPr lang="en-GB" dirty="0" err="1" smtClean="0"/>
              <a:t>Deas</a:t>
            </a:r>
            <a:r>
              <a:rPr lang="en-GB" dirty="0"/>
              <a:t>,</a:t>
            </a:r>
            <a:r>
              <a:rPr lang="en-GB" dirty="0" smtClean="0"/>
              <a:t> 2006</a:t>
            </a:r>
            <a:endParaRPr lang="en-GB" dirty="0"/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800" dirty="0" smtClean="0"/>
              <a:t>Psychiatric </a:t>
            </a:r>
            <a:r>
              <a:rPr lang="en-GB" sz="2800" dirty="0"/>
              <a:t>disorders in adolescents </a:t>
            </a:r>
            <a:endParaRPr lang="en-GB" sz="2800" dirty="0" smtClean="0"/>
          </a:p>
          <a:p>
            <a:r>
              <a:rPr lang="en-GB" sz="2800" dirty="0" smtClean="0"/>
              <a:t>often </a:t>
            </a:r>
            <a:r>
              <a:rPr lang="en-GB" sz="2800" dirty="0">
                <a:solidFill>
                  <a:srgbClr val="FF0000"/>
                </a:solidFill>
              </a:rPr>
              <a:t>predate</a:t>
            </a:r>
            <a:r>
              <a:rPr lang="en-GB" sz="2800" dirty="0"/>
              <a:t> the substance </a:t>
            </a:r>
            <a:r>
              <a:rPr lang="en-GB" sz="2800" dirty="0" smtClean="0"/>
              <a:t>use </a:t>
            </a:r>
            <a:r>
              <a:rPr lang="en-GB" sz="2800" dirty="0"/>
              <a:t>disorder.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Once </a:t>
            </a:r>
            <a:r>
              <a:rPr lang="en-GB" sz="2800" dirty="0"/>
              <a:t>the substance use disorder develops, 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psychiatric disorder </a:t>
            </a:r>
            <a:r>
              <a:rPr lang="en-GB" sz="2800" dirty="0" smtClean="0"/>
              <a:t>may </a:t>
            </a:r>
            <a:r>
              <a:rPr lang="en-GB" sz="2800" dirty="0"/>
              <a:t>be further exacerbated.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1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806" y="2924944"/>
            <a:ext cx="58632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depression</a:t>
            </a:r>
          </a:p>
          <a:p>
            <a:r>
              <a:rPr lang="en-GB" sz="2800" dirty="0" smtClean="0"/>
              <a:t>anxiety </a:t>
            </a:r>
          </a:p>
          <a:p>
            <a:r>
              <a:rPr lang="en-GB" sz="2800" dirty="0" smtClean="0"/>
              <a:t>bipolar disorder </a:t>
            </a:r>
          </a:p>
          <a:p>
            <a:r>
              <a:rPr lang="en-GB" sz="2800" dirty="0" smtClean="0"/>
              <a:t>conduct disorder </a:t>
            </a:r>
          </a:p>
          <a:p>
            <a:r>
              <a:rPr lang="en-GB" sz="2800" dirty="0" smtClean="0"/>
              <a:t>attention-deficit/hyperactivity disorder</a:t>
            </a:r>
          </a:p>
          <a:p>
            <a:r>
              <a:rPr lang="en-GB" sz="2800" dirty="0" smtClean="0"/>
              <a:t>PTSD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571" y="332656"/>
            <a:ext cx="767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J </a:t>
            </a:r>
            <a:r>
              <a:rPr lang="en-GB" sz="2400" dirty="0" err="1"/>
              <a:t>Clin</a:t>
            </a:r>
            <a:r>
              <a:rPr lang="en-GB" sz="2400" dirty="0"/>
              <a:t> </a:t>
            </a:r>
            <a:r>
              <a:rPr lang="en-GB" sz="2400" dirty="0" smtClean="0"/>
              <a:t>Psychiatry</a:t>
            </a:r>
          </a:p>
          <a:p>
            <a:r>
              <a:rPr lang="en-GB" sz="2400" b="1" dirty="0" smtClean="0"/>
              <a:t>Adolescent </a:t>
            </a:r>
            <a:r>
              <a:rPr lang="en-GB" sz="2400" b="1" dirty="0"/>
              <a:t>substance abuse and psychiatric comorbidities.</a:t>
            </a:r>
          </a:p>
          <a:p>
            <a:r>
              <a:rPr lang="en-GB" sz="2400" dirty="0" err="1"/>
              <a:t>Deas</a:t>
            </a:r>
            <a:r>
              <a:rPr lang="en-GB" sz="2400" dirty="0"/>
              <a:t> </a:t>
            </a:r>
            <a:r>
              <a:rPr lang="en-GB" sz="2400" dirty="0" smtClean="0"/>
              <a:t>and Brown, 2006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75299" y="2204864"/>
            <a:ext cx="651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Concomitant psychiatric disorders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2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476672"/>
            <a:ext cx="8448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2000" dirty="0" err="1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n-GB" altLang="en-US" sz="2000" dirty="0">
                <a:latin typeface="Times New Roman" pitchFamily="18" charset="0"/>
                <a:cs typeface="Times New Roman" pitchFamily="18" charset="0"/>
              </a:rPr>
              <a:t> Psychiatry.</a:t>
            </a:r>
            <a:br>
              <a:rPr lang="en-GB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Moderation of the effect of adolescent-onset cannabis use on adult psychosis </a:t>
            </a:r>
          </a:p>
          <a:p>
            <a:pPr algn="l" eaLnBrk="1" hangingPunct="1"/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by a functional polymorphism in the catechol-O-</a:t>
            </a:r>
            <a:r>
              <a:rPr lang="en-GB" altLang="en-US" sz="2000" b="1" dirty="0" err="1">
                <a:latin typeface="Times New Roman" pitchFamily="18" charset="0"/>
                <a:cs typeface="Times New Roman" pitchFamily="18" charset="0"/>
              </a:rPr>
              <a:t>methyltransferase</a:t>
            </a:r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 gene: </a:t>
            </a:r>
          </a:p>
          <a:p>
            <a:pPr algn="l" eaLnBrk="1" hangingPunct="1"/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longitudinal evidence of a gene X environment interaction.</a:t>
            </a:r>
            <a:r>
              <a:rPr lang="en-GB" alt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000" dirty="0" err="1">
                <a:latin typeface="Times New Roman" pitchFamily="18" charset="0"/>
                <a:cs typeface="Times New Roman" pitchFamily="18" charset="0"/>
              </a:rPr>
              <a:t>Caspi</a:t>
            </a:r>
            <a:r>
              <a:rPr lang="en-GB" altLang="en-US" sz="2000" dirty="0">
                <a:latin typeface="Times New Roman" pitchFamily="18" charset="0"/>
                <a:cs typeface="Times New Roman" pitchFamily="18" charset="0"/>
              </a:rPr>
              <a:t> et al., 2005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59632" y="2348880"/>
            <a:ext cx="6778907" cy="41549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2400">
                <a:cs typeface="Times New Roman" pitchFamily="18" charset="0"/>
              </a:rPr>
              <a:t>A functional polymorphism </a:t>
            </a: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in the catechol-O-methyltransferase (COMT) gene </a:t>
            </a: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moderated the influence of adolescent cannabis use </a:t>
            </a: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on developing adult psychosis</a:t>
            </a:r>
          </a:p>
          <a:p>
            <a:pPr algn="l" eaLnBrk="1" hangingPunct="1"/>
            <a:endParaRPr lang="en-GB" altLang="en-US" sz="2400">
              <a:cs typeface="Times New Roman" pitchFamily="18" charset="0"/>
            </a:endParaRP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COMT valine158 allele </a:t>
            </a: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psychotic symptoms</a:t>
            </a: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if they used cannabis </a:t>
            </a:r>
          </a:p>
          <a:p>
            <a:pPr algn="l" eaLnBrk="1" hangingPunct="1"/>
            <a:endParaRPr lang="en-GB" altLang="en-US" sz="2400">
              <a:cs typeface="Times New Roman" pitchFamily="18" charset="0"/>
            </a:endParaRP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COMT methionine allele</a:t>
            </a:r>
          </a:p>
          <a:p>
            <a:pPr algn="l" eaLnBrk="1" hangingPunct="1"/>
            <a:r>
              <a:rPr lang="en-GB" altLang="en-US" sz="2400">
                <a:cs typeface="Times New Roman" pitchFamily="18" charset="0"/>
              </a:rPr>
              <a:t>no such adverse influence</a:t>
            </a:r>
            <a:endParaRPr lang="en-US" altLang="en-US" sz="24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external file that holds a picture, illustration, etc.&#10;Object name is schbulsbn108f01_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9" y="627075"/>
            <a:ext cx="4392488" cy="41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787741" y="5307595"/>
            <a:ext cx="6103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Schizophr</a:t>
            </a:r>
            <a:r>
              <a:rPr lang="en-GB" dirty="0" smtClean="0"/>
              <a:t> Bull.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b="1" dirty="0" smtClean="0"/>
              <a:t>Gene-environment </a:t>
            </a:r>
            <a:r>
              <a:rPr lang="en-GB" b="1" dirty="0"/>
              <a:t>interplay between cannabis and psychosis.</a:t>
            </a:r>
          </a:p>
          <a:p>
            <a:r>
              <a:rPr lang="en-GB" dirty="0" err="1" smtClean="0"/>
              <a:t>Henquet</a:t>
            </a:r>
            <a:r>
              <a:rPr lang="en-GB" dirty="0" smtClean="0"/>
              <a:t> et al., 2008</a:t>
            </a:r>
            <a:endParaRPr lang="en-GB" dirty="0"/>
          </a:p>
        </p:txBody>
      </p:sp>
      <p:pic>
        <p:nvPicPr>
          <p:cNvPr id="6" name="Picture 5" descr="Fig. 3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76" y="659924"/>
            <a:ext cx="3905305" cy="39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7164205" cy="563231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Concomitant mental health disorders cannot be ignored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Pre-existing, parallel, consequent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err="1" smtClean="0">
                <a:solidFill>
                  <a:srgbClr val="FF0000"/>
                </a:solidFill>
              </a:rPr>
              <a:t>Pharmaco</a:t>
            </a:r>
            <a:r>
              <a:rPr lang="en-GB" sz="2400" dirty="0" smtClean="0">
                <a:solidFill>
                  <a:srgbClr val="FF0000"/>
                </a:solidFill>
              </a:rPr>
              <a:t>-genetics causes / traumatic causes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Large rate, not a minority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They influence negatively treatment outcome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Integrated therapy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Psychiatrist in the team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A component of relapse prevention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cstasy.ws/img/mdm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" y="35267"/>
            <a:ext cx="58788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oton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77" y="3491650"/>
            <a:ext cx="4960088" cy="30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854334"/>
            <a:ext cx="3249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Ecstasy (MDMA)</a:t>
            </a:r>
          </a:p>
          <a:p>
            <a:r>
              <a:rPr lang="en-GB" sz="3600" dirty="0"/>
              <a:t>e</a:t>
            </a:r>
            <a:r>
              <a:rPr lang="en-GB" sz="3600" dirty="0" smtClean="0"/>
              <a:t>ffects</a:t>
            </a:r>
          </a:p>
          <a:p>
            <a:r>
              <a:rPr lang="en-GB" sz="3600" dirty="0" smtClean="0"/>
              <a:t>on synapsis </a:t>
            </a:r>
          </a:p>
          <a:p>
            <a:r>
              <a:rPr lang="en-GB" sz="3600" dirty="0" smtClean="0"/>
              <a:t>terminations</a:t>
            </a:r>
            <a:endParaRPr lang="en-GB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75" y="188639"/>
            <a:ext cx="2486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6"/>
            <a:ext cx="789433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23258"/>
            <a:ext cx="2395271" cy="2677656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Methylphenidate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Narcolepsy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ADHD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Obesity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1124744"/>
            <a:ext cx="3154966" cy="2677656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Methylphenidate?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Energy for dancing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Stay awake all the night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Being rewarded/excited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2132856"/>
            <a:ext cx="2395271" cy="4154984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Methylphenidate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Agitation/anxiety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Insomnia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Weight lost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Arrhythmias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Hypertension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707" y="5101803"/>
            <a:ext cx="5257465" cy="830997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Criminals (illicit market)  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Pharmaceutical companies (licit market)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333" y="188640"/>
            <a:ext cx="85422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Mephedrone</a:t>
            </a:r>
            <a:r>
              <a:rPr lang="it-IT" sz="2400" dirty="0"/>
              <a:t>,  </a:t>
            </a:r>
            <a:r>
              <a:rPr lang="it-IT" sz="2400" b="1" dirty="0" smtClean="0"/>
              <a:t>4-methylmethcathinone</a:t>
            </a:r>
            <a:r>
              <a:rPr lang="it-IT" sz="2400" dirty="0" smtClean="0"/>
              <a:t>(</a:t>
            </a:r>
            <a:r>
              <a:rPr lang="it-IT" sz="2400" b="1" dirty="0" smtClean="0"/>
              <a:t>4-MMC</a:t>
            </a:r>
            <a:r>
              <a:rPr lang="it-IT" sz="2400" dirty="0"/>
              <a:t>) </a:t>
            </a:r>
            <a:endParaRPr lang="it-IT" sz="2400" dirty="0" smtClean="0"/>
          </a:p>
          <a:p>
            <a:r>
              <a:rPr lang="it-IT" sz="2400" dirty="0" smtClean="0"/>
              <a:t>or</a:t>
            </a:r>
            <a:r>
              <a:rPr lang="it-IT" sz="2400" dirty="0"/>
              <a:t> </a:t>
            </a:r>
            <a:r>
              <a:rPr lang="it-IT" sz="2400" b="1" dirty="0" smtClean="0"/>
              <a:t>4-methylephedrone: </a:t>
            </a:r>
            <a:endParaRPr lang="it-IT" sz="2400" dirty="0" smtClean="0"/>
          </a:p>
          <a:p>
            <a:endParaRPr lang="en-GB" sz="2400" u="sng" dirty="0"/>
          </a:p>
          <a:p>
            <a:r>
              <a:rPr lang="it-IT" sz="2400" b="1" dirty="0" smtClean="0">
                <a:solidFill>
                  <a:srgbClr val="FF0000"/>
                </a:solidFill>
              </a:rPr>
              <a:t>Mephedrone induces dopamine/norepinephrine release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Stimulant effects </a:t>
            </a:r>
          </a:p>
          <a:p>
            <a:endParaRPr lang="it-IT" sz="2400" dirty="0"/>
          </a:p>
          <a:p>
            <a:r>
              <a:rPr lang="it-IT" sz="2400" dirty="0" smtClean="0"/>
              <a:t>Teeth grinding, cardiovascular problems, behavioural undercontrol </a:t>
            </a:r>
            <a:endParaRPr lang="it-IT" sz="2400" dirty="0"/>
          </a:p>
          <a:p>
            <a:endParaRPr lang="it-IT" sz="2400" b="1" dirty="0" smtClean="0"/>
          </a:p>
          <a:p>
            <a:r>
              <a:rPr lang="it-IT" sz="2400" b="1" dirty="0" smtClean="0"/>
              <a:t>Bath salts</a:t>
            </a:r>
            <a:r>
              <a:rPr lang="it-IT" sz="2400" dirty="0"/>
              <a:t> </a:t>
            </a:r>
            <a:r>
              <a:rPr lang="it-IT" sz="2400" dirty="0" smtClean="0"/>
              <a:t>containing</a:t>
            </a:r>
            <a:r>
              <a:rPr lang="it-IT" sz="2400" dirty="0"/>
              <a:t> </a:t>
            </a:r>
            <a:r>
              <a:rPr lang="it-IT" sz="2400" dirty="0" smtClean="0"/>
              <a:t>substituted cathinones </a:t>
            </a:r>
          </a:p>
          <a:p>
            <a:r>
              <a:rPr lang="it-IT" sz="2400" dirty="0" smtClean="0"/>
              <a:t>White</a:t>
            </a:r>
            <a:r>
              <a:rPr lang="it-IT" sz="2400" dirty="0"/>
              <a:t> </a:t>
            </a:r>
            <a:r>
              <a:rPr lang="it-IT" sz="2400" dirty="0" smtClean="0"/>
              <a:t>crystals often </a:t>
            </a:r>
            <a:r>
              <a:rPr lang="it-IT" sz="2400" dirty="0"/>
              <a:t>resemble </a:t>
            </a:r>
            <a:r>
              <a:rPr lang="it-IT" sz="2400" dirty="0" smtClean="0"/>
              <a:t>legal bathing</a:t>
            </a:r>
            <a:r>
              <a:rPr lang="it-IT" sz="2400" dirty="0"/>
              <a:t> </a:t>
            </a:r>
            <a:r>
              <a:rPr lang="it-IT" sz="2400" dirty="0" smtClean="0"/>
              <a:t>products</a:t>
            </a:r>
          </a:p>
        </p:txBody>
      </p:sp>
      <p:pic>
        <p:nvPicPr>
          <p:cNvPr id="5" name="Immagine 10" descr="File:Mephedrone2DACS2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55" y="3977680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3348" y="5661248"/>
            <a:ext cx="14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mephedrone</a:t>
            </a:r>
            <a:endParaRPr lang="en-GB" dirty="0"/>
          </a:p>
        </p:txBody>
      </p:sp>
      <p:pic>
        <p:nvPicPr>
          <p:cNvPr id="7" name="Immagine 7" descr="File:Cathinone2DACS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613" y="4131897"/>
            <a:ext cx="3456384" cy="26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3885505"/>
            <a:ext cx="11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cathinone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8812" y="476672"/>
            <a:ext cx="7824787" cy="16843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itchFamily="34" charset="0"/>
              </a:rPr>
              <a:t>Lancet</a:t>
            </a:r>
            <a:endParaRPr lang="en-US" altLang="en-US" sz="2400" b="1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itchFamily="34" charset="0"/>
              </a:rPr>
              <a:t>Adverse health effects of non-medical cannabis use.</a:t>
            </a:r>
          </a:p>
          <a:p>
            <a:pPr eaLnBrk="1" hangingPunct="1">
              <a:buFontTx/>
              <a:buNone/>
            </a:pPr>
            <a:endParaRPr lang="en-US" altLang="en-US" sz="180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itchFamily="34" charset="0"/>
              </a:rPr>
              <a:t>The health effects most likely to occur 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itchFamily="34" charset="0"/>
              </a:rPr>
              <a:t>and to affect a large number of cannabis users: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80063" y="6324600"/>
            <a:ext cx="3219450" cy="3968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pitchFamily="34" charset="0"/>
              </a:rPr>
              <a:t>Hall and Degenhardt, 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" y="2710934"/>
            <a:ext cx="2723823" cy="3693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itchFamily="34" charset="0"/>
              </a:rPr>
              <a:t>a dependence syndrome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94475" y="2692867"/>
            <a:ext cx="2428870" cy="64633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itchFamily="34" charset="0"/>
              </a:rPr>
              <a:t>increased risk of </a:t>
            </a:r>
          </a:p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itchFamily="34" charset="0"/>
              </a:rPr>
              <a:t>motor vehicle crashes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3304" y="3830915"/>
            <a:ext cx="3095719" cy="3693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itchFamily="34" charset="0"/>
              </a:rPr>
              <a:t>impaired respiratory function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24600" y="3893720"/>
            <a:ext cx="2531462" cy="3693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itchFamily="34" charset="0"/>
              </a:rPr>
              <a:t>cardiovascular disease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667000" y="5257800"/>
            <a:ext cx="4133850" cy="954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itchFamily="34" charset="0"/>
              </a:rPr>
              <a:t>adverse effects on </a:t>
            </a:r>
          </a:p>
          <a:p>
            <a:pPr algn="ctr" eaLnBrk="1" hangingPunct="1"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itchFamily="34" charset="0"/>
              </a:rPr>
              <a:t>adolescent psychosocial development </a:t>
            </a:r>
          </a:p>
          <a:p>
            <a:pPr algn="ctr" eaLnBrk="1" hangingPunct="1"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itchFamily="34" charset="0"/>
              </a:rPr>
              <a:t>and mental </a:t>
            </a:r>
            <a:r>
              <a:rPr lang="en-US" altLang="en-US" sz="1800" dirty="0" smtClean="0">
                <a:solidFill>
                  <a:schemeClr val="tx2"/>
                </a:solidFill>
                <a:latin typeface="Arial" pitchFamily="34" charset="0"/>
              </a:rPr>
              <a:t>health disorders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3" name="Picture 13" descr="cannabis-plant-factories-found-in-berk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710933"/>
            <a:ext cx="2879725" cy="223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" y="620688"/>
            <a:ext cx="904803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93938" y="378904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dirty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association between active cannabis use, subjective</a:t>
            </a:r>
          </a:p>
          <a:p>
            <a:pPr algn="ctr">
              <a:buFontTx/>
              <a:buNone/>
            </a:pPr>
            <a:r>
              <a:rPr lang="en-GB" altLang="en-US" dirty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reduced sensitivity to negative emotions and threat and</a:t>
            </a:r>
          </a:p>
          <a:p>
            <a:pPr algn="ctr">
              <a:buFontTx/>
              <a:buNone/>
            </a:pPr>
            <a:r>
              <a:rPr lang="en-GB" altLang="en-US" dirty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HPA axis dysfunction</a:t>
            </a:r>
          </a:p>
        </p:txBody>
      </p:sp>
    </p:spTree>
    <p:extLst>
      <p:ext uri="{BB962C8B-B14F-4D97-AF65-F5344CB8AC3E}">
        <p14:creationId xmlns:p14="http://schemas.microsoft.com/office/powerpoint/2010/main" val="33476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6525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b="1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9" descr="fade-in_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cpneuro_july_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2895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0100" y="5216525"/>
            <a:ext cx="7543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 defTabSz="828675"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 defTabSz="828675"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 defTabSz="828675"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 defTabSz="828675"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FFFFFF"/>
              </a:buClr>
              <a:buSzPct val="45000"/>
              <a:buFont typeface="StarSymbol"/>
              <a:buNone/>
            </a:pPr>
            <a:r>
              <a:rPr lang="en-GB" altLang="en-US" sz="12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MacEwen C </a:t>
            </a:r>
            <a:r>
              <a:rPr lang="en-GB" altLang="en-US" sz="1200" i="1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et al</a:t>
            </a:r>
            <a:r>
              <a:rPr lang="en-GB" altLang="en-US" sz="12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.</a:t>
            </a:r>
            <a:r>
              <a:rPr lang="en-GB" altLang="en-US" sz="18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 </a:t>
            </a:r>
            <a:r>
              <a:rPr lang="en-GB" altLang="en-US" sz="12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(2008)</a:t>
            </a:r>
            <a:r>
              <a:rPr lang="en-US" altLang="en-US" sz="12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 A case of cocaine-induced basilar artery thrombosis</a:t>
            </a:r>
          </a:p>
          <a:p>
            <a:pPr algn="ctr" eaLnBrk="1" hangingPunct="1">
              <a:lnSpc>
                <a:spcPct val="97000"/>
              </a:lnSpc>
              <a:buClr>
                <a:srgbClr val="FFFFFF"/>
              </a:buClr>
              <a:buSzPct val="45000"/>
              <a:buFont typeface="StarSymbol"/>
              <a:buNone/>
            </a:pPr>
            <a:r>
              <a:rPr lang="en-GB" altLang="en-US" sz="1200" i="1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Nat Clin Pract </a:t>
            </a:r>
            <a:r>
              <a:rPr lang="en-US" altLang="en-US" sz="1200" i="1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Neurol</a:t>
            </a:r>
            <a:r>
              <a:rPr lang="en-GB" altLang="en-US" sz="1200" i="1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 </a:t>
            </a:r>
            <a:r>
              <a:rPr lang="en-GB" altLang="en-US" sz="120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doi:10.1038/ncpneuro0879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88924" y="260648"/>
            <a:ext cx="85645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algn="l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algn="l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algn="l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algn="l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Arial" pitchFamily="34" charset="0"/>
              </a:rPr>
              <a:t>Brain </a:t>
            </a:r>
            <a:r>
              <a:rPr lang="en-US" altLang="en-US" sz="2400" dirty="0">
                <a:solidFill>
                  <a:schemeClr val="tx2"/>
                </a:solidFill>
                <a:latin typeface="Arial" pitchFamily="34" charset="0"/>
              </a:rPr>
              <a:t>CT scan in a patient with </a:t>
            </a:r>
            <a:endParaRPr lang="en-US" altLang="en-US" sz="2400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Arial" pitchFamily="34" charset="0"/>
              </a:rPr>
              <a:t>cocaine-induced </a:t>
            </a:r>
            <a:r>
              <a:rPr lang="en-US" altLang="en-US" sz="2400" dirty="0">
                <a:solidFill>
                  <a:schemeClr val="tx2"/>
                </a:solidFill>
                <a:latin typeface="Arial" pitchFamily="34" charset="0"/>
              </a:rPr>
              <a:t>basilar artery thrombosis</a:t>
            </a:r>
          </a:p>
        </p:txBody>
      </p:sp>
      <p:pic>
        <p:nvPicPr>
          <p:cNvPr id="10" name="Picture 13" descr="ncpneuro0879-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6" y="1356419"/>
            <a:ext cx="342423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descr="This figure compares opioid sales (in KG/10,000), opioid deaths (per 100,000), and opioid substance abuse treatment (per 10,000) between 1999-2010. The figure shows that sales, deaths, and treatment admissions have increased in parallel over the last decade. "/>
          <p:cNvGraphicFramePr/>
          <p:nvPr>
            <p:extLst>
              <p:ext uri="{D42A27DB-BD31-4B8C-83A1-F6EECF244321}">
                <p14:modId xmlns:p14="http://schemas.microsoft.com/office/powerpoint/2010/main" val="1027535574"/>
              </p:ext>
            </p:extLst>
          </p:nvPr>
        </p:nvGraphicFramePr>
        <p:xfrm>
          <a:off x="1763688" y="260648"/>
          <a:ext cx="54726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5759607"/>
            <a:ext cx="481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Opioid prescription drugs death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99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641049" cy="4401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Not permitted for non-medical purposes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because they are dangerous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Dangerous also in an unrestricted market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Prescribed by qualified health professionals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Following the rules applied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 any psychoactive medication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for approval and registration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for medical use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VFRQVGBgVFxYYFxcdGBcYGhcVGBUVFhgYHCYeFxokGRUVHy8gIycpLCwsFR4xNTAqNSYrLCkBCQoKDgwOGg8PGiwkHyQsKSwpLCkpLCwpLCwsKSwsLCwsLCksLCksLCksLCwsKSkpKSkpKSksKSksLCksLCksLP/AABEIAK8BHwMBIgACEQEDEQH/xAAbAAABBQEBAAAAAAAAAAAAAAADAQIEBQYAB//EAEIQAAECBAMEBggEBQMEAwAAAAECEQADITEEEkEFUWFxBhMigZGhMkJSscHR4fAUI2KCBzNykvEVstIkosLiNENT/8QAGgEAAgMBAQAAAAAAAAAAAAAAAQQAAgMFBv/EACkRAAICAgICAQQABwAAAAAAAAABAhEDIRIxQVETBCIyYRQjQlKhsfD/2gAMAwEAAhEDEQA/AI6V9tJZ8wLVvSG470mHA28ojzzMWUkS8pS5FRyp5wdM+YR2pTkakhu6OdPFJpDkMkU2T9nHstuIZolNTf8AdTFYjGTBRMlI/f8ASn0h342Z7MsfuJtyrFI4ZILyRZYHfTny5xCnoZXe9/OEGNWdZQ/u/wCVYaZqyaLl88hJ/wBxiSwyDHIg5LLqwdIP/c3I384aqVQk0p/i8DmBRIPWdoBgAkAMTV8zvbygRkpFVTJh4+ejRJYr8gU68FohX391hk5NK28ReKnIg+tNO4lRHvMP6lNsneSSfF4Dxxr8g3K+g04JCT2kg3rRzXxhVYqUFAmYip3jWu+2kDlygAyUSx3P3mHqkJvlHgQIPHHW2S530F/1GXosHk7cYarGIN8x/YvyYfGAzXAOUsRX7FrREUtSlAZlVvXv3xGoL2RKTZYJxAdRyrqzdhWgbUDdBTjf0q8APBzFLiQQaKVYGpJg7NYMzB61cPEcoPwHhJLsnfi6+iePo/8AKI82cdEpo91i1w4Y1+vcBFJne3y+EHxYdPh9/e+ByitUW4PuxwUpTAJTRvWPy846UJwsmX+6vxEMkAlNLsOVH+bd0Sky+yAotrcD398Dkl0gcfbGpnLsSnmEjjWqi5cQxYU/pGpslKdzNqYFOxcuWQMzu4oMzWNQkuIn7L2phZZKpk+TLUCOytaQtLkM6HcGtdz11hjFinklXSMpSjGPsm4TodOmJdS8gNgq5F7JBaIG39kfgpYmTpwCTRKUfzVlrJQpI82Aera6XavSiThZPWlQVmHYykKKybZSD2vFt7R5VtAzNozjOnqO5KAaJTokE+Z18IfnhxQF4SnN6K+f0sBX/wDHBD+tMmGb/cCEP+w9940SMMnTMl6s58+MV+D6Ny0TQQoZmJSlVbUUoDfUV0i4mylC6j4D4QrmmrSWjaMGrspJG0fzkHq8xcnKVBlM7pomhjY4GcmYnNLRJG8ZHUk7lO31itT0OC1Z8xCj+YQMoCSwVmYCnpAnnxhs/ZqEEPiGILumYNC7HKLPoTvjsRVI5krbKvbqfz5lA5yksGHoINAIqpRqRxMXe3ZKVEzTNluQGAIqzhwMzvTdu3xnZMz0rs9HF958YTyR4vYxFqjXYCa+EV/V/wCSYdhUkix8IqMBtmWiXkUlShmzAZQQR3kaxPldK5KbYcv/AEyh8TG9waVsXbNBiG6qWHDtvG4W3xGGHPE8kTD5hLecVp6ekejJPfMA8ggxHm9PpmkuWDxUs+5oLlj9gtmj6g9XlCVEk5i2UNZgcygXod8QJ2yln1QOa/glB98Zs9NJ+YnNKD6BBpydUR5/Suer/wC4/tSgf+LwflxgpmpkpJeuteFvnBeqemY86cd/KGoArzB41DfCOky1BRzd1dNHjzdt7s7tIFLGa5P2+/hSCmUC4S7l6n0gDYh/jvpBerAJFA9ftzSGoksXccWNKf476wFINIAS+jsLU4nwt4w/CoZgKA0Yb440UWNifrWGfi0ghylLfqD+TxpONvSKwf27JiqQxYcHW4v5awIY5B9Z9bH323Q78TmBZKj7ve8BY5eic17I6UkKGiWcEXgnX5UgXo3AMSNeUKhCqOAOawz8spMERgn9dQcksEhg9WdQ+UWeN1vQPkVj8PMcP84estw8m77jnA/9L3rWeaynySzwNWESglwKMbaU0U8UUI/3B5P0DM4VdQZiGpruSHIHyiL+JTQh3H6VPblEwTkiwbkAPFof1geiRa4A4cPnEcoJeQrndkJRKz6Cq0FBxO/nEjqJhA7KQ1HJPLdSEGIK019VST4Ef8oOMYlCCqYpKBZ1Fg9QLwbXhA+7ywBwir5kgj9JfRzUsNIZNLFlrVvow90QJXSnDJcKnPU1SlZ76JgWI6RYeapGSY13KgUtbUxdKe9f4B9t1ZbJXL1CjzJ+drQaTKlkOEcO9idOURZOHCgCnMoXBAGXuJZ+6DozJsBfVXAuwApc6wP5l/8AIj4Vofi5aUy3SA7brx5dipJ6xYAJZSjQE0d3Lc49FxiyadYQbMgJA8S6vOM0kJkz1Zicsxu2XOUh2J1avcQIZw3HzZk0pNJ6IGzZGfKFUCE0TxJdR5k1PduEXf4KaWSkKAOoUwA3sD2u+HTEIdKgpJUQXIIOYby1jwifhMQ2tI0cm3YxjxJKh+EltMCgrtBGQpLMasFZiHCuGsOnz1G+UX0PfcwyYtImBfV1cMpSmA0JS9H5eMd1JPqEVWz7lb/CMsiBlSTMbtTa84TVp6xRYlPpKtoOTNThHI6QkICeolKIDZ1BRUa3vQ/KLXG7GllaioEqJc1LGmghg2TKHqA8yY6kIT4pnLk43RQLxJnzXOSW7PlGVIAAFBWpA7yYu0CWbTB4vEhOBlC0tI7hDxKTYJHhFvifkrJpgRKk6rUeTD4w/qpPtE81D4CHFI3eUKTFvi/RXQFYk2+fvhgMgCgBiQD9vDPCJ8f6JoCMXLFpaB4w1WM/Sgft+Yg5MMIicA2asYlQ9Stu0pIHx+zHfiZhYdgPzJ+A08onZAiwD8h4A+HOA45XoLH9Or8am+scGMoN0kdF8ltsGJUwv+YBySlrcX0hycGrWaot+op/2gQCdi2cO7FmL337r8IpdtbeVLSAlsyrHcNVVo8Wxqc3SSLSikrbZa4+Rh5dZq0JJHrOVHuLkxAmdIcOkdlK1ckpSPFVfKMgZ5JJ1NybnmdYVK46UPpl/VJsUeT0jUp6XpApIzcVLB3eqEgabo6T01KQxlJbRyql6AxliqHiNv4bF6K85G3wvTiWWeWocUlJ5lix84s5XSPDqD9YBwUGPuY7qR5vmf78oQrfgn3/AEjGX0OJ9Wi6zSPR8XtyUE5hNSU/pUC5rRrvrbXSMttHp92/ypaSmxK6vya3nGWxeMfsp7z8OURhGC+kxwb8l3llI9U2XtWTNlJmZgkl3TTMCKEMKtq7VBESTi0H0c6v2kDl2mig6NS1ysOhJIBWSviAoBhXgkHvi4wwcrepvv1Olt3hCLhjt0b8slIFjcUUSlryhKUjMSVPaoDJFyW1jzvau2JmIW6zQein1Ujh841/TfG/9OlApnXXSiQ58ymMOmVxhrBGPHkkY5G7qxmWCS5fhBEpe0E6scjDRkSdnbTXJLJWQk1y6eGhrcRptnYozkk1JFKk0NHrpQRmtn7FMwupwnfGx2JshEtG8l7h2KXYh6WO7SFs/FoYxco78EYJYuDmIqQliW52H0ivnlcxfZl2uSXbdmag0uYtjKXMWlLlWZTBNg/IU08otMdspKpYw0twwExWUAKWWKsocskkkVPKLfTYlK36K55NV+zI7NlJzLQ9AaEaHcOXxiWtSkFlVG8RFwGHX1ololqVMUo/lgErcO430F3i2KkrBu4oQaKSdxGhiPv9DKjUf2Ows8kAuEpJIBVqwq28t74sZk8KIKUlTa2HiYqNk4sDEdSoABeXKTZy7KB3O4PjoIuZ6DJdEwEKd6ChoC6TYjjzimXG+6sx53psqp+HdRJcG7UIhn4Me0fARInKc2I4fGBlZh/G58FsVlxt6I6sHuV4j5QhwR9pJ8YIpcNK+Ma3P2Z1H0BVgz7QhBhTvHj9INnhM0G5ewVH0DTgjvHn8oHMwpHH74xIy8T9+6GKSBv51+JiXJeSUvCI6cOdaeHziVK2S6cxmJSDZ2ryD1HGIVyyQQSdNSTWLLDYRKRVPa1Pygpy8lHXg0cw0G6jvQb6wDH/AMkncQRycD4mI5mTmZ0IfQ150Le6B4jCLWD1kxRRcpAATTglIflHAhhcZW2dKU040kPXNlgDPMRwcgkDurGL6UYpKp/YLpCUixFak3534CNfLkoAdMv3Dv5XjC9IJr4hZZrUrbKGvwhvBGKm6ZlOUnHZFSqCBURULguaOimYMNmEKma8RyuHyjWDyJRJUbJAcnQXPARZ4XYKlVmUHsi/eYmdHsGMuYiqteGg+PfF6uWmWHUWEKZczukOYcCq2ZLbGw2l5kpqmtNRrz390D2BsoKWSsOUgKAuKkh1DViBTjGg/wBblq7IcmuhYBi9YrdlpKlkgU6tRYlmAWksWvQxmm3B2DIlGaaNIiZmQCTat7w0YrIskBZcMwYDxUzUI32ifJ2YlIZ/Cm61vOA4pCUJJskOSdw1L6/SEoqMWWlJyRj+l81SggkMASAKlqDVgNNIzAXFhtfba56joh6JHkTvMV0sOQCWBIBO4b46EI8Y0Lt2wqJ0SsFLVMUyQ/uHOLWbsJKiEISEN6xUovwU9H5AawuwZKpMxYWGDMDvL3HhAc1WjVYWpUy7wy0y0ATD3bzuAiy2XOJAV1a3U+VNGa1Tv4coq52BlzGcly1HLNupF5saeaoQk0YK0CRVr3tpCs642NuLqrosNjbPEoLnqBJYsD6oZybmpcDx3xPw2EdWaxP2BXdC4jFoRJSVMARnL0DFiBxpl8IpZHSqbNJ/DoRkSwMxbkV3ANSOthjUEjkZHcmza4SRLRMMwoGdSRLUthmKQXAO8P8ADcI7a3RuRie0tLLak1ByrG6vrDgoGM2npQuX/PCCKhRQFApa5KSSFCocghgpJ1ixwvTzCJvNYbilTjfYFxxeNHFNUyqm07TIU7+HhUtGdaFIluxTLKZpp2QpiUs7VHGlYsdih5GVQBDlwXI4sDo+b6RfYHHS5yAuUpK0KsRblwiqx3/TzFLP8qYCo09BYIzftUHVwKVRIwUVSDPJKbtmG6Q4PqZxSPRIzJ5F3HcXEVeeLrpdtaXMmITkUkpHpHKQQtIOU5SQlQUlSSCbsQ4UIpEH7+sUS46Qbsafv7+cDWzVPD6c4mzMGoICyBlNjo/GBqk8Rve/gIhCF1g0++ccZwGoH3pDpmBB9dnuyQ/M/wCY78MhLnP/ANof9tfO0V5PoNAzO4/fGAKmPfxr7oFjNoIQK1N21790UeL2kpZrRO4fdY0KbZqdnEO4Yq3BQJHBhbjeLIznuQI87E1iGvFrg+kk1A0mJ3KuOSr+LwE6I4mu2cwU3w+ff4xaA0/wX98UuFPb+etGi1XOAupIGpJbkAAY4FbOrIHPIZvP3VjAdIh+erknf7IjY4rbCPV7QFKAv8h4xjukKyqbmy5XAvqzh/dDmCLTtiuSSeirEFKoEDC5odTMRzxNwcjMQN7fT4+BiNhpJWQAHJowuYvsLhikgAOE6+0qyiOAHZHedYEnUbLwVyo0WBlUDWGkDx8uaRQJ5qc+AEMwWLIi1TjAoM0c/lTOsoJqiJ0d2eWKlDMokgkihG5ms1IWTsLqZ4yhpSkLA3AkoJQTyc10izQFBPZrwF4gL2guZMElSerBcgvWjm++nnBTbTRTLCMY/wCizmYxIlJKlhIKRV2dhx+t4yfSrbg6nIh+26cxBAy+sz7wws3ai3XsqWhyHJala9xIfvcXjC7dn5prVISGqSb17tPCBijBytCM+SRWEw+RKzKCd5aEAhQrc8PUYmnwuMnJT1ZCS3rEV3C9HHKDCa94z2H2zNQXKir+t1A95r5xYTMcJjdX/MIHZDsVEeiHaoNPneMXBjKy6LrDHiO+FmYtZCnJL0IDhJGj/WM1/rc1BIKQFChcFweIJvwMScN0iOXLMF7qTc8xrAlB1onyxemKtK1FKVKJSQCxLsAWbkKUjeYBYw6UEpeWtISpNi1wtL3vGHkbZlB3zMxA7AvmBDsSTQRssDteTPwyUpmozofslQSphwU2m6HsPWxHJ3ovcVgc6ARUUIUA7gAs40IBIbUKI1jJbU2UkZigMpKTNSBWg/mIG8MxEXuyduoSkHr08itIB4pLwLpNt3DL7A61U/Ke3JCFZApJBCyVAEkaXFDDFpGQP+H+2DLnpFRLnEImIJomYR2F8+OoMelbRlBUuYlQcZVbqgAnWgo4ePBcHt0YSc4k+ipJUCs1YulqHKGtUtxiy6S/xSn4uSqSJaJSF0XlKitQdykqJZjR2GjamMnNIsosuNldNcPJCFKWT6qkFCldgs6hQhBYJJSCxykMaGFx2ClzJZxOEUVyMxChlLylUoyg+XtJbmL6eYKXBZeMWE5QtQSakBRAJtUAsYzeS+y6jXR6sdry/wAB1KioLIKksKFlqIJPBm3xnX7vvfBug8kTMMoqPaStaQ7EMRLVzFXrxiNt9KsO5KD2j2SKo5ZmFRu4QIzi3V7LvHJK60DxM4JBJLAdwHxJigxu2lFwmg1Jv3ezEHF4xS6qL+7uGkBVui9+ilezip/fDTCwhXACIUd0PEsNQwImOFoCaCekS8LVgSeA48RzGsOGDSDVhuZieLeF+MTVkCnCwsKcavAFztw5B61pXXXvjkfN60NfH7K7FICSGs1Q71ua63a2kZrbaCUg5Wyk+BoG8PONLj1Oly3ZUNNC4Nfu0Z7bk/I6Wqom7WdiTTujfG3KmVaq0UMOloKiwvDAkmLVDYeWFM8xY7H6R7bb932zsVffRg2SkoTh2QVATFjtH/8ANJuKWURr9mdIxiAyEPlAYO9ddYzuEBzZi5J8e+LmZJcBQvGOSXJjGL7UXkgPaJkhTRmsPtrJRQIizkbclquRCrg0OxyovDilJFA/BwPEktBejGME7EZZ6U9Wl8zFxoQktRR0G5y0Uh2rKIYqDbninxON6tPXSRlyzMoofZJfTfGuGDbZlmy0uz2za3RXCTpZmS19VT1BmSSSwGUl70YEVMeF7f2DMlTFEgKSTRaS4IamrikWqOm02bI6tS8pFXFAqhGlldoxEVjVrAQ75iA+p3AnWsaPjBt0ZYsfyR2x2wegUzEIExS0S5d3LlXPKGYczDcf0GnozGW05CbKSQFH9hL+Dx6ErCEYVMtPrZUnkWc+EFxWGJl9WkhBIqpnygNpRySUp/dCyzSb0MP6aCjs8XaGihj0LpL0WkS8KoolEzQM2ZIUVO7rUpn7NTwHvx+yOj87E5uqSCE3USAkHROY0c7oajkUlYlPE4ui72vgUz9nS8VQzkr6tWV3KAC5mUoU9ljuV/bk9I2f8OdtolzThp7dTiCEkn1JnooU+gJOU7uydDFf0w6Jqwk5TD8vMw4OHA5M/gRG/G1aML3TM0DCERsui/RPD4mQZy1zQZa+rmoTlDBTGUsKILA9oENdJLxD6c7Dw+GnpRh1LIKApaVlylRqGVlAUCkg0sQYoQzIMWvRvaBlTkkNW4IBcAu3AsDFU0StnsJiFLJSlw5Actqwo8FOnZKvRf8AS7ZkzrgtKVKzOKJUbVSaPdKk+EZkx7fsachcpKpK88uwIJ0uDqCKOD8owP8AELo4ZUzr01RMoreF7zzGu8eOXzcpdDDwcY2nZjGjSSOgc4ShMnoXJzlpQUACpqroS4ozOA9TYRG6KbMROxKEzCyR2ynVYSxKBoKPfQHWPUtv7ZM5LFdASpvpcNDCi1FyqxdU5KNmN2Pgl4UEIV1iSXIbKbAOHJBtYkRLxeOdKjkM2Qofmyy+ZG8kXYULioMDxG2pcsHOpNPPkBWMrO2+VLmqzFIKWAc9pmAB7tOEIKMpbOm5xguKZG2xs9MtYyKzS1DMhRuzl0neQfhvaK9SonbYxgJyJbKgkgguDmCSQO8RWFUOQetiGRLk6HPDCY4qhsFsoKTCvSGRzxWyHqkxNHJATqSe6/jSIq8WnR1f0ij1YZlNSsAWpPpF1blLU/gKnwED/GEqYfIDVjq9DHOWOMe2M85S6R2IzEZTkQktSqlG2pb3Rl9uZesABNt5LVJDvrX3RebQxQlpKia6DUlqdz+6MpMSS5NzUvqdTDeFeUjKf7YRBEWW39nqGJVcpUEqQWoUlIIymxSLPwimYiLjZ2PdPVqmFBfNLUpigPdKnsCe7k1We1Rl07By5DNFtITSK9eOKFZZspLjd2Tz1SQd4FYlyNpSzZRSdyh8Uv8ACMJY5DEJobOw4uQ8VwkhSq03N74tJf5pyoIOpbdrEfC4YuoG4zKHdVSf7QSOI4xId0wZOrRZ4XBDKwetPukM2tPlIk9XMfMTmASzuAwJ0asScDOcAhrFq+cZPHTCqasnUnuH+Iem+MdCcVbBp4axcdHJWecAp2Dq8LeZEUQLRouiaPzCrhl9xPwhLNKoMdwL70ekSZjkAUAtw3RNSsaxGwkm53sIOtGkclHWbRHn4ZKjmUVJIN0qI7NHS3EgmKTa+0iqUqXKZCCSnOkUzEOcrXO88Rqzh6TbVUAqXLqogm9ki5Dxn09IVrCEzsqkoSUghISQLk9lgVUDvdhDeKN05dGM5eEM6L7Kl/jJUqegTJcwlFFKS7oUE2ZQIU0egdKZKZ+BmJmF5klSpK1G5KQFy5h4qSUL/eoR5hh9rKTOE7IlZS5QFFTII9BbJIJKT2mdibxebL6fBZxRxiQtM+SlORAy51oISi1EnKo9rTq0316ON09nIyRV6K3oX0o/B4h1h5M0dXOTfsmygNSk18RrFr/ErCy/xMoylpUFSg5SQWAWrIS29Kqb8sYtSs6iWuX4CDJWwpSJGNsBKQyRQfOHma96jjEMTIcjEAloaUkVoveje2VYWYopP5awy0aOPRUNxBpyUYXbnSJc0LCvQIs9i4IPlFKmZDpiAsff2YzlgjJ8o9mkcjiuPgBh8SUrCklikuk8bgxrsb0meUFAP2HKQxI9oPuHHSMd1WW8aXoYuWtZkzACCldz6vVrzDmGCh3xpH0Yz9mOUr7+sI8II6ErNToSEMdEIcTHRLwezFzLBk+0bd2/ujQ7P2UiVX0le0QKf0jSLKLZVyoqMBsJSmVMBSjc3aPdcDjF+cDKKSEoSBQOAH8b6RISqGLSDcd8aqKRm5Nj8RUpLnStOIaAYkBqer57+eocwWcsZbgEBtPjEKdPUqgf4MOUcni7OgpqkVO08XnmFvRT2RbvNOLxB6onWDYkMsjibQkdKCVUKyeyOqURHID01uPlBiYGqVqINALDCSOtkqL1k1A/QXzJ7i5HMxEh0rEZXqQmYMqiNDvbXVxq54Ry0N9+YOoN3iy9AETMIIIJBFiCxHIioi82b0oZQM9ImNQTAB1iaEOWYLub1reKGEUYlBDYjFGXNX1SzkzKykWYktQ2o0BnKcpUauKneQSD98YEu0Hw8vMgg0DgpPGgUOII/wBoim26J0R+EW+zcauSOyQCS5oD3ViKjDMXcEs31vCqURFvjT/IKk10a7ZPT5aCBOSFJ9pIZQ4tZXKka6btZHVdYlQUkhwdPsR5AVwQbTWmUuWD2Vs43byOYcGFcv08X+OhnH9RJflsJtja3WzlTAS1k8vrUxHlYxwaPQ8rUf390RUpgoXGqgujL5HbJMpXBzAMRI1Gtxu+kPC4DnqfCN3VUZDhQNCkwx6/f3eOKoBByTeGksRHS7Q1YN4j6ISAu0ElzmgItDCYvdALBSQoRHlkpNCQdCKGEw07SDzUPzjXUlZXoqZqMpaGPEycApk6v4QRGy2uflCco0zSyJJw5Vbxi4wWzUJqe0eNvCFk4VrA01iZLlnl974CRVsKGHPhfuEPSpW6nOsdLDQR40TKCdcNac6fSHFUIVQwJGlOVvC0WsAnUN6rczUwxCXvby74lic+l9aUDCvvit/EMTu/wX4/4jl232PUolPj/wCYprPARaD7RmOsnfER4eg9C8uwwTCNuhyY4mNqKnIVdwISUt05TpY7t6eRvwPMw0yzvENUGrFWEfm8fvSEJjkziLNyIBHgq3dBZqHGYAFO9L0O4pJLHvESwDcLKDl7acYllIOkRZSWeCZ41hpAYpSBakcpW/xgRVAjM3wJSCjlLhi1Q2aYSWIwb2XHoVBk3hqUw9SaRdIqxVqYQBBp5w1SyzQpNIl2wipNIRRjhDJhgeCBgax04UgSVwwqMRy0QlyrRyxDMOqCqEaLaAAzMYnSJjiIKxC4eYxgQlTIycpLkEXBf74xJkYxJPaDHfp/6+6I4U8KUvGzgpFC8kSCpsozcBWCfh29LstcG45g1sYoZWJUkMCW9ly3hF5gNtIWAiebBklYJKC10rFQl2dJo2rxk4UA4KToX5WpxtDDOLUQT7vGsWEqSnRuH+YeqXFKIVZC1CjDz8/pApmEm+0/Co8xFxkhFS90GgWU83Gv6Oar1+ukQ52VPplz7I+JMWeJwQQmjukpJD0FRpvr5RQqQ5PM++EI14GtvsFiJgJFKaAQEFzSkScWAEgd8BTaGsbtFJKhRCwxoULEbIoOjskCmTTCpNG8ePCJaIPRISGvD2yu0CSqsKtUHRBUmEJjkiDIkjWClZCOoQNUqLEJENmSQdILx2SyqMWuyNjKnWISHZ2cxDmYVreB+cbXotIZLcjCOZuAzggpvYkroC6CesUCBwbwaMjPTlWpCrhxz+UeyYYdggx5D0hkFGKmg+0/iAR74zw5JXs1z44pWkVkOVpCJEK9YaQmOgSoIYYYLINMIIdCff8AmKBHIWxg6Zm+Ioh7xeMgB1CAGhgoVDFRZkJMmbEhK4r5aokpVGsJFWSVB4HmhULhykg/Axr2VLro50iEhQTNlibIJqlk50/qlqNR/S7HhePQGwMyVnlAqSz5k5wRzJcJVoyo8eNDBsIsZxmLJJSF3qnMCXapZn7oykkyGzWxJy1S5ANKgEgKpSrPCKTEn/TFplomBUsyl+isLBSW0BAZx7JYw6ds5aSxS5uwqWOrXZiKtrFaZWzNjHBaFhKZimBJZLgcTWg4nd4UJxIVmUlKylLFRCaBywzGwcxe9H+mCJMlcsicAVFaVylhJJyFORT+rXM7FjoYFszplKlYfESVYd/xSppmlKsuUFBEgS0uxCJilKZXBqh458I0hlvZRz1gFpmZBHqkdqo3PSnviKrEB6O2kbhfT/DkJKsOtShNlTe0JKh2KKqQ5zJYMp/RuxYLgunUhannSUMhCll5aHWtMvCqlgZEVKsVIUouwyz11qQdFoq9mHRMeDSxEaWp1Em5r3wdJjaLsA4DWHptCNCpjRFREwhvHEwN4gSRLXBc8RkmHpVF0wB0qh3lAEKgoVGiZBSdCPlFv0f2sJasqrGgL+iXpzEU5PeIaoD70jPLBTVMvCbi7R6thsVUb/jrGJ/iNhAJsuYB6QKTzSXHko+ETuj+18yGV6SKPvGh947o7pwBMw4ULoUCeR7J96Y5cVwnTOlNc8VowQhUQkKDSHUc05UNhQY4QQDTDpGGKjS2+Eo8WOGWGpFCB5GGCRQVIZzfv+UQcfhcrEBgad/1i1FYbMlBaSk6+UWK2UIMKYfiJBQpjf7YwyIixyTB0LgDQqFRZOiEsKgqVxFBh6FRspFQs9LjlEYTokFbRDTeKTdPREelfwq2j2cTJWypakoXlUAU5nUk0NKhv7Rui+k7XlScOUTUCZLRNUmWCAciSEqAGawBKhTfGQ6JrGHlKKvTmsS2gAOQeJJhdp4snKAOwkqJ4qPw+Ubpfbswe2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03338"/>
            <a:ext cx="44577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0" name="Picture 4" descr="'Conduct disorder': New research suggests yobs have under-developed emotional areas of the brain. (Posed by model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28098"/>
            <a:ext cx="5184577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encrypted-tbn3.gstatic.com/images?q=tbn:ANd9GcRojvJGf-ANOLc8YoL-l6i01jKY3YjnOwVIM8-V0xVAX2vnm-2zW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47" y="3206573"/>
            <a:ext cx="5375599" cy="36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25" y="3683960"/>
            <a:ext cx="3552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Is substance use</a:t>
            </a:r>
          </a:p>
          <a:p>
            <a:r>
              <a:rPr lang="en-GB" sz="4000" dirty="0" smtClean="0"/>
              <a:t>prevention</a:t>
            </a:r>
          </a:p>
          <a:p>
            <a:r>
              <a:rPr lang="en-GB" sz="4000" dirty="0" smtClean="0"/>
              <a:t>effective?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441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3.gstatic.com/images?q=tbn:ANd9GcQWEUauAsyvF9Bjh9E4jItOnFSK0M8QHgKOfyREWUaH5n6jDey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7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9648" y="4653135"/>
            <a:ext cx="4596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Is substance use</a:t>
            </a:r>
          </a:p>
          <a:p>
            <a:r>
              <a:rPr lang="en-GB" sz="4000" dirty="0" smtClean="0"/>
              <a:t>prevention effective?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55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0996"/>
            <a:ext cx="4752528" cy="669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8" y="188640"/>
            <a:ext cx="7936853" cy="3539430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Genes are influencing:</a:t>
            </a:r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r>
              <a:rPr lang="en-GB" sz="2800" dirty="0" smtClean="0"/>
              <a:t>- Temperaments (sensation seeking, harm avoidance)</a:t>
            </a:r>
          </a:p>
          <a:p>
            <a:r>
              <a:rPr lang="en-GB" sz="2800" dirty="0" smtClean="0"/>
              <a:t>- Motivational/reward system tone</a:t>
            </a:r>
          </a:p>
          <a:p>
            <a:r>
              <a:rPr lang="en-GB" sz="2800" dirty="0" smtClean="0"/>
              <a:t>- Inhibitory control mechanism(prefrontal cortex)</a:t>
            </a:r>
          </a:p>
          <a:p>
            <a:r>
              <a:rPr lang="en-GB" sz="2800" dirty="0" smtClean="0"/>
              <a:t>- Psychobiological response to emotions</a:t>
            </a:r>
          </a:p>
          <a:p>
            <a:r>
              <a:rPr lang="en-GB" sz="2800" dirty="0" smtClean="0"/>
              <a:t>- Ability to cope with stress</a:t>
            </a:r>
          </a:p>
          <a:p>
            <a:r>
              <a:rPr lang="en-GB" sz="2800" dirty="0" smtClean="0"/>
              <a:t>- Sociability and emotional stability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4710876"/>
            <a:ext cx="2256965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Direct</a:t>
            </a:r>
          </a:p>
          <a:p>
            <a:r>
              <a:rPr lang="en-GB" sz="3200" dirty="0" smtClean="0"/>
              <a:t>vulnerability</a:t>
            </a:r>
          </a:p>
          <a:p>
            <a:r>
              <a:rPr lang="en-GB" sz="3200" dirty="0" smtClean="0"/>
              <a:t>for drug use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810548" y="4698669"/>
            <a:ext cx="2324739" cy="15696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Parent-child</a:t>
            </a:r>
          </a:p>
          <a:p>
            <a:r>
              <a:rPr lang="en-GB" sz="3200" dirty="0" smtClean="0"/>
              <a:t>attachment/</a:t>
            </a:r>
          </a:p>
          <a:p>
            <a:r>
              <a:rPr lang="en-GB" sz="3200" dirty="0" smtClean="0"/>
              <a:t>relationships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590072" y="37343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5730601" y="3727839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769544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-   International Standards of Drug Use Prevention:</a:t>
            </a:r>
          </a:p>
          <a:p>
            <a:endParaRPr lang="en-GB" sz="2800" dirty="0" smtClean="0"/>
          </a:p>
          <a:p>
            <a:r>
              <a:rPr lang="en-GB" sz="2800" b="1" dirty="0" smtClean="0"/>
              <a:t>Science based methods:</a:t>
            </a:r>
          </a:p>
          <a:p>
            <a:r>
              <a:rPr lang="en-GB" sz="2800" dirty="0" smtClean="0"/>
              <a:t>Life skill / social skills education</a:t>
            </a:r>
          </a:p>
          <a:p>
            <a:r>
              <a:rPr lang="en-GB" sz="2800" dirty="0" smtClean="0"/>
              <a:t>Family skills programs</a:t>
            </a:r>
          </a:p>
          <a:p>
            <a:r>
              <a:rPr lang="en-GB" sz="2800" dirty="0" smtClean="0"/>
              <a:t>Reliable information /interactive approach</a:t>
            </a:r>
          </a:p>
          <a:p>
            <a:r>
              <a:rPr lang="en-GB" sz="2800" dirty="0" smtClean="0"/>
              <a:t>Brief intervention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-    Children social protection and support </a:t>
            </a:r>
          </a:p>
          <a:p>
            <a:r>
              <a:rPr lang="en-GB" sz="2800" dirty="0" smtClean="0"/>
              <a:t>to families with problems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Fighting inequality, reduce social exclusion </a:t>
            </a:r>
          </a:p>
          <a:p>
            <a:r>
              <a:rPr lang="en-GB" sz="2800" dirty="0" smtClean="0"/>
              <a:t> and change the trajectory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Early screening of children at risk and </a:t>
            </a:r>
          </a:p>
          <a:p>
            <a:r>
              <a:rPr lang="en-GB" sz="2800" dirty="0" smtClean="0"/>
              <a:t>specific educational work.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01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662" y="260648"/>
            <a:ext cx="9144000" cy="19748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100" dirty="0" smtClean="0">
                <a:solidFill>
                  <a:schemeClr val="tx2"/>
                </a:solidFill>
              </a:rPr>
              <a:t>Piloting E B programme Life Skills Education Programme (UNPLUGGED) in Brazil</a:t>
            </a:r>
            <a:r>
              <a:rPr lang="en-GB" sz="1800" dirty="0" smtClean="0">
                <a:solidFill>
                  <a:schemeClr val="tx2"/>
                </a:solidFill>
              </a:rPr>
              <a:t/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050" dirty="0" smtClean="0">
                <a:solidFill>
                  <a:schemeClr val="tx2"/>
                </a:solidFill>
              </a:rPr>
              <a:t/>
            </a:r>
            <a:br>
              <a:rPr lang="en-GB" sz="1050" dirty="0" smtClean="0">
                <a:solidFill>
                  <a:schemeClr val="tx2"/>
                </a:solidFill>
              </a:rPr>
            </a:br>
            <a:r>
              <a:rPr lang="en-GB" sz="1800" i="1" dirty="0" smtClean="0">
                <a:solidFill>
                  <a:schemeClr val="tx2"/>
                </a:solidFill>
              </a:rPr>
              <a:t>Relative difference (∆%) of last year use of different substances </a:t>
            </a:r>
            <a:br>
              <a:rPr lang="en-GB" sz="1800" i="1" dirty="0" smtClean="0">
                <a:solidFill>
                  <a:schemeClr val="tx2"/>
                </a:solidFill>
              </a:rPr>
            </a:br>
            <a:r>
              <a:rPr lang="en-GB" sz="1800" i="1" dirty="0" smtClean="0">
                <a:solidFill>
                  <a:schemeClr val="tx2"/>
                </a:solidFill>
              </a:rPr>
              <a:t>Adolescents (13-15 years old) </a:t>
            </a:r>
            <a:br>
              <a:rPr lang="en-GB" sz="1800" i="1" dirty="0" smtClean="0">
                <a:solidFill>
                  <a:schemeClr val="tx2"/>
                </a:solidFill>
              </a:rPr>
            </a:br>
            <a:r>
              <a:rPr lang="en-GB" sz="1100" dirty="0" smtClean="0">
                <a:solidFill>
                  <a:schemeClr val="tx2"/>
                </a:solidFill>
              </a:rPr>
              <a:t/>
            </a:r>
            <a:br>
              <a:rPr lang="en-GB" sz="11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Experiment vs. Controls 	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i="1" dirty="0" smtClean="0">
                <a:solidFill>
                  <a:schemeClr val="tx2"/>
                </a:solidFill>
              </a:rPr>
              <a:t>(16 schools, 5000 students)</a:t>
            </a:r>
            <a:endParaRPr lang="en-GB" sz="1800" i="1" dirty="0">
              <a:solidFill>
                <a:schemeClr val="tx2"/>
              </a:solidFill>
            </a:endParaRPr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1" y="2348880"/>
            <a:ext cx="91450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487487" y="5877272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Source: </a:t>
            </a:r>
            <a:r>
              <a:rPr lang="pt-BR" altLang="en-US" sz="1600" dirty="0">
                <a:solidFill>
                  <a:schemeClr val="tx2"/>
                </a:solidFill>
                <a:latin typeface="Arial" pitchFamily="34" charset="0"/>
                <a:cs typeface="Arial Unicode MS" pitchFamily="34" charset="-128"/>
              </a:rPr>
              <a:t>Avaliação de processo e de resultados do Programa Unplugged/ #tamojunto, 2014</a:t>
            </a:r>
            <a:endParaRPr lang="en-GB" altLang="en-US" sz="1600" dirty="0">
              <a:solidFill>
                <a:schemeClr val="tx2"/>
              </a:solidFill>
              <a:latin typeface="Arial" pitchFamily="34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6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19931" y="575707"/>
            <a:ext cx="79248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3800" smtClean="0"/>
              <a:t>Meth Initiation Results at </a:t>
            </a:r>
            <a:br>
              <a:rPr lang="en-US" altLang="en-US" sz="3800" smtClean="0"/>
            </a:br>
            <a:r>
              <a:rPr lang="en-US" altLang="en-US" sz="3800" smtClean="0"/>
              <a:t>4½ Years Past Baseline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8908607"/>
              </p:ext>
            </p:extLst>
          </p:nvPr>
        </p:nvGraphicFramePr>
        <p:xfrm>
          <a:off x="967581" y="2202895"/>
          <a:ext cx="7223125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Chart" r:id="rId3" imgW="7629441" imgH="3733927" progId="Excel.Chart.8">
                  <p:embed/>
                </p:oleObj>
              </mc:Choice>
              <mc:Fallback>
                <p:oleObj name="Chart" r:id="rId3" imgW="7629441" imgH="37339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581" y="2202895"/>
                        <a:ext cx="7223125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2331" y="5833507"/>
            <a:ext cx="753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itchFamily="18" charset="0"/>
              </a:rPr>
              <a:t>Source: Spoth, R., Clair, S., Shin, C., &amp; Redmond , C. (2006). Long-term effects of universal preventive interventions on methamphetamine use among adolescents. </a:t>
            </a:r>
            <a:r>
              <a:rPr lang="en-US" altLang="en-US" sz="1000" i="1">
                <a:latin typeface="Times New Roman" pitchFamily="18" charset="0"/>
              </a:rPr>
              <a:t>Archives of Pediatrics and Adolescent Medicine, 160, </a:t>
            </a:r>
            <a:r>
              <a:rPr lang="en-US" altLang="en-US" sz="1000">
                <a:latin typeface="Times New Roman" pitchFamily="18" charset="0"/>
              </a:rPr>
              <a:t>876-882.</a:t>
            </a:r>
          </a:p>
        </p:txBody>
      </p:sp>
    </p:spTree>
    <p:extLst>
      <p:ext uri="{BB962C8B-B14F-4D97-AF65-F5344CB8AC3E}">
        <p14:creationId xmlns:p14="http://schemas.microsoft.com/office/powerpoint/2010/main" val="20908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442" y="256002"/>
            <a:ext cx="66990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The </a:t>
            </a:r>
            <a:r>
              <a:rPr lang="en-GB" sz="2800" b="1" dirty="0"/>
              <a:t>interplay between parental monitoring </a:t>
            </a:r>
            <a:endParaRPr lang="en-GB" sz="2800" b="1" dirty="0" smtClean="0"/>
          </a:p>
          <a:p>
            <a:r>
              <a:rPr lang="en-GB" sz="2800" b="1" dirty="0" smtClean="0"/>
              <a:t>and </a:t>
            </a:r>
            <a:r>
              <a:rPr lang="en-GB" sz="2800" b="1" dirty="0"/>
              <a:t>the dopamine D4 receptor </a:t>
            </a:r>
            <a:r>
              <a:rPr lang="en-GB" sz="2800" b="1" dirty="0" smtClean="0"/>
              <a:t>gene </a:t>
            </a:r>
          </a:p>
          <a:p>
            <a:r>
              <a:rPr lang="en-GB" sz="2800" b="1" dirty="0" smtClean="0"/>
              <a:t>in </a:t>
            </a:r>
            <a:r>
              <a:rPr lang="en-GB" sz="2800" b="1" dirty="0"/>
              <a:t>adolescent cannabis use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pic>
        <p:nvPicPr>
          <p:cNvPr id="5" name="Picture 4" descr="An external file that holds a picture, illustration, etc.&#10;Object name is pone.0049432.g001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0" y="1696162"/>
            <a:ext cx="669674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"/>
          <p:cNvSpPr txBox="1"/>
          <p:nvPr/>
        </p:nvSpPr>
        <p:spPr>
          <a:xfrm>
            <a:off x="6689446" y="6232666"/>
            <a:ext cx="181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Otten</a:t>
            </a:r>
            <a:r>
              <a:rPr lang="en-US" dirty="0"/>
              <a:t> </a:t>
            </a:r>
            <a:r>
              <a:rPr lang="en-US" dirty="0" smtClean="0"/>
              <a:t>et al., 2012</a:t>
            </a:r>
            <a:endParaRPr lang="en-GB" dirty="0"/>
          </a:p>
        </p:txBody>
      </p:sp>
      <p:sp>
        <p:nvSpPr>
          <p:cNvPr id="7" name="TextBox 2"/>
          <p:cNvSpPr txBox="1"/>
          <p:nvPr/>
        </p:nvSpPr>
        <p:spPr>
          <a:xfrm>
            <a:off x="-7298" y="5569464"/>
            <a:ext cx="9158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7-repeat allele were more likely to show lifetime cannabis 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58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75" y="1673913"/>
            <a:ext cx="5542650" cy="4378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Male participants of a classroom management programme in grade 1 have a decreased probability to have developed a drug-related disorder at age 21, especially if they were rated aggressive by their teachers at that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1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6" y="188640"/>
            <a:ext cx="7103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Prevention of drug use disorders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9" y="1124744"/>
            <a:ext cx="1841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Parental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monitoring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104074"/>
            <a:ext cx="2017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Clear rules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FF0000"/>
                </a:solidFill>
              </a:rPr>
              <a:t>n family life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068960"/>
            <a:ext cx="2922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Warm/supportive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style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988840"/>
            <a:ext cx="2483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Undivided time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for children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voicesofafrica.info/wp-content/uploads/2014/02/pic_ki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6"/>
            <a:ext cx="4730417" cy="33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s.bbcimg.co.uk/media/images/62126000/jpg/_62126554_120807891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661248"/>
            <a:ext cx="5846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Are drug use disorders treatable?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862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654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b="1" dirty="0"/>
              <a:t>Addiction Medicine: Closing the Gap between Science and Practice</a:t>
            </a:r>
          </a:p>
          <a:p>
            <a:r>
              <a:rPr lang="en-GB" dirty="0"/>
              <a:t>Published: June 2012</a:t>
            </a:r>
            <a:endParaRPr lang="en-GB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68682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Most </a:t>
            </a:r>
            <a:r>
              <a:rPr lang="en-GB" sz="2400" dirty="0"/>
              <a:t>medical professionals  </a:t>
            </a:r>
            <a:r>
              <a:rPr lang="en-GB" sz="2400" dirty="0" smtClean="0"/>
              <a:t>who </a:t>
            </a:r>
            <a:r>
              <a:rPr lang="en-GB" sz="2400" dirty="0"/>
              <a:t>should be providing </a:t>
            </a:r>
            <a:endParaRPr lang="en-GB" sz="2400" dirty="0" smtClean="0"/>
          </a:p>
          <a:p>
            <a:r>
              <a:rPr lang="en-GB" sz="2400" dirty="0" smtClean="0"/>
              <a:t>addiction </a:t>
            </a:r>
            <a:r>
              <a:rPr lang="en-GB" sz="2400" dirty="0"/>
              <a:t>treatment  </a:t>
            </a:r>
            <a:r>
              <a:rPr lang="en-GB" sz="2400" dirty="0" smtClean="0"/>
              <a:t>are </a:t>
            </a:r>
            <a:r>
              <a:rPr lang="en-GB" sz="2400" dirty="0"/>
              <a:t>not sufficiently trained </a:t>
            </a:r>
            <a:endParaRPr lang="en-GB" sz="2400" dirty="0" smtClean="0"/>
          </a:p>
          <a:p>
            <a:r>
              <a:rPr lang="en-GB" sz="2400" dirty="0" smtClean="0"/>
              <a:t>to </a:t>
            </a:r>
            <a:r>
              <a:rPr lang="en-GB" sz="2400" dirty="0"/>
              <a:t>diagnose or treat the </a:t>
            </a:r>
            <a:r>
              <a:rPr lang="en-GB" sz="2400" dirty="0" smtClean="0"/>
              <a:t>disease.</a:t>
            </a:r>
          </a:p>
          <a:p>
            <a:endParaRPr lang="en-GB" sz="2400" dirty="0"/>
          </a:p>
          <a:p>
            <a:r>
              <a:rPr lang="en-GB" sz="2400" dirty="0" smtClean="0"/>
              <a:t>Most </a:t>
            </a:r>
            <a:r>
              <a:rPr lang="en-GB" sz="2400" dirty="0"/>
              <a:t>of those providing addiction care </a:t>
            </a:r>
            <a:endParaRPr lang="en-GB" sz="2400" dirty="0" smtClean="0"/>
          </a:p>
          <a:p>
            <a:r>
              <a:rPr lang="en-GB" sz="2400" dirty="0" smtClean="0"/>
              <a:t>are </a:t>
            </a:r>
            <a:r>
              <a:rPr lang="en-GB" sz="2400" dirty="0"/>
              <a:t>not medical professionals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Misunderstandings </a:t>
            </a:r>
            <a:r>
              <a:rPr lang="en-GB" sz="2400" b="1" dirty="0">
                <a:solidFill>
                  <a:srgbClr val="FF0000"/>
                </a:solidFill>
              </a:rPr>
              <a:t>about the nature of addiction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among  professionals</a:t>
            </a:r>
          </a:p>
          <a:p>
            <a:endParaRPr lang="en-GB" sz="2400" dirty="0"/>
          </a:p>
          <a:p>
            <a:r>
              <a:rPr lang="en-GB" sz="2400" dirty="0"/>
              <a:t>D</a:t>
            </a:r>
            <a:r>
              <a:rPr lang="en-GB" sz="2400" dirty="0" smtClean="0"/>
              <a:t>isconnection </a:t>
            </a:r>
            <a:r>
              <a:rPr lang="en-GB" sz="2400" dirty="0"/>
              <a:t>of addiction medicine </a:t>
            </a:r>
            <a:endParaRPr lang="en-GB" sz="2400" dirty="0" smtClean="0"/>
          </a:p>
          <a:p>
            <a:r>
              <a:rPr lang="en-GB" sz="2400" dirty="0" smtClean="0"/>
              <a:t>from </a:t>
            </a:r>
            <a:r>
              <a:rPr lang="en-GB" sz="2400" dirty="0"/>
              <a:t>mainstream medical </a:t>
            </a:r>
            <a:r>
              <a:rPr lang="en-GB" sz="2400" dirty="0" smtClean="0"/>
              <a:t>practice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88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340768"/>
            <a:ext cx="5183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Psychosocial science based interventions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Pharmacological science based interventions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Integrated comprehensive multidisciplinary approach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Accessible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Appealing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One stop shop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9" y="27711"/>
            <a:ext cx="6965506" cy="671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60648"/>
            <a:ext cx="513788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Psychosocial science based </a:t>
            </a:r>
            <a:r>
              <a:rPr lang="en-GB" b="1" dirty="0" smtClean="0"/>
              <a:t>interventions:</a:t>
            </a:r>
          </a:p>
          <a:p>
            <a:endParaRPr lang="en-GB" dirty="0"/>
          </a:p>
          <a:p>
            <a:r>
              <a:rPr lang="en-GB" dirty="0" smtClean="0"/>
              <a:t>Brief intervention</a:t>
            </a:r>
          </a:p>
          <a:p>
            <a:r>
              <a:rPr lang="en-GB" dirty="0" smtClean="0"/>
              <a:t>Cognitive behavioural therapy</a:t>
            </a:r>
          </a:p>
          <a:p>
            <a:r>
              <a:rPr lang="en-GB" dirty="0" smtClean="0"/>
              <a:t>Self-help group therapy</a:t>
            </a:r>
          </a:p>
          <a:p>
            <a:r>
              <a:rPr lang="en-GB" dirty="0" smtClean="0"/>
              <a:t>Motivational interviewing </a:t>
            </a:r>
          </a:p>
          <a:p>
            <a:r>
              <a:rPr lang="en-GB" dirty="0" smtClean="0"/>
              <a:t>Contingency management</a:t>
            </a:r>
          </a:p>
          <a:p>
            <a:r>
              <a:rPr lang="en-GB" dirty="0" smtClean="0"/>
              <a:t>Job skills education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Pharmacological science based </a:t>
            </a:r>
            <a:r>
              <a:rPr lang="en-GB" b="1" dirty="0" smtClean="0"/>
              <a:t>interventions</a:t>
            </a:r>
          </a:p>
          <a:p>
            <a:endParaRPr lang="en-GB" b="1" dirty="0" smtClean="0"/>
          </a:p>
          <a:p>
            <a:r>
              <a:rPr lang="en-GB" dirty="0" smtClean="0"/>
              <a:t>Opioid agonists</a:t>
            </a:r>
          </a:p>
          <a:p>
            <a:r>
              <a:rPr lang="en-GB" dirty="0" smtClean="0"/>
              <a:t>Opioid antagonists</a:t>
            </a:r>
          </a:p>
          <a:p>
            <a:r>
              <a:rPr lang="en-GB" dirty="0" smtClean="0"/>
              <a:t>Clonidine/</a:t>
            </a:r>
            <a:r>
              <a:rPr lang="en-GB" dirty="0" err="1" smtClean="0"/>
              <a:t>lofexidine</a:t>
            </a:r>
            <a:endParaRPr lang="en-GB" dirty="0" smtClean="0"/>
          </a:p>
          <a:p>
            <a:r>
              <a:rPr lang="en-GB" dirty="0" smtClean="0"/>
              <a:t>Antidepressant </a:t>
            </a:r>
          </a:p>
          <a:p>
            <a:r>
              <a:rPr lang="en-GB" dirty="0" smtClean="0"/>
              <a:t>Neuroleptics</a:t>
            </a:r>
          </a:p>
          <a:p>
            <a:r>
              <a:rPr lang="en-GB" dirty="0" err="1" smtClean="0"/>
              <a:t>Disulfiram</a:t>
            </a:r>
            <a:endParaRPr lang="en-GB" dirty="0" smtClean="0"/>
          </a:p>
          <a:p>
            <a:endParaRPr lang="en-GB" dirty="0"/>
          </a:p>
          <a:p>
            <a:r>
              <a:rPr lang="en-GB" b="1" dirty="0"/>
              <a:t>Integrated comprehensive multidisciplinary </a:t>
            </a:r>
            <a:r>
              <a:rPr lang="en-GB" b="1" dirty="0" smtClean="0"/>
              <a:t>services</a:t>
            </a:r>
            <a:endParaRPr lang="en-GB" b="1" dirty="0"/>
          </a:p>
          <a:p>
            <a:r>
              <a:rPr lang="en-GB" dirty="0" smtClean="0"/>
              <a:t>Accessible </a:t>
            </a:r>
            <a:endParaRPr lang="en-GB" dirty="0"/>
          </a:p>
          <a:p>
            <a:r>
              <a:rPr lang="en-GB" dirty="0" smtClean="0"/>
              <a:t>Appealing</a:t>
            </a:r>
            <a:endParaRPr lang="en-GB" dirty="0"/>
          </a:p>
          <a:p>
            <a:r>
              <a:rPr lang="en-GB" dirty="0" smtClean="0"/>
              <a:t>One </a:t>
            </a:r>
            <a:r>
              <a:rPr lang="en-GB" dirty="0"/>
              <a:t>stop </a:t>
            </a:r>
            <a:r>
              <a:rPr lang="en-GB" dirty="0" smtClean="0"/>
              <a:t>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8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4429" y="2060848"/>
            <a:ext cx="7997825" cy="3028950"/>
            <a:chOff x="-3" y="-3"/>
            <a:chExt cx="5806" cy="190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5800" cy="1902"/>
              <a:chOff x="0" y="0"/>
              <a:chExt cx="5800" cy="1902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3070" cy="634"/>
                <a:chOff x="0" y="0"/>
                <a:chExt cx="3070" cy="634"/>
              </a:xfrm>
            </p:grpSpPr>
            <p:sp>
              <p:nvSpPr>
                <p:cNvPr id="41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01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en-US" sz="1800">
                      <a:cs typeface="Arial" pitchFamily="34" charset="0"/>
                    </a:rPr>
                    <a:t> 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7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3070" y="0"/>
                <a:ext cx="910" cy="634"/>
                <a:chOff x="3070" y="0"/>
                <a:chExt cx="910" cy="634"/>
              </a:xfrm>
            </p:grpSpPr>
            <p:sp>
              <p:nvSpPr>
                <p:cNvPr id="39" name="Rectangle 10"/>
                <p:cNvSpPr>
                  <a:spLocks noChangeArrowheads="1"/>
                </p:cNvSpPr>
                <p:nvPr/>
              </p:nvSpPr>
              <p:spPr bwMode="auto">
                <a:xfrm>
                  <a:off x="3098" y="0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LL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0" y="0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3980" y="0"/>
                <a:ext cx="910" cy="634"/>
                <a:chOff x="3980" y="0"/>
                <a:chExt cx="910" cy="634"/>
              </a:xfrm>
            </p:grpSpPr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4008" y="0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SL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980" y="0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4890" y="0"/>
                <a:ext cx="910" cy="634"/>
                <a:chOff x="4890" y="0"/>
                <a:chExt cx="910" cy="634"/>
              </a:xfrm>
            </p:grpSpPr>
            <p:sp>
              <p:nvSpPr>
                <p:cNvPr id="35" name="Rectangle 16"/>
                <p:cNvSpPr>
                  <a:spLocks noChangeArrowheads="1"/>
                </p:cNvSpPr>
                <p:nvPr/>
              </p:nvSpPr>
              <p:spPr bwMode="auto">
                <a:xfrm>
                  <a:off x="4918" y="0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SS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r>
                    <a:rPr lang="en-US" altLang="en-US" sz="1800">
                      <a:cs typeface="Arial" pitchFamily="34" charset="0"/>
                    </a:rPr>
                    <a:t> </a:t>
                  </a: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6" name="Rectangle 17"/>
                <p:cNvSpPr>
                  <a:spLocks noChangeArrowheads="1"/>
                </p:cNvSpPr>
                <p:nvPr/>
              </p:nvSpPr>
              <p:spPr bwMode="auto">
                <a:xfrm>
                  <a:off x="4890" y="0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0" y="634"/>
                <a:ext cx="3070" cy="634"/>
                <a:chOff x="0" y="634"/>
                <a:chExt cx="3070" cy="634"/>
              </a:xfrm>
            </p:grpSpPr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634"/>
                  <a:ext cx="301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NOVELTY SEEKING</a:t>
                  </a:r>
                  <a:endParaRPr lang="en-US" altLang="en-US" sz="1800">
                    <a:cs typeface="Arial" pitchFamily="34" charset="0"/>
                  </a:endParaRP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307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3070" y="634"/>
                <a:ext cx="910" cy="634"/>
                <a:chOff x="3070" y="634"/>
                <a:chExt cx="910" cy="634"/>
              </a:xfrm>
            </p:grpSpPr>
            <p:sp>
              <p:nvSpPr>
                <p:cNvPr id="31" name="Rectangle 22"/>
                <p:cNvSpPr>
                  <a:spLocks noChangeArrowheads="1"/>
                </p:cNvSpPr>
                <p:nvPr/>
              </p:nvSpPr>
              <p:spPr bwMode="auto">
                <a:xfrm>
                  <a:off x="3098" y="634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15,72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2" name="Rectangle 23"/>
                <p:cNvSpPr>
                  <a:spLocks noChangeArrowheads="1"/>
                </p:cNvSpPr>
                <p:nvPr/>
              </p:nvSpPr>
              <p:spPr bwMode="auto">
                <a:xfrm>
                  <a:off x="3070" y="634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3980" y="634"/>
                <a:ext cx="910" cy="634"/>
                <a:chOff x="3980" y="634"/>
                <a:chExt cx="910" cy="634"/>
              </a:xfrm>
            </p:grpSpPr>
            <p:sp>
              <p:nvSpPr>
                <p:cNvPr id="29" name="Rectangle 25"/>
                <p:cNvSpPr>
                  <a:spLocks noChangeArrowheads="1"/>
                </p:cNvSpPr>
                <p:nvPr/>
              </p:nvSpPr>
              <p:spPr bwMode="auto">
                <a:xfrm>
                  <a:off x="4008" y="634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19,41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3980" y="634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4890" y="634"/>
                <a:ext cx="910" cy="634"/>
                <a:chOff x="4890" y="634"/>
                <a:chExt cx="910" cy="634"/>
              </a:xfrm>
            </p:grpSpPr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4918" y="634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 b="1" dirty="0">
                      <a:latin typeface="Times New Roman" pitchFamily="18" charset="0"/>
                      <a:cs typeface="Times New Roman" pitchFamily="18" charset="0"/>
                    </a:rPr>
                    <a:t>21,75*</a:t>
                  </a:r>
                  <a:endParaRPr lang="en-US" altLang="en-US" sz="1800" b="1" dirty="0">
                    <a:cs typeface="Arial" pitchFamily="34" charset="0"/>
                  </a:endParaRPr>
                </a:p>
                <a:p>
                  <a:pPr algn="ctr"/>
                  <a:r>
                    <a:rPr lang="en-US" altLang="en-US" sz="1800" dirty="0">
                      <a:cs typeface="Arial" pitchFamily="34" charset="0"/>
                    </a:rPr>
                    <a:t> </a:t>
                  </a:r>
                </a:p>
                <a:p>
                  <a:pPr algn="ctr"/>
                  <a:endParaRPr lang="en-US" altLang="en-US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4890" y="634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0" y="1268"/>
                <a:ext cx="3070" cy="634"/>
                <a:chOff x="0" y="1268"/>
                <a:chExt cx="3070" cy="634"/>
              </a:xfrm>
            </p:grpSpPr>
            <p:sp>
              <p:nvSpPr>
                <p:cNvPr id="25" name="Rectangle 31"/>
                <p:cNvSpPr>
                  <a:spLocks noChangeArrowheads="1"/>
                </p:cNvSpPr>
                <p:nvPr/>
              </p:nvSpPr>
              <p:spPr bwMode="auto">
                <a:xfrm>
                  <a:off x="28" y="1268"/>
                  <a:ext cx="301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BDHI DIRECT AGGRESSION</a:t>
                  </a:r>
                  <a:endParaRPr lang="en-US" altLang="en-US" sz="1800">
                    <a:cs typeface="Arial" pitchFamily="34" charset="0"/>
                  </a:endParaRP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6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268"/>
                  <a:ext cx="307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3070" y="1268"/>
                <a:ext cx="910" cy="634"/>
                <a:chOff x="3070" y="1268"/>
                <a:chExt cx="910" cy="634"/>
              </a:xfrm>
            </p:grpSpPr>
            <p:sp>
              <p:nvSpPr>
                <p:cNvPr id="23" name="Rectangle 34"/>
                <p:cNvSpPr>
                  <a:spLocks noChangeArrowheads="1"/>
                </p:cNvSpPr>
                <p:nvPr/>
              </p:nvSpPr>
              <p:spPr bwMode="auto">
                <a:xfrm>
                  <a:off x="3098" y="1268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51,03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4" name="Rectangle 35"/>
                <p:cNvSpPr>
                  <a:spLocks noChangeArrowheads="1"/>
                </p:cNvSpPr>
                <p:nvPr/>
              </p:nvSpPr>
              <p:spPr bwMode="auto">
                <a:xfrm>
                  <a:off x="3070" y="1268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3980" y="1268"/>
                <a:ext cx="910" cy="634"/>
                <a:chOff x="3980" y="1268"/>
                <a:chExt cx="910" cy="634"/>
              </a:xfrm>
            </p:grpSpPr>
            <p:sp>
              <p:nvSpPr>
                <p:cNvPr id="21" name="Rectangle 37"/>
                <p:cNvSpPr>
                  <a:spLocks noChangeArrowheads="1"/>
                </p:cNvSpPr>
                <p:nvPr/>
              </p:nvSpPr>
              <p:spPr bwMode="auto">
                <a:xfrm>
                  <a:off x="4008" y="1268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>
                      <a:latin typeface="Times New Roman" pitchFamily="18" charset="0"/>
                      <a:cs typeface="Times New Roman" pitchFamily="18" charset="0"/>
                    </a:rPr>
                    <a:t>55,70</a:t>
                  </a:r>
                  <a:endParaRPr lang="en-US" altLang="en-US" sz="1800">
                    <a:cs typeface="Arial" pitchFamily="34" charset="0"/>
                  </a:endParaRPr>
                </a:p>
                <a:p>
                  <a:pPr algn="ctr"/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2" name="Rectangle 38"/>
                <p:cNvSpPr>
                  <a:spLocks noChangeArrowheads="1"/>
                </p:cNvSpPr>
                <p:nvPr/>
              </p:nvSpPr>
              <p:spPr bwMode="auto">
                <a:xfrm>
                  <a:off x="3980" y="1268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4890" y="1268"/>
                <a:ext cx="910" cy="634"/>
                <a:chOff x="4890" y="1268"/>
                <a:chExt cx="910" cy="634"/>
              </a:xfrm>
            </p:grpSpPr>
            <p:sp>
              <p:nvSpPr>
                <p:cNvPr id="19" name="Rectangle 40"/>
                <p:cNvSpPr>
                  <a:spLocks noChangeArrowheads="1"/>
                </p:cNvSpPr>
                <p:nvPr/>
              </p:nvSpPr>
              <p:spPr bwMode="auto">
                <a:xfrm>
                  <a:off x="4918" y="1268"/>
                  <a:ext cx="854" cy="63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800" b="1" dirty="0">
                      <a:latin typeface="Times New Roman" pitchFamily="18" charset="0"/>
                      <a:cs typeface="Times New Roman" pitchFamily="18" charset="0"/>
                    </a:rPr>
                    <a:t>59,58*</a:t>
                  </a:r>
                  <a:endParaRPr lang="en-US" altLang="en-US" sz="1800" b="1" dirty="0">
                    <a:cs typeface="Arial" pitchFamily="34" charset="0"/>
                  </a:endParaRPr>
                </a:p>
                <a:p>
                  <a:pPr algn="ctr"/>
                  <a:r>
                    <a:rPr lang="en-US" altLang="en-US" sz="1800" dirty="0">
                      <a:cs typeface="Arial" pitchFamily="34" charset="0"/>
                    </a:rPr>
                    <a:t> </a:t>
                  </a:r>
                </a:p>
                <a:p>
                  <a:pPr algn="ctr"/>
                  <a:endParaRPr lang="en-US" altLang="en-US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" name="Rectangle 41"/>
                <p:cNvSpPr>
                  <a:spLocks noChangeArrowheads="1"/>
                </p:cNvSpPr>
                <p:nvPr/>
              </p:nvSpPr>
              <p:spPr bwMode="auto">
                <a:xfrm>
                  <a:off x="4890" y="1268"/>
                  <a:ext cx="910" cy="634"/>
                </a:xfrm>
                <a:prstGeom prst="rect">
                  <a:avLst/>
                </a:prstGeom>
                <a:noFill/>
                <a:ln w="7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-3" y="-3"/>
              <a:ext cx="5806" cy="19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47911" y="5517232"/>
            <a:ext cx="22539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J. Neural Transmission</a:t>
            </a:r>
          </a:p>
          <a:p>
            <a:r>
              <a:rPr lang="en-GB" dirty="0" err="1" smtClean="0"/>
              <a:t>Gerra</a:t>
            </a:r>
            <a:r>
              <a:rPr lang="en-GB" dirty="0" smtClean="0"/>
              <a:t> et al. , 2005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95536" y="620688"/>
            <a:ext cx="7568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Serotonin transporter Gene variant SS associated </a:t>
            </a:r>
          </a:p>
          <a:p>
            <a:r>
              <a:rPr lang="en-GB" sz="2800" b="1" dirty="0" smtClean="0"/>
              <a:t>with temperament among adolescents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294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90" y="6093296"/>
            <a:ext cx="526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pharmacological </a:t>
            </a:r>
            <a:r>
              <a:rPr lang="en-GB" dirty="0"/>
              <a:t>maintenance therapy </a:t>
            </a:r>
            <a:r>
              <a:rPr lang="en-GB" dirty="0" smtClean="0"/>
              <a:t>– </a:t>
            </a:r>
          </a:p>
          <a:p>
            <a:r>
              <a:rPr lang="en-GB" dirty="0" smtClean="0"/>
              <a:t>MT</a:t>
            </a:r>
            <a:r>
              <a:rPr lang="en-GB" dirty="0"/>
              <a:t>; detoxification - DTX; residential rehabilitation - </a:t>
            </a:r>
            <a:r>
              <a:rPr lang="en-GB" dirty="0" smtClean="0"/>
              <a:t>RR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" y="1821929"/>
            <a:ext cx="9134646" cy="42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303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1196752"/>
            <a:ext cx="4775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Heroin use in preceding month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6185628"/>
            <a:ext cx="135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Nov.2014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95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2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303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412776"/>
            <a:ext cx="478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Mental health </a:t>
            </a:r>
            <a:r>
              <a:rPr lang="en-GB" sz="2800" b="1" dirty="0" smtClean="0"/>
              <a:t>severe disability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04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" y="2132856"/>
            <a:ext cx="9144000" cy="42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73" y="1412776"/>
            <a:ext cx="465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Proportions committing crime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303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ivitrol.com/Images/hcp/efficacy_opd_chart5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8" y="2492896"/>
            <a:ext cx="70675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531"/>
            <a:ext cx="50387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212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5304" y="62088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>
              <a:buFontTx/>
              <a:buNone/>
            </a:pPr>
            <a:endParaRPr lang="en-US" altLang="en-US" sz="3600" b="1">
              <a:solidFill>
                <a:schemeClr val="tx1"/>
              </a:solidFill>
              <a:latin typeface="Arial" pitchFamily="34" charset="0"/>
              <a:cs typeface="Arial Unicode MS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91213" y="5227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 algn="ctr">
              <a:buFontTx/>
              <a:buNone/>
            </a:pPr>
            <a:endParaRPr lang="en-GB" altLang="en-US" sz="3200">
              <a:solidFill>
                <a:schemeClr val="tx1"/>
              </a:solidFill>
              <a:latin typeface="Arial" pitchFamily="34" charset="0"/>
              <a:cs typeface="Arial Unicode MS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72824"/>
              </p:ext>
            </p:extLst>
          </p:nvPr>
        </p:nvGraphicFramePr>
        <p:xfrm>
          <a:off x="263979" y="1772816"/>
          <a:ext cx="55435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3" imgW="5547665" imgH="4578401" progId="">
                  <p:embed/>
                </p:oleObj>
              </mc:Choice>
              <mc:Fallback>
                <p:oleObj r:id="rId3" imgW="5547665" imgH="45784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79" y="1772816"/>
                        <a:ext cx="5543550" cy="458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2160" y="1844824"/>
            <a:ext cx="2702984" cy="1631216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No differences in</a:t>
            </a:r>
          </a:p>
          <a:p>
            <a:pP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socio-demographic </a:t>
            </a:r>
          </a:p>
          <a:p>
            <a:pP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conditions between</a:t>
            </a:r>
          </a:p>
          <a:p>
            <a:pP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heroin addicts and </a:t>
            </a:r>
          </a:p>
          <a:p>
            <a:pP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patients in treatment</a:t>
            </a:r>
            <a:endParaRPr lang="en-US" altLang="en-US" sz="2000" b="1">
              <a:solidFill>
                <a:schemeClr val="tx1"/>
              </a:solidFill>
              <a:latin typeface="Arial" pitchFamily="34" charset="0"/>
              <a:cs typeface="Arial Unicode MS" pitchFamily="34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9" y="44624"/>
            <a:ext cx="62388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2" y="1038399"/>
            <a:ext cx="7423979" cy="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06493" y="4581128"/>
            <a:ext cx="2111375" cy="1749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28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buChar char="•"/>
              <a:defRPr sz="24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Paola Sacerdote,</a:t>
            </a:r>
          </a:p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Silvia Franchi </a:t>
            </a:r>
          </a:p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Gilberto Gerra </a:t>
            </a:r>
          </a:p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Vincenzo Leccese </a:t>
            </a:r>
          </a:p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Alberto E. Panerai </a:t>
            </a:r>
          </a:p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  <a:cs typeface="Arial Unicode MS" pitchFamily="34" charset="-128"/>
              </a:rPr>
              <a:t>Lorenzo Somaini</a:t>
            </a:r>
          </a:p>
        </p:txBody>
      </p:sp>
    </p:spTree>
    <p:extLst>
      <p:ext uri="{BB962C8B-B14F-4D97-AF65-F5344CB8AC3E}">
        <p14:creationId xmlns:p14="http://schemas.microsoft.com/office/powerpoint/2010/main" val="1911519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620688"/>
            <a:ext cx="8471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Contingency management </a:t>
            </a:r>
            <a:endParaRPr lang="en-GB" sz="3600" b="1" dirty="0" smtClean="0"/>
          </a:p>
          <a:p>
            <a:r>
              <a:rPr lang="en-GB" sz="3600" b="1" dirty="0" smtClean="0"/>
              <a:t>reduces </a:t>
            </a:r>
            <a:r>
              <a:rPr lang="en-GB" sz="3600" b="1" dirty="0"/>
              <a:t>cocaine use in methadone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6121408"/>
            <a:ext cx="194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Petry</a:t>
            </a:r>
            <a:r>
              <a:rPr lang="en-GB" sz="2000" dirty="0" smtClean="0"/>
              <a:t> et al., 2014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71600" y="2708920"/>
            <a:ext cx="914400" cy="2880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51920" y="2708920"/>
            <a:ext cx="91440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77806" y="4293096"/>
            <a:ext cx="9144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45%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86000" y="3709433"/>
            <a:ext cx="914400" cy="18798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65%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19288" y="5863061"/>
            <a:ext cx="173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Usual care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19" y="5835025"/>
            <a:ext cx="2022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Contingency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64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620688"/>
            <a:ext cx="8964488" cy="177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36912"/>
            <a:ext cx="26357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Methilphenidate</a:t>
            </a:r>
          </a:p>
          <a:p>
            <a:r>
              <a:rPr lang="it-IT" sz="2800" dirty="0" smtClean="0"/>
              <a:t>Adderal</a:t>
            </a:r>
          </a:p>
          <a:p>
            <a:r>
              <a:rPr lang="it-IT" sz="2800" dirty="0" smtClean="0"/>
              <a:t>Topiramate </a:t>
            </a:r>
          </a:p>
          <a:p>
            <a:r>
              <a:rPr lang="it-IT" sz="2800" dirty="0" smtClean="0"/>
              <a:t>Baclofen</a:t>
            </a:r>
          </a:p>
          <a:p>
            <a:r>
              <a:rPr lang="it-IT" sz="2800" dirty="0" smtClean="0"/>
              <a:t>Modafinil</a:t>
            </a:r>
          </a:p>
          <a:p>
            <a:r>
              <a:rPr lang="it-IT" sz="2800" dirty="0" smtClean="0"/>
              <a:t>MAO inhibitors</a:t>
            </a:r>
          </a:p>
          <a:p>
            <a:r>
              <a:rPr lang="it-IT" sz="2800" dirty="0" smtClean="0"/>
              <a:t>SNRI</a:t>
            </a:r>
          </a:p>
          <a:p>
            <a:r>
              <a:rPr lang="it-IT" sz="2800" dirty="0" smtClean="0"/>
              <a:t>Neuroleptics</a:t>
            </a:r>
          </a:p>
          <a:p>
            <a:r>
              <a:rPr lang="it-IT" sz="2800" dirty="0" smtClean="0"/>
              <a:t>Buprenorphine 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681388" y="3573016"/>
            <a:ext cx="1106636" cy="1420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0112" y="3135522"/>
            <a:ext cx="22350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Subtypes </a:t>
            </a:r>
          </a:p>
          <a:p>
            <a:r>
              <a:rPr lang="it-IT" sz="3600" dirty="0" smtClean="0"/>
              <a:t>of </a:t>
            </a:r>
          </a:p>
          <a:p>
            <a:r>
              <a:rPr lang="it-IT" sz="3600" dirty="0" smtClean="0"/>
              <a:t>stimulants </a:t>
            </a:r>
          </a:p>
          <a:p>
            <a:r>
              <a:rPr lang="it-IT" sz="3600" dirty="0" smtClean="0"/>
              <a:t>users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3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51520" y="1600200"/>
            <a:ext cx="9375775" cy="4025900"/>
          </a:xfrm>
          <a:prstGeom prst="rect">
            <a:avLst/>
          </a:prstGeom>
        </p:spPr>
        <p:txBody>
          <a:bodyPr vert="horz" lIns="91440" tIns="45720" rIns="25400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spcBef>
                <a:spcPts val="600"/>
              </a:spcBef>
              <a:buSzPct val="93000"/>
              <a:buNone/>
            </a:pPr>
            <a:r>
              <a:rPr lang="en-US" sz="1800" dirty="0" smtClean="0"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rPr>
              <a:t>Significantly more patients achieved 3-week of continuous abstinence in medication (33%) vs. placebo (17%)  group, effect most pronounced in patients with frequent </a:t>
            </a:r>
          </a:p>
          <a:p>
            <a:pPr marL="44450" indent="0">
              <a:spcBef>
                <a:spcPts val="600"/>
              </a:spcBef>
              <a:buSzPct val="93000"/>
              <a:buNone/>
            </a:pPr>
            <a:r>
              <a:rPr lang="en-US" sz="1800" dirty="0" smtClean="0"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rPr>
              <a:t>use at baseline.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206375" y="139700"/>
            <a:ext cx="8830121" cy="11557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65100" tIns="165100" rIns="210255" bIns="165100" anchor="b"/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ER amphetamine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+ </a:t>
            </a:r>
            <a:r>
              <a:rPr 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topiramate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for Cocaine Dependence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2807" r="1254" b="3811"/>
          <a:stretch/>
        </p:blipFill>
        <p:spPr bwMode="auto">
          <a:xfrm>
            <a:off x="1403648" y="2643912"/>
            <a:ext cx="6172200" cy="408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7212538" y="6527541"/>
            <a:ext cx="1730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5155" bIns="0">
            <a:spAutoFit/>
          </a:bodyPr>
          <a:lstStyle/>
          <a:p>
            <a:pPr marL="44450" algn="l"/>
            <a:r>
              <a:rPr lang="en-US" sz="1400" dirty="0">
                <a:latin typeface="Geneva" charset="0"/>
                <a:cs typeface="Geneva" charset="0"/>
                <a:sym typeface="Geneva" charset="0"/>
              </a:rPr>
              <a:t>(Mariani et al., </a:t>
            </a:r>
            <a:r>
              <a:rPr lang="en-US" sz="1400" dirty="0" smtClean="0">
                <a:latin typeface="Geneva" charset="0"/>
                <a:cs typeface="Geneva" charset="0"/>
                <a:sym typeface="Geneva" charset="0"/>
              </a:rPr>
              <a:t>2013)</a:t>
            </a:r>
            <a:endParaRPr lang="en-US" sz="1400" dirty="0">
              <a:latin typeface="Geneva" charset="0"/>
              <a:cs typeface="Geneva" charset="0"/>
              <a:sym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1698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Genes Brain </a:t>
            </a:r>
            <a:r>
              <a:rPr lang="en-GB" dirty="0" err="1"/>
              <a:t>Behav</a:t>
            </a:r>
            <a:r>
              <a:rPr lang="en-GB" dirty="0" smtClean="0"/>
              <a:t>.</a:t>
            </a:r>
          </a:p>
          <a:p>
            <a:r>
              <a:rPr lang="en-GB" dirty="0" smtClean="0"/>
              <a:t>Epigenetics </a:t>
            </a:r>
            <a:r>
              <a:rPr lang="en-GB" dirty="0"/>
              <a:t>and memory: causes, consequences and treatments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post-traumatic stress disorder and addiction.</a:t>
            </a:r>
          </a:p>
          <a:p>
            <a:r>
              <a:rPr lang="en-GB" dirty="0" err="1" smtClean="0"/>
              <a:t>Pizzimenti</a:t>
            </a:r>
            <a:r>
              <a:rPr lang="en-GB" dirty="0" smtClean="0"/>
              <a:t> and </a:t>
            </a:r>
            <a:r>
              <a:rPr lang="en-GB" dirty="0" err="1" smtClean="0"/>
              <a:t>Lattal</a:t>
            </a:r>
            <a:r>
              <a:rPr lang="en-GB" dirty="0" smtClean="0"/>
              <a:t>, 2015</a:t>
            </a:r>
          </a:p>
          <a:p>
            <a:endParaRPr lang="en-GB" dirty="0" smtClean="0"/>
          </a:p>
          <a:p>
            <a:r>
              <a:rPr lang="en-GB" sz="2400" dirty="0" smtClean="0"/>
              <a:t>Both </a:t>
            </a:r>
            <a:r>
              <a:rPr lang="en-GB" sz="2400" b="1" dirty="0">
                <a:solidFill>
                  <a:schemeClr val="accent1"/>
                </a:solidFill>
              </a:rPr>
              <a:t>stress</a:t>
            </a:r>
            <a:r>
              <a:rPr lang="en-GB" sz="2400" dirty="0"/>
              <a:t> and exposure to </a:t>
            </a:r>
            <a:r>
              <a:rPr lang="en-GB" sz="2400" b="1" dirty="0">
                <a:solidFill>
                  <a:srgbClr val="C00000"/>
                </a:solidFill>
              </a:rPr>
              <a:t>drugs of abuse</a:t>
            </a:r>
            <a:r>
              <a:rPr lang="en-GB" sz="2400" b="1" dirty="0"/>
              <a:t> </a:t>
            </a:r>
            <a:r>
              <a:rPr lang="en-GB" sz="2400" dirty="0"/>
              <a:t>induce </a:t>
            </a:r>
          </a:p>
          <a:p>
            <a:r>
              <a:rPr lang="en-GB" sz="2400" dirty="0"/>
              <a:t>epigenetic changes that result in persistent </a:t>
            </a:r>
            <a:r>
              <a:rPr lang="en-GB" sz="2400" dirty="0" smtClean="0"/>
              <a:t>behavioural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040178"/>
            <a:ext cx="4064959" cy="9541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Extinction of </a:t>
            </a:r>
            <a:r>
              <a:rPr lang="en-GB" sz="2800" dirty="0" smtClean="0"/>
              <a:t>drug-seeking </a:t>
            </a:r>
          </a:p>
          <a:p>
            <a:pPr algn="ctr"/>
            <a:r>
              <a:rPr lang="en-GB" sz="2800" dirty="0" smtClean="0"/>
              <a:t>behaviour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040178"/>
            <a:ext cx="2675861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Extinction of fear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5201" y="2924944"/>
            <a:ext cx="444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How modulating these epigenetic </a:t>
            </a:r>
          </a:p>
          <a:p>
            <a:pPr algn="ctr"/>
            <a:r>
              <a:rPr lang="en-GB" sz="2400" dirty="0"/>
              <a:t>targets may induce persistent </a:t>
            </a:r>
          </a:p>
        </p:txBody>
      </p:sp>
      <p:sp>
        <p:nvSpPr>
          <p:cNvPr id="9" name="Down Arrow 8"/>
          <p:cNvSpPr/>
          <p:nvPr/>
        </p:nvSpPr>
        <p:spPr>
          <a:xfrm>
            <a:off x="2500023" y="4011821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5724128" y="40118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990136" cy="5693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Prevention and treatment should be based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on science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Prevention and treatment should be implemented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by qualified professionals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Scientific/Academics Associations/Health Authorities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should take decisions and reach consensus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on the nature of the interventions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Prevention and treatment are cost-effective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Always new research frontiers open new perspectives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6205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Infant </a:t>
            </a:r>
            <a:r>
              <a:rPr lang="en-GB" sz="2400" dirty="0" err="1"/>
              <a:t>Behav</a:t>
            </a:r>
            <a:r>
              <a:rPr lang="en-GB" sz="2400" dirty="0"/>
              <a:t> Dev. </a:t>
            </a:r>
            <a:endParaRPr lang="en-GB" sz="2400" dirty="0" smtClean="0"/>
          </a:p>
          <a:p>
            <a:r>
              <a:rPr lang="en-GB" sz="2400" b="1" dirty="0" smtClean="0"/>
              <a:t>Temperamental </a:t>
            </a:r>
            <a:r>
              <a:rPr lang="en-GB" sz="2400" b="1" dirty="0"/>
              <a:t>precursors </a:t>
            </a:r>
            <a:endParaRPr lang="en-GB" sz="2400" b="1" dirty="0" smtClean="0"/>
          </a:p>
          <a:p>
            <a:r>
              <a:rPr lang="en-GB" sz="2400" b="1" dirty="0" smtClean="0"/>
              <a:t>of </a:t>
            </a:r>
            <a:r>
              <a:rPr lang="en-GB" sz="2400" b="1" dirty="0"/>
              <a:t>infant attachment with mothers and fathers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492895"/>
            <a:ext cx="305449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parent </a:t>
            </a:r>
            <a:r>
              <a:rPr lang="en-GB" sz="3200" dirty="0" smtClean="0"/>
              <a:t>sensitivity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2492894"/>
            <a:ext cx="3550587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infant temperament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8805" y="3645024"/>
            <a:ext cx="4187045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infant-mother </a:t>
            </a:r>
            <a:endParaRPr lang="en-GB" sz="3200" dirty="0"/>
          </a:p>
          <a:p>
            <a:pPr algn="ctr"/>
            <a:r>
              <a:rPr lang="en-GB" sz="3200" dirty="0"/>
              <a:t>and infant-father </a:t>
            </a:r>
            <a:endParaRPr lang="en-GB" sz="3200" dirty="0" smtClean="0"/>
          </a:p>
          <a:p>
            <a:pPr algn="ctr"/>
            <a:r>
              <a:rPr lang="en-GB" sz="3200" dirty="0" smtClean="0"/>
              <a:t>attachment relationship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19033" y="6061938"/>
            <a:ext cx="347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Planalp</a:t>
            </a:r>
            <a:r>
              <a:rPr lang="en-GB" dirty="0"/>
              <a:t> and </a:t>
            </a:r>
            <a:r>
              <a:rPr lang="en-GB" dirty="0" err="1"/>
              <a:t>Braungart-Rieker</a:t>
            </a:r>
            <a:r>
              <a:rPr lang="en-GB" dirty="0"/>
              <a:t>, </a:t>
            </a:r>
            <a:r>
              <a:rPr lang="en-GB" dirty="0" smtClean="0"/>
              <a:t>2013</a:t>
            </a:r>
            <a:endParaRPr lang="en-GB" dirty="0"/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2138806" y="3077670"/>
            <a:ext cx="2001146" cy="495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4283968" y="3077669"/>
            <a:ext cx="2351358" cy="49534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6861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Addiction, </a:t>
            </a:r>
            <a:r>
              <a:rPr lang="en-GB" dirty="0"/>
              <a:t>2012 </a:t>
            </a:r>
            <a:endParaRPr lang="en-GB" dirty="0" smtClean="0"/>
          </a:p>
          <a:p>
            <a:r>
              <a:rPr lang="en-GB" b="1" dirty="0" smtClean="0"/>
              <a:t>Compulsory </a:t>
            </a:r>
            <a:r>
              <a:rPr lang="en-GB" b="1" dirty="0"/>
              <a:t>detention, forced detoxification and enforced labour </a:t>
            </a:r>
            <a:endParaRPr lang="en-GB" b="1" dirty="0" smtClean="0"/>
          </a:p>
          <a:p>
            <a:r>
              <a:rPr lang="en-GB" b="1" dirty="0" smtClean="0"/>
              <a:t>are </a:t>
            </a:r>
            <a:r>
              <a:rPr lang="en-GB" b="1" dirty="0"/>
              <a:t>not ethically acceptable or effective ways to treat addiction.</a:t>
            </a:r>
          </a:p>
          <a:p>
            <a:r>
              <a:rPr lang="en-GB" dirty="0"/>
              <a:t>Hall </a:t>
            </a:r>
            <a:r>
              <a:rPr lang="en-GB" dirty="0" smtClean="0"/>
              <a:t>W, </a:t>
            </a:r>
            <a:r>
              <a:rPr lang="en-GB" dirty="0" err="1" smtClean="0"/>
              <a:t>Babor</a:t>
            </a:r>
            <a:r>
              <a:rPr lang="en-GB" dirty="0" smtClean="0"/>
              <a:t> T,  </a:t>
            </a:r>
            <a:r>
              <a:rPr lang="en-GB" dirty="0"/>
              <a:t>Edwards </a:t>
            </a:r>
            <a:r>
              <a:rPr lang="en-GB" dirty="0" smtClean="0"/>
              <a:t>G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/>
              <a:t>Laranjeira</a:t>
            </a:r>
            <a:r>
              <a:rPr lang="en-GB" dirty="0"/>
              <a:t> </a:t>
            </a:r>
            <a:r>
              <a:rPr lang="en-GB" dirty="0" smtClean="0"/>
              <a:t>R,  </a:t>
            </a:r>
            <a:r>
              <a:rPr lang="en-GB" dirty="0"/>
              <a:t>Marsden </a:t>
            </a:r>
            <a:r>
              <a:rPr lang="en-GB" dirty="0" smtClean="0"/>
              <a:t>J., </a:t>
            </a:r>
            <a:r>
              <a:rPr lang="en-GB" dirty="0"/>
              <a:t>Miller </a:t>
            </a:r>
            <a:r>
              <a:rPr lang="en-GB" dirty="0" smtClean="0"/>
              <a:t>P., </a:t>
            </a:r>
            <a:r>
              <a:rPr lang="en-GB" dirty="0" err="1"/>
              <a:t>Obot</a:t>
            </a:r>
            <a:r>
              <a:rPr lang="en-GB" dirty="0"/>
              <a:t> </a:t>
            </a:r>
            <a:r>
              <a:rPr lang="en-GB" dirty="0" smtClean="0"/>
              <a:t>I., </a:t>
            </a:r>
            <a:endParaRPr lang="en-GB" dirty="0"/>
          </a:p>
          <a:p>
            <a:r>
              <a:rPr lang="en-GB" dirty="0" err="1"/>
              <a:t>Petry</a:t>
            </a:r>
            <a:r>
              <a:rPr lang="en-GB" dirty="0"/>
              <a:t> </a:t>
            </a:r>
            <a:r>
              <a:rPr lang="en-GB" dirty="0" smtClean="0"/>
              <a:t>N., </a:t>
            </a:r>
            <a:r>
              <a:rPr lang="en-GB" dirty="0" err="1"/>
              <a:t>Thamarangsi</a:t>
            </a:r>
            <a:r>
              <a:rPr lang="en-GB" dirty="0"/>
              <a:t> </a:t>
            </a:r>
            <a:r>
              <a:rPr lang="en-GB" dirty="0" smtClean="0"/>
              <a:t>T., </a:t>
            </a:r>
            <a:r>
              <a:rPr lang="en-GB" dirty="0"/>
              <a:t>West </a:t>
            </a:r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36911"/>
            <a:ext cx="7045903" cy="31085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Consent of the patient</a:t>
            </a:r>
          </a:p>
          <a:p>
            <a:endParaRPr lang="en-GB" sz="2800" dirty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Negotiation concerning the treatment program</a:t>
            </a:r>
          </a:p>
          <a:p>
            <a:endParaRPr lang="en-GB" sz="2800" dirty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Therapeutic alliance</a:t>
            </a:r>
          </a:p>
          <a:p>
            <a:endParaRPr lang="en-GB" sz="2800" dirty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Flexibility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bbie Trayler-Sm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4295"/>
            <a:ext cx="6192688" cy="412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7130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Low threshold, outreach, harm reduction </a:t>
            </a:r>
          </a:p>
          <a:p>
            <a:r>
              <a:rPr lang="en-GB" sz="3200" dirty="0" smtClean="0"/>
              <a:t>interventions are essential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382137"/>
            <a:ext cx="5410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Respond to patients needs </a:t>
            </a:r>
          </a:p>
          <a:p>
            <a:r>
              <a:rPr lang="en-GB" sz="3200" dirty="0" smtClean="0"/>
              <a:t>in all the stages of their disease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87256" y="5956389"/>
            <a:ext cx="21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O'Rourke </a:t>
            </a:r>
            <a:r>
              <a:rPr lang="en-GB" dirty="0" smtClean="0"/>
              <a:t>et al.,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181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820150" cy="944562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/>
              <a:t>I</a:t>
            </a:r>
            <a:r>
              <a:rPr lang="en-GB" altLang="en-US" sz="3200" b="1" dirty="0" smtClean="0"/>
              <a:t>mportance of combining priority harm reduction interventions to achieve impact</a:t>
            </a:r>
            <a:endParaRPr lang="en-US" altLang="en-US" sz="32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686800" cy="512023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1800" b="1" u="sng" dirty="0" smtClean="0"/>
              <a:t>Empirical evidence: NSP + OST at scale</a:t>
            </a:r>
            <a:r>
              <a:rPr lang="en-GB" altLang="en-US" sz="1800" b="1" dirty="0" smtClean="0"/>
              <a:t>:</a:t>
            </a:r>
            <a:r>
              <a:rPr lang="en-GB" altLang="en-US" sz="1800" dirty="0" smtClean="0"/>
              <a:t> Amsterdam cohort study -57% HIV incidence reduction, 64% HCV incidence reduction (incidence reductions low if service uptake partial)</a:t>
            </a:r>
          </a:p>
          <a:p>
            <a:pPr marL="0" indent="0">
              <a:buFont typeface="Arial" charset="0"/>
              <a:buNone/>
            </a:pPr>
            <a:r>
              <a:rPr lang="en-GB" altLang="en-US" sz="2000" dirty="0" smtClean="0"/>
              <a:t> </a:t>
            </a:r>
          </a:p>
          <a:p>
            <a:pPr marL="0" indent="0">
              <a:buFont typeface="Arial" charset="0"/>
              <a:buNone/>
            </a:pPr>
            <a:endParaRPr lang="en-GB" altLang="en-US" sz="2000" i="1" dirty="0" smtClean="0"/>
          </a:p>
          <a:p>
            <a:pPr marL="0" indent="0">
              <a:buFont typeface="Arial" charset="0"/>
              <a:buNone/>
            </a:pPr>
            <a:endParaRPr lang="en-GB" altLang="en-US" sz="2000" i="1" dirty="0" smtClean="0"/>
          </a:p>
          <a:p>
            <a:pPr marL="0" indent="0">
              <a:buFont typeface="Arial" charset="0"/>
              <a:buNone/>
            </a:pPr>
            <a:endParaRPr lang="en-GB" altLang="en-US" sz="2000" i="1" dirty="0" smtClean="0"/>
          </a:p>
          <a:p>
            <a:pPr marL="0" indent="0">
              <a:buFont typeface="Arial" charset="0"/>
              <a:buNone/>
            </a:pPr>
            <a:endParaRPr lang="en-GB" altLang="en-US" sz="2000" i="1" dirty="0" smtClean="0"/>
          </a:p>
          <a:p>
            <a:pPr marL="0" indent="0">
              <a:buFont typeface="Arial" charset="0"/>
              <a:buNone/>
            </a:pPr>
            <a:endParaRPr lang="en-GB" altLang="en-US" sz="2000" i="1" dirty="0" smtClean="0"/>
          </a:p>
          <a:p>
            <a:pPr marL="0" indent="0">
              <a:buFont typeface="Arial" charset="0"/>
              <a:buNone/>
            </a:pPr>
            <a:endParaRPr lang="en-GB" altLang="en-US" sz="2000" i="1" dirty="0" smtClean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6443638" y="6380050"/>
            <a:ext cx="2016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cs typeface="Arial" charset="0"/>
              </a:rPr>
              <a:t>Van </a:t>
            </a:r>
            <a:r>
              <a:rPr lang="en-GB" altLang="en-US" sz="1400" dirty="0">
                <a:solidFill>
                  <a:prstClr val="black"/>
                </a:solidFill>
                <a:cs typeface="Arial" charset="0"/>
              </a:rPr>
              <a:t>Den Berg et al, 2008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7632700" cy="35036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1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4"/>
            <a:ext cx="6549037" cy="5632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Harm reduction: 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Outreach </a:t>
            </a:r>
            <a:r>
              <a:rPr lang="en-GB" sz="2000" dirty="0" smtClean="0">
                <a:solidFill>
                  <a:srgbClr val="FF0000"/>
                </a:solidFill>
              </a:rPr>
              <a:t>activities: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not </a:t>
            </a:r>
            <a:r>
              <a:rPr lang="en-GB" sz="2000" dirty="0">
                <a:solidFill>
                  <a:srgbClr val="FF0000"/>
                </a:solidFill>
              </a:rPr>
              <a:t>waiting for the patients in the office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Low threshold interventions, no rules, easy access,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Unconditioned services to protect health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accompanying the patient through reiterated failures.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Relapse management. 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Non-responders to harm reduction?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Continuum of care including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harm reduction and treatment/recovery, without any conflict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Nine elements package for HIV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Naloxone for overdose prevention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13" y="451639"/>
            <a:ext cx="8353249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Addiction treatment appealing /retention in treatment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319" y="2996952"/>
            <a:ext cx="2697726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Therapist-patient</a:t>
            </a:r>
          </a:p>
          <a:p>
            <a:r>
              <a:rPr lang="en-GB" sz="2800" dirty="0" smtClean="0"/>
              <a:t>engagement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86315" y="2924944"/>
            <a:ext cx="2632452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Food and </a:t>
            </a:r>
          </a:p>
          <a:p>
            <a:r>
              <a:rPr lang="en-GB" sz="2800" dirty="0" smtClean="0"/>
              <a:t>social protection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5801" y="4653136"/>
            <a:ext cx="2389244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One stop shop:</a:t>
            </a:r>
          </a:p>
          <a:p>
            <a:r>
              <a:rPr lang="en-GB" sz="2800" dirty="0" smtClean="0"/>
              <a:t>one team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12462" y="4737941"/>
            <a:ext cx="1980157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Medications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60733" y="1556792"/>
            <a:ext cx="3263009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Non confrontational/</a:t>
            </a:r>
          </a:p>
          <a:p>
            <a:r>
              <a:rPr lang="en-GB" sz="2800" dirty="0" smtClean="0"/>
              <a:t>low threshold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5261161"/>
            <a:ext cx="1310487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Family</a:t>
            </a:r>
          </a:p>
          <a:p>
            <a:r>
              <a:rPr lang="en-GB" sz="2800" dirty="0" smtClean="0"/>
              <a:t>therapy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>
          <a:xfrm>
            <a:off x="3491880" y="2924944"/>
            <a:ext cx="2304256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Fight against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empty services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589" y="692696"/>
            <a:ext cx="73733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World mobilization </a:t>
            </a:r>
          </a:p>
          <a:p>
            <a:pPr algn="ctr"/>
            <a:r>
              <a:rPr lang="en-GB" sz="3200" dirty="0" smtClean="0"/>
              <a:t>for prevention and treatment </a:t>
            </a:r>
          </a:p>
          <a:p>
            <a:pPr algn="ctr"/>
            <a:r>
              <a:rPr lang="en-GB" sz="3200" dirty="0" smtClean="0"/>
              <a:t>of substance use disorders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A public health and human rights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8208" y="3871992"/>
            <a:ext cx="6049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Nothing less than what is provided </a:t>
            </a:r>
          </a:p>
          <a:p>
            <a:r>
              <a:rPr lang="en-GB" sz="3200" dirty="0" smtClean="0"/>
              <a:t>      for any other chronic disease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873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12345" y="1556792"/>
            <a:ext cx="5592813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4000" dirty="0" smtClean="0"/>
              <a:t>e-mail</a:t>
            </a:r>
            <a:endParaRPr lang="en-GB" altLang="en-US" sz="4000" dirty="0"/>
          </a:p>
          <a:p>
            <a:pPr algn="ctr">
              <a:defRPr/>
            </a:pPr>
            <a:r>
              <a:rPr lang="en-GB" altLang="en-US" sz="4000" dirty="0"/>
              <a:t>gilberto.gerra@unodc.org</a:t>
            </a:r>
            <a:endParaRPr lang="en-US" altLang="en-US" sz="4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87824" y="3791484"/>
            <a:ext cx="3346877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4000" dirty="0" smtClean="0"/>
              <a:t>twitter</a:t>
            </a:r>
            <a:endParaRPr lang="en-GB" altLang="en-US" sz="4000" dirty="0"/>
          </a:p>
          <a:p>
            <a:pPr algn="ctr">
              <a:defRPr/>
            </a:pPr>
            <a:r>
              <a:rPr lang="en-GB" altLang="en-US" sz="4000" dirty="0"/>
              <a:t>@</a:t>
            </a:r>
            <a:r>
              <a:rPr lang="en-GB" altLang="en-US" sz="4000" dirty="0" err="1"/>
              <a:t>gilbertogerra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201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75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Addiction</a:t>
            </a:r>
          </a:p>
          <a:p>
            <a:r>
              <a:rPr lang="en-GB" b="1" dirty="0" smtClean="0"/>
              <a:t>Candidate </a:t>
            </a:r>
            <a:r>
              <a:rPr lang="en-GB" b="1" dirty="0"/>
              <a:t>genes for cannabis use disorders: findings, challenges and directions.</a:t>
            </a:r>
          </a:p>
          <a:p>
            <a:r>
              <a:rPr lang="en-GB" dirty="0"/>
              <a:t>Agrawal </a:t>
            </a:r>
            <a:r>
              <a:rPr lang="en-GB" dirty="0" smtClean="0"/>
              <a:t>and </a:t>
            </a:r>
            <a:r>
              <a:rPr lang="en-GB" dirty="0" err="1" smtClean="0"/>
              <a:t>Lynskey</a:t>
            </a:r>
            <a:r>
              <a:rPr lang="en-GB" dirty="0" smtClean="0"/>
              <a:t>, 2009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1157" y="1484784"/>
            <a:ext cx="6142964" cy="52629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Genes with </a:t>
            </a:r>
            <a:r>
              <a:rPr lang="en-GB" sz="2400" dirty="0">
                <a:solidFill>
                  <a:srgbClr val="FF0000"/>
                </a:solidFill>
              </a:rPr>
              <a:t>specific influences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on cannabis use disorders: </a:t>
            </a:r>
          </a:p>
          <a:p>
            <a:r>
              <a:rPr lang="en-GB" sz="2400" dirty="0" smtClean="0"/>
              <a:t>Cannabinoid </a:t>
            </a:r>
            <a:r>
              <a:rPr lang="en-GB" sz="2400" dirty="0"/>
              <a:t>receptor gene (</a:t>
            </a:r>
            <a:r>
              <a:rPr lang="en-GB" sz="2400" dirty="0" smtClean="0"/>
              <a:t>CNR1) 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annabinoid </a:t>
            </a:r>
            <a:r>
              <a:rPr lang="en-GB" sz="2400" dirty="0"/>
              <a:t>receptor type </a:t>
            </a:r>
            <a:r>
              <a:rPr lang="en-GB" sz="2400" dirty="0" smtClean="0"/>
              <a:t>2 (CB2) </a:t>
            </a:r>
          </a:p>
          <a:p>
            <a:r>
              <a:rPr lang="en-GB" sz="2400" dirty="0" smtClean="0"/>
              <a:t>Fatty </a:t>
            </a:r>
            <a:r>
              <a:rPr lang="en-GB" sz="2400" dirty="0"/>
              <a:t>acid amide hydrolase (FAAH</a:t>
            </a:r>
            <a:r>
              <a:rPr lang="en-GB" sz="2400" dirty="0" smtClean="0"/>
              <a:t>)</a:t>
            </a:r>
          </a:p>
          <a:p>
            <a:r>
              <a:rPr lang="en-GB" sz="2400" dirty="0" err="1"/>
              <a:t>Monoglyceride</a:t>
            </a:r>
            <a:r>
              <a:rPr lang="en-GB" sz="2400" dirty="0"/>
              <a:t> lipase (</a:t>
            </a:r>
            <a:r>
              <a:rPr lang="en-GB" sz="2400" i="1" dirty="0"/>
              <a:t>MGLL</a:t>
            </a:r>
            <a:r>
              <a:rPr lang="en-GB" sz="2400" dirty="0"/>
              <a:t>)</a:t>
            </a:r>
            <a:r>
              <a:rPr lang="en-GB" sz="2400" dirty="0" smtClean="0"/>
              <a:t>, </a:t>
            </a:r>
          </a:p>
          <a:p>
            <a:r>
              <a:rPr lang="en-GB" sz="2400" dirty="0" smtClean="0"/>
              <a:t>Transient </a:t>
            </a:r>
            <a:r>
              <a:rPr lang="en-GB" sz="2400" dirty="0"/>
              <a:t>Receptor Potential </a:t>
            </a:r>
            <a:r>
              <a:rPr lang="en-GB" sz="2400" dirty="0" err="1"/>
              <a:t>Vanilloid</a:t>
            </a:r>
            <a:r>
              <a:rPr lang="en-GB" sz="2400" dirty="0"/>
              <a:t> 1 (</a:t>
            </a:r>
            <a:r>
              <a:rPr lang="en-GB" sz="2400" i="1" dirty="0"/>
              <a:t>TRPV1</a:t>
            </a:r>
            <a:r>
              <a:rPr lang="en-GB" sz="2400" dirty="0" smtClean="0"/>
              <a:t>)</a:t>
            </a:r>
          </a:p>
          <a:p>
            <a:r>
              <a:rPr lang="en-GB" sz="2400" dirty="0"/>
              <a:t>Orphan cannabinoid receptor (</a:t>
            </a:r>
            <a:r>
              <a:rPr lang="en-GB" sz="2400" i="1" dirty="0"/>
              <a:t>GPR55</a:t>
            </a:r>
            <a:r>
              <a:rPr lang="en-GB" sz="2400" dirty="0"/>
              <a:t>)</a:t>
            </a:r>
          </a:p>
          <a:p>
            <a:endParaRPr lang="en-GB" sz="16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Genes with a </a:t>
            </a:r>
            <a:r>
              <a:rPr lang="en-GB" sz="2400" dirty="0">
                <a:solidFill>
                  <a:srgbClr val="FF0000"/>
                </a:solidFill>
              </a:rPr>
              <a:t>non-specific influence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on risk of cannabis use </a:t>
            </a:r>
            <a:r>
              <a:rPr lang="en-GB" sz="2400" dirty="0" smtClean="0">
                <a:solidFill>
                  <a:srgbClr val="FF0000"/>
                </a:solidFill>
              </a:rPr>
              <a:t>disorders: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GABA Receptors 2 (GABRA 2)</a:t>
            </a:r>
          </a:p>
          <a:p>
            <a:r>
              <a:rPr lang="en-GB" sz="2400" dirty="0" smtClean="0"/>
              <a:t>Dopamine Receptors D2 (DRD2)</a:t>
            </a:r>
          </a:p>
          <a:p>
            <a:r>
              <a:rPr lang="en-GB" sz="2400" dirty="0" smtClean="0"/>
              <a:t>Opioid Receptors Mu 1 (OPRM1)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36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6603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 J Med Genet B </a:t>
            </a:r>
            <a:r>
              <a:rPr lang="en-GB" dirty="0" err="1"/>
              <a:t>Neuropsychiatr</a:t>
            </a:r>
            <a:r>
              <a:rPr lang="en-GB" dirty="0"/>
              <a:t> </a:t>
            </a:r>
            <a:r>
              <a:rPr lang="en-GB" dirty="0" smtClean="0"/>
              <a:t>Genet.</a:t>
            </a:r>
            <a:endParaRPr lang="en-GB" dirty="0"/>
          </a:p>
          <a:p>
            <a:r>
              <a:rPr lang="en-GB" b="1" dirty="0" smtClean="0"/>
              <a:t>Relevance </a:t>
            </a:r>
            <a:r>
              <a:rPr lang="en-GB" b="1" dirty="0"/>
              <a:t>of perceived childhood neglect, 5-HTT gene variants </a:t>
            </a:r>
            <a:endParaRPr lang="en-GB" b="1" dirty="0" smtClean="0"/>
          </a:p>
          <a:p>
            <a:r>
              <a:rPr lang="en-GB" b="1" dirty="0" smtClean="0"/>
              <a:t>and </a:t>
            </a:r>
            <a:r>
              <a:rPr lang="en-GB" b="1" dirty="0"/>
              <a:t>hypothalamus-pituitary-adrenal axis dysregulation to substance abuse susceptibility.</a:t>
            </a:r>
            <a:endParaRPr lang="en-GB" dirty="0"/>
          </a:p>
          <a:p>
            <a:r>
              <a:rPr lang="en-GB" dirty="0" err="1" smtClean="0"/>
              <a:t>Gerra</a:t>
            </a:r>
            <a:r>
              <a:rPr lang="en-GB" dirty="0"/>
              <a:t> </a:t>
            </a:r>
            <a:r>
              <a:rPr lang="en-GB" dirty="0" smtClean="0"/>
              <a:t>et al., 2010</a:t>
            </a:r>
            <a:endParaRPr lang="en-GB" dirty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131840" y="1700808"/>
            <a:ext cx="216024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Drug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initiation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04048" y="2700334"/>
            <a:ext cx="2160240" cy="2016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Mother Father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Neglect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CECA-Q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88323" y="2708920"/>
            <a:ext cx="2160240" cy="2016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HPA Axis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dysfunction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59509" y="3708446"/>
            <a:ext cx="2160240" cy="20162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Serotonin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Transporter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Gene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S- allele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2290</Words>
  <Application>Microsoft Office PowerPoint</Application>
  <PresentationFormat>On-screen Show (4:3)</PresentationFormat>
  <Paragraphs>662</Paragraphs>
  <Slides>76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0" baseType="lpstr">
      <vt:lpstr>Arial Unicode MS</vt:lpstr>
      <vt:lpstr>SimSun</vt:lpstr>
      <vt:lpstr>AdvP0DE0</vt:lpstr>
      <vt:lpstr>AdvP0DEB</vt:lpstr>
      <vt:lpstr>Arial</vt:lpstr>
      <vt:lpstr>Calibri</vt:lpstr>
      <vt:lpstr>Geneva</vt:lpstr>
      <vt:lpstr>Helvetica Neue</vt:lpstr>
      <vt:lpstr>Osaka</vt:lpstr>
      <vt:lpstr>StarSymbol</vt:lpstr>
      <vt:lpstr>Times New Roman</vt:lpstr>
      <vt:lpstr>ヒラギノ角ゴ ProN W3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Allostatic View of Neurotransmitter Adaptation During the Transition from Drug Use to Addiction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 Initiation Results at  4½ Years Past Baseline</vt:lpstr>
      <vt:lpstr>PowerPoint Presentation</vt:lpstr>
      <vt:lpstr>Male participants of a classroom management programme in grade 1 have a decreased probability to have developed a drug-related disorder at age 21, especially if they were rated aggressive by their teachers at that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combining priority harm reduction interventions to achieve impact</vt:lpstr>
      <vt:lpstr>PowerPoint Presentation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Gilberto Gerra</dc:creator>
  <cp:lastModifiedBy>KKD Windows Se7en V1</cp:lastModifiedBy>
  <cp:revision>261</cp:revision>
  <dcterms:created xsi:type="dcterms:W3CDTF">2014-02-04T17:47:06Z</dcterms:created>
  <dcterms:modified xsi:type="dcterms:W3CDTF">2015-07-06T01:40:30Z</dcterms:modified>
</cp:coreProperties>
</file>