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2" r:id="rId3"/>
    <p:sldId id="267" r:id="rId4"/>
    <p:sldId id="273" r:id="rId5"/>
    <p:sldId id="274" r:id="rId6"/>
    <p:sldId id="257" r:id="rId7"/>
    <p:sldId id="275" r:id="rId8"/>
    <p:sldId id="258" r:id="rId9"/>
    <p:sldId id="263" r:id="rId10"/>
    <p:sldId id="276" r:id="rId11"/>
    <p:sldId id="279" r:id="rId12"/>
    <p:sldId id="277" r:id="rId13"/>
    <p:sldId id="266" r:id="rId14"/>
    <p:sldId id="280" r:id="rId15"/>
    <p:sldId id="278" r:id="rId16"/>
    <p:sldId id="259" r:id="rId17"/>
    <p:sldId id="282" r:id="rId18"/>
    <p:sldId id="283" r:id="rId19"/>
    <p:sldId id="260" r:id="rId20"/>
    <p:sldId id="261" r:id="rId21"/>
    <p:sldId id="271" r:id="rId22"/>
    <p:sldId id="269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00"/>
    <a:srgbClr val="8BFFFB"/>
    <a:srgbClr val="00FF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1184" y="1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e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1" Type="http://schemas.openxmlformats.org/officeDocument/2006/relationships/image" Target="../media/image2.jpeg"/><Relationship Id="rId2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e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1" Type="http://schemas.openxmlformats.org/officeDocument/2006/relationships/image" Target="../media/image3.jpg"/><Relationship Id="rId2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15D2B-6239-2348-B7AB-0F18F749C8C7}" type="doc">
      <dgm:prSet loTypeId="urn:microsoft.com/office/officeart/2008/layout/Hexagon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3E8660-CC28-514B-8F4B-DD16069BFDC9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Communicable Diseases &amp; Mental Health</a:t>
          </a:r>
          <a:endParaRPr lang="en-US" b="1" dirty="0">
            <a:solidFill>
              <a:schemeClr val="bg1"/>
            </a:solidFill>
          </a:endParaRPr>
        </a:p>
      </dgm:t>
    </dgm:pt>
    <dgm:pt modelId="{407B84E4-025A-0340-BB25-348C7CF9F71D}" type="sibTrans" cxnId="{BF182D37-6729-9E4D-B3F9-C0F577EC3D4D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en-US"/>
        </a:p>
      </dgm:t>
    </dgm:pt>
    <dgm:pt modelId="{DB9A7BE1-FB7D-A942-9164-F31E073955DB}" type="parTrans" cxnId="{BF182D37-6729-9E4D-B3F9-C0F577EC3D4D}">
      <dgm:prSet/>
      <dgm:spPr/>
      <dgm:t>
        <a:bodyPr/>
        <a:lstStyle/>
        <a:p>
          <a:endParaRPr lang="en-US"/>
        </a:p>
      </dgm:t>
    </dgm:pt>
    <dgm:pt modelId="{5A1B9F95-8494-9E40-9F6C-55CE32D9B5D2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Drug Cultivation, Production, Trafficking</a:t>
          </a:r>
          <a:endParaRPr lang="en-US" b="1" dirty="0">
            <a:solidFill>
              <a:schemeClr val="bg1"/>
            </a:solidFill>
          </a:endParaRPr>
        </a:p>
      </dgm:t>
    </dgm:pt>
    <dgm:pt modelId="{DE335D41-C35E-6648-B488-466EEB23CF04}" type="sibTrans" cxnId="{F5353BBA-B102-F848-948E-EEAF31BC7B79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en-US"/>
        </a:p>
      </dgm:t>
    </dgm:pt>
    <dgm:pt modelId="{FFACA6F0-3A4B-C745-9FFA-0AFCEA739DDC}" type="parTrans" cxnId="{F5353BBA-B102-F848-948E-EEAF31BC7B79}">
      <dgm:prSet/>
      <dgm:spPr/>
      <dgm:t>
        <a:bodyPr/>
        <a:lstStyle/>
        <a:p>
          <a:endParaRPr lang="en-US"/>
        </a:p>
      </dgm:t>
    </dgm:pt>
    <dgm:pt modelId="{5C784393-3EC0-FF4E-8FD7-1735E9F4F633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Public Security: Violence and Crime</a:t>
          </a:r>
          <a:endParaRPr lang="en-US" b="1" dirty="0">
            <a:solidFill>
              <a:schemeClr val="bg1"/>
            </a:solidFill>
          </a:endParaRPr>
        </a:p>
      </dgm:t>
    </dgm:pt>
    <dgm:pt modelId="{14B78727-7DAE-8B49-A5FA-0E1C08C67394}" type="parTrans" cxnId="{9C20315A-97FC-0146-9907-64F8923A0849}">
      <dgm:prSet/>
      <dgm:spPr/>
      <dgm:t>
        <a:bodyPr/>
        <a:lstStyle/>
        <a:p>
          <a:endParaRPr lang="en-US"/>
        </a:p>
      </dgm:t>
    </dgm:pt>
    <dgm:pt modelId="{97FF916E-76E2-534C-945D-43360A0CAADC}" type="sibTrans" cxnId="{9C20315A-97FC-0146-9907-64F8923A0849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n-US"/>
        </a:p>
      </dgm:t>
    </dgm:pt>
    <dgm:pt modelId="{0BFAA09E-261B-3C45-97A2-D3EFDA7B1DA7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Organized Crime, Corruption, Money Laundering</a:t>
          </a:r>
          <a:endParaRPr lang="en-US" b="1" dirty="0">
            <a:solidFill>
              <a:schemeClr val="bg1"/>
            </a:solidFill>
          </a:endParaRPr>
        </a:p>
      </dgm:t>
    </dgm:pt>
    <dgm:pt modelId="{B4373A09-64DE-7245-BB0D-2C2FFD12BF1E}" type="parTrans" cxnId="{633944EE-23D9-D042-A0A2-FB4F7EFC23B8}">
      <dgm:prSet/>
      <dgm:spPr/>
      <dgm:t>
        <a:bodyPr/>
        <a:lstStyle/>
        <a:p>
          <a:endParaRPr lang="en-US"/>
        </a:p>
      </dgm:t>
    </dgm:pt>
    <dgm:pt modelId="{D99B28D3-09A1-E247-BC18-E70C2781139C}" type="sibTrans" cxnId="{633944EE-23D9-D042-A0A2-FB4F7EFC23B8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en-US"/>
        </a:p>
      </dgm:t>
    </dgm:pt>
    <dgm:pt modelId="{DDA24D29-05F6-7A4D-923B-9C875BD0FAB4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Terrorism &amp; </a:t>
          </a:r>
          <a:r>
            <a:rPr lang="en-US" b="1" dirty="0" err="1" smtClean="0">
              <a:solidFill>
                <a:schemeClr val="bg1"/>
              </a:solidFill>
            </a:rPr>
            <a:t>Isurgency</a:t>
          </a:r>
          <a:endParaRPr lang="en-US" b="1" dirty="0">
            <a:solidFill>
              <a:schemeClr val="bg1"/>
            </a:solidFill>
          </a:endParaRPr>
        </a:p>
      </dgm:t>
    </dgm:pt>
    <dgm:pt modelId="{21CBA90E-154A-DB41-B1B0-AE80ACAB834F}" type="parTrans" cxnId="{73F7F3BB-886C-5742-8624-2942E8ACFD5F}">
      <dgm:prSet/>
      <dgm:spPr/>
      <dgm:t>
        <a:bodyPr/>
        <a:lstStyle/>
        <a:p>
          <a:endParaRPr lang="en-US"/>
        </a:p>
      </dgm:t>
    </dgm:pt>
    <dgm:pt modelId="{9BE346A2-02ED-8D4C-A288-E06A67007FCA}" type="sibTrans" cxnId="{73F7F3BB-886C-5742-8624-2942E8ACFD5F}">
      <dgm:prSet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  <dgm:t>
        <a:bodyPr/>
        <a:lstStyle/>
        <a:p>
          <a:endParaRPr lang="en-US"/>
        </a:p>
      </dgm:t>
    </dgm:pt>
    <dgm:pt modelId="{2AB33F7B-F959-B049-A67F-74C96D4AE9EB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Economic Development &amp; Productivity</a:t>
          </a:r>
          <a:endParaRPr lang="en-US" b="1" dirty="0">
            <a:solidFill>
              <a:schemeClr val="bg1"/>
            </a:solidFill>
          </a:endParaRPr>
        </a:p>
      </dgm:t>
    </dgm:pt>
    <dgm:pt modelId="{EFC8CDDD-F308-2047-8470-5B0F7B891F08}" type="parTrans" cxnId="{D6E2842B-0A93-C44C-B7C6-FB428ED764D6}">
      <dgm:prSet/>
      <dgm:spPr/>
      <dgm:t>
        <a:bodyPr/>
        <a:lstStyle/>
        <a:p>
          <a:endParaRPr lang="en-US"/>
        </a:p>
      </dgm:t>
    </dgm:pt>
    <dgm:pt modelId="{1A2BD5BF-7BE7-374D-BB04-BDF218D4C385}" type="sibTrans" cxnId="{D6E2842B-0A93-C44C-B7C6-FB428ED764D6}">
      <dgm:prSet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  <dgm:t>
        <a:bodyPr/>
        <a:lstStyle/>
        <a:p>
          <a:endParaRPr lang="en-US"/>
        </a:p>
      </dgm:t>
    </dgm:pt>
    <dgm:pt modelId="{D54CFE58-8559-514F-B6AC-CB2DBC606F55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Social Development of Children</a:t>
          </a:r>
          <a:endParaRPr lang="en-US" b="1" dirty="0">
            <a:solidFill>
              <a:schemeClr val="bg1"/>
            </a:solidFill>
          </a:endParaRPr>
        </a:p>
      </dgm:t>
    </dgm:pt>
    <dgm:pt modelId="{55E3DD8A-49A1-0942-B3A9-A3F08551D537}" type="parTrans" cxnId="{2D735B55-6669-2F4C-A5A6-4A03ABC03709}">
      <dgm:prSet/>
      <dgm:spPr/>
      <dgm:t>
        <a:bodyPr/>
        <a:lstStyle/>
        <a:p>
          <a:endParaRPr lang="en-US"/>
        </a:p>
      </dgm:t>
    </dgm:pt>
    <dgm:pt modelId="{D5A286C2-260C-CB48-A3A4-9AC99C5235CB}" type="sibTrans" cxnId="{2D735B55-6669-2F4C-A5A6-4A03ABC03709}">
      <dgm:prSet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  <dgm:t>
        <a:bodyPr/>
        <a:lstStyle/>
        <a:p>
          <a:endParaRPr lang="en-US"/>
        </a:p>
      </dgm:t>
    </dgm:pt>
    <dgm:pt modelId="{BF0C9508-2ACB-5543-B3A9-C5CE44485077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Governance</a:t>
          </a:r>
          <a:endParaRPr lang="en-US" b="1" dirty="0">
            <a:solidFill>
              <a:schemeClr val="bg1"/>
            </a:solidFill>
          </a:endParaRPr>
        </a:p>
      </dgm:t>
    </dgm:pt>
    <dgm:pt modelId="{30485227-6CEE-8242-8F96-511732140550}" type="parTrans" cxnId="{27F433D1-0F73-5B47-A19E-34A6A8BDF2C9}">
      <dgm:prSet/>
      <dgm:spPr/>
      <dgm:t>
        <a:bodyPr/>
        <a:lstStyle/>
        <a:p>
          <a:endParaRPr lang="en-US"/>
        </a:p>
      </dgm:t>
    </dgm:pt>
    <dgm:pt modelId="{A7506087-9AD7-0445-85EC-AC6C9B811C85}" type="sibTrans" cxnId="{27F433D1-0F73-5B47-A19E-34A6A8BDF2C9}">
      <dgm:prSet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US"/>
        </a:p>
      </dgm:t>
    </dgm:pt>
    <dgm:pt modelId="{17DD3A32-9BF8-5F4F-8DEC-D0292E663E2E}" type="pres">
      <dgm:prSet presAssocID="{B2315D2B-6239-2348-B7AB-0F18F749C8C7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US"/>
        </a:p>
      </dgm:t>
    </dgm:pt>
    <dgm:pt modelId="{D21C4AD4-72AB-164C-8748-D2C862ABC9BE}" type="pres">
      <dgm:prSet presAssocID="{5A1B9F95-8494-9E40-9F6C-55CE32D9B5D2}" presName="text1" presStyleCnt="0"/>
      <dgm:spPr/>
    </dgm:pt>
    <dgm:pt modelId="{8106F307-32E7-934B-A635-67AD707E2EB2}" type="pres">
      <dgm:prSet presAssocID="{5A1B9F95-8494-9E40-9F6C-55CE32D9B5D2}" presName="textRepeatNode" presStyleLbl="alignNode1" presStyleIdx="0" presStyleCnt="8" custLinFactNeighborX="1" custLinFactNeighborY="-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98D1-514B-9844-9CFD-1C84AEF99D73}" type="pres">
      <dgm:prSet presAssocID="{5A1B9F95-8494-9E40-9F6C-55CE32D9B5D2}" presName="textaccent1" presStyleCnt="0"/>
      <dgm:spPr/>
    </dgm:pt>
    <dgm:pt modelId="{4F63D6FE-3F57-C340-B6AB-D32BEC1FA98A}" type="pres">
      <dgm:prSet presAssocID="{5A1B9F95-8494-9E40-9F6C-55CE32D9B5D2}" presName="accentRepeatNode" presStyleLbl="solidAlignAcc1" presStyleIdx="0" presStyleCnt="16"/>
      <dgm:spPr/>
    </dgm:pt>
    <dgm:pt modelId="{058AAC56-85F0-F844-A8AD-AE78C8681BF7}" type="pres">
      <dgm:prSet presAssocID="{DE335D41-C35E-6648-B488-466EEB23CF04}" presName="image1" presStyleCnt="0"/>
      <dgm:spPr/>
    </dgm:pt>
    <dgm:pt modelId="{9886B5A0-2F20-064C-8B00-290D1BC16C27}" type="pres">
      <dgm:prSet presAssocID="{DE335D41-C35E-6648-B488-466EEB23CF04}" presName="imageRepeatNode" presStyleLbl="alignAcc1" presStyleIdx="0" presStyleCnt="8"/>
      <dgm:spPr/>
      <dgm:t>
        <a:bodyPr/>
        <a:lstStyle/>
        <a:p>
          <a:endParaRPr lang="en-US"/>
        </a:p>
      </dgm:t>
    </dgm:pt>
    <dgm:pt modelId="{76BA6BD9-4BA2-D54F-B36B-1E456A63750D}" type="pres">
      <dgm:prSet presAssocID="{DE335D41-C35E-6648-B488-466EEB23CF04}" presName="imageaccent1" presStyleCnt="0"/>
      <dgm:spPr/>
    </dgm:pt>
    <dgm:pt modelId="{24FD6A98-A42D-E549-A1C4-21E0B6736739}" type="pres">
      <dgm:prSet presAssocID="{DE335D41-C35E-6648-B488-466EEB23CF04}" presName="accentRepeatNode" presStyleLbl="solidAlignAcc1" presStyleIdx="1" presStyleCnt="16"/>
      <dgm:spPr/>
    </dgm:pt>
    <dgm:pt modelId="{34C19472-BFF4-F44D-9B96-344B705A7F57}" type="pres">
      <dgm:prSet presAssocID="{2B3E8660-CC28-514B-8F4B-DD16069BFDC9}" presName="text2" presStyleCnt="0"/>
      <dgm:spPr/>
    </dgm:pt>
    <dgm:pt modelId="{35D79D6F-3758-AB4B-8DFE-4ABE746815DD}" type="pres">
      <dgm:prSet presAssocID="{2B3E8660-CC28-514B-8F4B-DD16069BFDC9}" presName="textRepeatNode" presStyleLbl="align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0592B-7F08-044D-8BAD-B80D30E27F41}" type="pres">
      <dgm:prSet presAssocID="{2B3E8660-CC28-514B-8F4B-DD16069BFDC9}" presName="textaccent2" presStyleCnt="0"/>
      <dgm:spPr/>
    </dgm:pt>
    <dgm:pt modelId="{84310206-ACBA-524A-A618-418DE2A413ED}" type="pres">
      <dgm:prSet presAssocID="{2B3E8660-CC28-514B-8F4B-DD16069BFDC9}" presName="accentRepeatNode" presStyleLbl="solidAlignAcc1" presStyleIdx="2" presStyleCnt="16"/>
      <dgm:spPr/>
    </dgm:pt>
    <dgm:pt modelId="{F3E1B378-2283-1C48-BCF5-5FFD432DFC45}" type="pres">
      <dgm:prSet presAssocID="{407B84E4-025A-0340-BB25-348C7CF9F71D}" presName="image2" presStyleCnt="0"/>
      <dgm:spPr/>
    </dgm:pt>
    <dgm:pt modelId="{1B1CF528-E53D-1C4F-A501-9FC29A08D260}" type="pres">
      <dgm:prSet presAssocID="{407B84E4-025A-0340-BB25-348C7CF9F71D}" presName="imageRepeatNode" presStyleLbl="alignAcc1" presStyleIdx="1" presStyleCnt="8"/>
      <dgm:spPr/>
      <dgm:t>
        <a:bodyPr/>
        <a:lstStyle/>
        <a:p>
          <a:endParaRPr lang="en-US"/>
        </a:p>
      </dgm:t>
    </dgm:pt>
    <dgm:pt modelId="{2C930BA2-6C82-F44E-BD25-F1CD353B7118}" type="pres">
      <dgm:prSet presAssocID="{407B84E4-025A-0340-BB25-348C7CF9F71D}" presName="imageaccent2" presStyleCnt="0"/>
      <dgm:spPr/>
    </dgm:pt>
    <dgm:pt modelId="{BE8CAF56-7793-1349-A242-934F1888497E}" type="pres">
      <dgm:prSet presAssocID="{407B84E4-025A-0340-BB25-348C7CF9F71D}" presName="accentRepeatNode" presStyleLbl="solidAlignAcc1" presStyleIdx="3" presStyleCnt="16"/>
      <dgm:spPr/>
    </dgm:pt>
    <dgm:pt modelId="{81D89FE0-F15F-A941-A220-3B16E12C558E}" type="pres">
      <dgm:prSet presAssocID="{5C784393-3EC0-FF4E-8FD7-1735E9F4F633}" presName="text3" presStyleCnt="0"/>
      <dgm:spPr/>
    </dgm:pt>
    <dgm:pt modelId="{0971ABA6-8629-E044-BB79-AB4837A23C8B}" type="pres">
      <dgm:prSet presAssocID="{5C784393-3EC0-FF4E-8FD7-1735E9F4F633}" presName="textRepeatNode" presStyleLbl="align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B2FFB3-E69D-1240-8E54-2D434A8C752F}" type="pres">
      <dgm:prSet presAssocID="{5C784393-3EC0-FF4E-8FD7-1735E9F4F633}" presName="textaccent3" presStyleCnt="0"/>
      <dgm:spPr/>
    </dgm:pt>
    <dgm:pt modelId="{B11D0EBB-1295-244B-B4C0-DBE87B3AEB82}" type="pres">
      <dgm:prSet presAssocID="{5C784393-3EC0-FF4E-8FD7-1735E9F4F633}" presName="accentRepeatNode" presStyleLbl="solidAlignAcc1" presStyleIdx="4" presStyleCnt="16"/>
      <dgm:spPr/>
    </dgm:pt>
    <dgm:pt modelId="{DE919797-4F70-B54B-8178-01296D82E2BB}" type="pres">
      <dgm:prSet presAssocID="{97FF916E-76E2-534C-945D-43360A0CAADC}" presName="image3" presStyleCnt="0"/>
      <dgm:spPr/>
    </dgm:pt>
    <dgm:pt modelId="{CFBEE057-8D05-9447-A49D-97436B3B9B10}" type="pres">
      <dgm:prSet presAssocID="{97FF916E-76E2-534C-945D-43360A0CAADC}" presName="imageRepeatNode" presStyleLbl="alignAcc1" presStyleIdx="2" presStyleCnt="8"/>
      <dgm:spPr/>
      <dgm:t>
        <a:bodyPr/>
        <a:lstStyle/>
        <a:p>
          <a:endParaRPr lang="en-US"/>
        </a:p>
      </dgm:t>
    </dgm:pt>
    <dgm:pt modelId="{7B9B7E7E-1FE9-DA40-85F7-3A91DFF31585}" type="pres">
      <dgm:prSet presAssocID="{97FF916E-76E2-534C-945D-43360A0CAADC}" presName="imageaccent3" presStyleCnt="0"/>
      <dgm:spPr/>
    </dgm:pt>
    <dgm:pt modelId="{2981B3B7-3838-BD44-A5A1-62CC017CF22E}" type="pres">
      <dgm:prSet presAssocID="{97FF916E-76E2-534C-945D-43360A0CAADC}" presName="accentRepeatNode" presStyleLbl="solidAlignAcc1" presStyleIdx="5" presStyleCnt="16"/>
      <dgm:spPr/>
    </dgm:pt>
    <dgm:pt modelId="{303ED9DD-0E0D-1548-B793-2B67CCE76F46}" type="pres">
      <dgm:prSet presAssocID="{0BFAA09E-261B-3C45-97A2-D3EFDA7B1DA7}" presName="text4" presStyleCnt="0"/>
      <dgm:spPr/>
    </dgm:pt>
    <dgm:pt modelId="{BFE2F756-AEAF-2248-9EE0-F55F40E84126}" type="pres">
      <dgm:prSet presAssocID="{0BFAA09E-261B-3C45-97A2-D3EFDA7B1DA7}" presName="textRepeatNode" presStyleLbl="align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858BE-6AAD-6248-B40B-480F9D268AB7}" type="pres">
      <dgm:prSet presAssocID="{0BFAA09E-261B-3C45-97A2-D3EFDA7B1DA7}" presName="textaccent4" presStyleCnt="0"/>
      <dgm:spPr/>
    </dgm:pt>
    <dgm:pt modelId="{67ECC60C-3262-0D4F-B356-AFB2875C93A6}" type="pres">
      <dgm:prSet presAssocID="{0BFAA09E-261B-3C45-97A2-D3EFDA7B1DA7}" presName="accentRepeatNode" presStyleLbl="solidAlignAcc1" presStyleIdx="6" presStyleCnt="16"/>
      <dgm:spPr/>
    </dgm:pt>
    <dgm:pt modelId="{18A18400-4809-6547-B291-096943FBD27E}" type="pres">
      <dgm:prSet presAssocID="{D99B28D3-09A1-E247-BC18-E70C2781139C}" presName="image4" presStyleCnt="0"/>
      <dgm:spPr/>
    </dgm:pt>
    <dgm:pt modelId="{F3DAE787-F0C0-6946-93C7-B9852E3A6846}" type="pres">
      <dgm:prSet presAssocID="{D99B28D3-09A1-E247-BC18-E70C2781139C}" presName="imageRepeatNode" presStyleLbl="alignAcc1" presStyleIdx="3" presStyleCnt="8"/>
      <dgm:spPr/>
      <dgm:t>
        <a:bodyPr/>
        <a:lstStyle/>
        <a:p>
          <a:endParaRPr lang="en-US"/>
        </a:p>
      </dgm:t>
    </dgm:pt>
    <dgm:pt modelId="{94EF0324-F5ED-4C49-A35D-863F69CFB8F9}" type="pres">
      <dgm:prSet presAssocID="{D99B28D3-09A1-E247-BC18-E70C2781139C}" presName="imageaccent4" presStyleCnt="0"/>
      <dgm:spPr/>
    </dgm:pt>
    <dgm:pt modelId="{4AA6A005-35E4-A343-BD15-DDD146D94F45}" type="pres">
      <dgm:prSet presAssocID="{D99B28D3-09A1-E247-BC18-E70C2781139C}" presName="accentRepeatNode" presStyleLbl="solidAlignAcc1" presStyleIdx="7" presStyleCnt="16"/>
      <dgm:spPr/>
    </dgm:pt>
    <dgm:pt modelId="{CFED2A00-5D2A-A849-9282-67056A40E689}" type="pres">
      <dgm:prSet presAssocID="{DDA24D29-05F6-7A4D-923B-9C875BD0FAB4}" presName="text5" presStyleCnt="0"/>
      <dgm:spPr/>
    </dgm:pt>
    <dgm:pt modelId="{AF2DE8EB-AACD-E043-AC60-3087B3B6EE47}" type="pres">
      <dgm:prSet presAssocID="{DDA24D29-05F6-7A4D-923B-9C875BD0FAB4}" presName="textRepeatNode" presStyleLbl="align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14047-4300-4C47-9491-2E57BF258618}" type="pres">
      <dgm:prSet presAssocID="{DDA24D29-05F6-7A4D-923B-9C875BD0FAB4}" presName="textaccent5" presStyleCnt="0"/>
      <dgm:spPr/>
    </dgm:pt>
    <dgm:pt modelId="{505F4CB3-0047-3845-9BDD-6071CA1ECF58}" type="pres">
      <dgm:prSet presAssocID="{DDA24D29-05F6-7A4D-923B-9C875BD0FAB4}" presName="accentRepeatNode" presStyleLbl="solidAlignAcc1" presStyleIdx="8" presStyleCnt="16"/>
      <dgm:spPr/>
    </dgm:pt>
    <dgm:pt modelId="{7AB4A22B-90E4-4947-844B-0025D5111094}" type="pres">
      <dgm:prSet presAssocID="{9BE346A2-02ED-8D4C-A288-E06A67007FCA}" presName="image5" presStyleCnt="0"/>
      <dgm:spPr/>
    </dgm:pt>
    <dgm:pt modelId="{679967F1-8FB4-504E-B9FD-64D3CEF2F8A5}" type="pres">
      <dgm:prSet presAssocID="{9BE346A2-02ED-8D4C-A288-E06A67007FCA}" presName="imageRepeatNode" presStyleLbl="alignAcc1" presStyleIdx="4" presStyleCnt="8"/>
      <dgm:spPr/>
      <dgm:t>
        <a:bodyPr/>
        <a:lstStyle/>
        <a:p>
          <a:endParaRPr lang="en-US"/>
        </a:p>
      </dgm:t>
    </dgm:pt>
    <dgm:pt modelId="{039AF656-8F02-1746-8989-3C54590E50F5}" type="pres">
      <dgm:prSet presAssocID="{9BE346A2-02ED-8D4C-A288-E06A67007FCA}" presName="imageaccent5" presStyleCnt="0"/>
      <dgm:spPr/>
    </dgm:pt>
    <dgm:pt modelId="{66D626A8-E506-DF4B-9C7A-60CE0F6D525F}" type="pres">
      <dgm:prSet presAssocID="{9BE346A2-02ED-8D4C-A288-E06A67007FCA}" presName="accentRepeatNode" presStyleLbl="solidAlignAcc1" presStyleIdx="9" presStyleCnt="16"/>
      <dgm:spPr/>
    </dgm:pt>
    <dgm:pt modelId="{1F737776-CEBD-FE43-B3A5-594D19947DD7}" type="pres">
      <dgm:prSet presAssocID="{2AB33F7B-F959-B049-A67F-74C96D4AE9EB}" presName="text6" presStyleCnt="0"/>
      <dgm:spPr/>
    </dgm:pt>
    <dgm:pt modelId="{735B6246-E023-A04E-9EE5-3FC35782FEA9}" type="pres">
      <dgm:prSet presAssocID="{2AB33F7B-F959-B049-A67F-74C96D4AE9EB}" presName="textRepeatNode" presStyleLbl="align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1307D-BB2F-BD40-A6FD-40314DDA9CF7}" type="pres">
      <dgm:prSet presAssocID="{2AB33F7B-F959-B049-A67F-74C96D4AE9EB}" presName="textaccent6" presStyleCnt="0"/>
      <dgm:spPr/>
    </dgm:pt>
    <dgm:pt modelId="{8F519FEC-88EB-7144-9C1E-C726D70E0839}" type="pres">
      <dgm:prSet presAssocID="{2AB33F7B-F959-B049-A67F-74C96D4AE9EB}" presName="accentRepeatNode" presStyleLbl="solidAlignAcc1" presStyleIdx="10" presStyleCnt="16"/>
      <dgm:spPr/>
    </dgm:pt>
    <dgm:pt modelId="{7A35B6A2-BD44-A64B-B88D-9F6CA7FE728B}" type="pres">
      <dgm:prSet presAssocID="{1A2BD5BF-7BE7-374D-BB04-BDF218D4C385}" presName="image6" presStyleCnt="0"/>
      <dgm:spPr/>
    </dgm:pt>
    <dgm:pt modelId="{E1E9EC97-49C3-5142-ACCC-741EFF2B3FA8}" type="pres">
      <dgm:prSet presAssocID="{1A2BD5BF-7BE7-374D-BB04-BDF218D4C385}" presName="imageRepeatNode" presStyleLbl="alignAcc1" presStyleIdx="5" presStyleCnt="8"/>
      <dgm:spPr/>
      <dgm:t>
        <a:bodyPr/>
        <a:lstStyle/>
        <a:p>
          <a:endParaRPr lang="en-US"/>
        </a:p>
      </dgm:t>
    </dgm:pt>
    <dgm:pt modelId="{F79A1B97-7E5C-0347-AD39-E55BD4964D2C}" type="pres">
      <dgm:prSet presAssocID="{1A2BD5BF-7BE7-374D-BB04-BDF218D4C385}" presName="imageaccent6" presStyleCnt="0"/>
      <dgm:spPr/>
    </dgm:pt>
    <dgm:pt modelId="{6C9689CE-DE5B-8F42-8ABE-1B1B67DD549F}" type="pres">
      <dgm:prSet presAssocID="{1A2BD5BF-7BE7-374D-BB04-BDF218D4C385}" presName="accentRepeatNode" presStyleLbl="solidAlignAcc1" presStyleIdx="11" presStyleCnt="16"/>
      <dgm:spPr/>
    </dgm:pt>
    <dgm:pt modelId="{E9DFD25E-9149-6F49-8A26-A23666B80375}" type="pres">
      <dgm:prSet presAssocID="{D54CFE58-8559-514F-B6AC-CB2DBC606F55}" presName="text7" presStyleCnt="0"/>
      <dgm:spPr/>
    </dgm:pt>
    <dgm:pt modelId="{81EC98BE-0DEC-C641-9F9F-F7DCD0A6C86A}" type="pres">
      <dgm:prSet presAssocID="{D54CFE58-8559-514F-B6AC-CB2DBC606F55}" presName="textRepeatNode" presStyleLbl="align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056F6-58B2-F643-A9AF-CCECD127753F}" type="pres">
      <dgm:prSet presAssocID="{D54CFE58-8559-514F-B6AC-CB2DBC606F55}" presName="textaccent7" presStyleCnt="0"/>
      <dgm:spPr/>
    </dgm:pt>
    <dgm:pt modelId="{D886C6BE-B24D-514E-B15B-DF665F6ED4DF}" type="pres">
      <dgm:prSet presAssocID="{D54CFE58-8559-514F-B6AC-CB2DBC606F55}" presName="accentRepeatNode" presStyleLbl="solidAlignAcc1" presStyleIdx="12" presStyleCnt="16"/>
      <dgm:spPr/>
    </dgm:pt>
    <dgm:pt modelId="{370EAC9D-D089-1548-8CE6-3A79E5A0A503}" type="pres">
      <dgm:prSet presAssocID="{D5A286C2-260C-CB48-A3A4-9AC99C5235CB}" presName="image7" presStyleCnt="0"/>
      <dgm:spPr/>
    </dgm:pt>
    <dgm:pt modelId="{379CB8BB-821A-2447-9294-00FB4F685DCD}" type="pres">
      <dgm:prSet presAssocID="{D5A286C2-260C-CB48-A3A4-9AC99C5235CB}" presName="imageRepeatNode" presStyleLbl="alignAcc1" presStyleIdx="6" presStyleCnt="8"/>
      <dgm:spPr/>
      <dgm:t>
        <a:bodyPr/>
        <a:lstStyle/>
        <a:p>
          <a:endParaRPr lang="en-US"/>
        </a:p>
      </dgm:t>
    </dgm:pt>
    <dgm:pt modelId="{FDAD8D96-8D9D-D448-8433-2BAC48197C1D}" type="pres">
      <dgm:prSet presAssocID="{D5A286C2-260C-CB48-A3A4-9AC99C5235CB}" presName="imageaccent7" presStyleCnt="0"/>
      <dgm:spPr/>
    </dgm:pt>
    <dgm:pt modelId="{8995F63B-6530-E743-BA62-FD055BBD6D64}" type="pres">
      <dgm:prSet presAssocID="{D5A286C2-260C-CB48-A3A4-9AC99C5235CB}" presName="accentRepeatNode" presStyleLbl="solidAlignAcc1" presStyleIdx="13" presStyleCnt="16"/>
      <dgm:spPr/>
    </dgm:pt>
    <dgm:pt modelId="{C7E20BA4-6999-A747-831B-7349550DD11A}" type="pres">
      <dgm:prSet presAssocID="{BF0C9508-2ACB-5543-B3A9-C5CE44485077}" presName="text8" presStyleCnt="0"/>
      <dgm:spPr/>
    </dgm:pt>
    <dgm:pt modelId="{AB9EB508-B759-1449-B47B-9B09A38E9974}" type="pres">
      <dgm:prSet presAssocID="{BF0C9508-2ACB-5543-B3A9-C5CE44485077}" presName="textRepeatNode" presStyleLbl="align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3927D-8239-C040-B0A0-26F5A19B4874}" type="pres">
      <dgm:prSet presAssocID="{BF0C9508-2ACB-5543-B3A9-C5CE44485077}" presName="textaccent8" presStyleCnt="0"/>
      <dgm:spPr/>
    </dgm:pt>
    <dgm:pt modelId="{B9A837BC-65F0-2048-9CF6-7607E382F8A0}" type="pres">
      <dgm:prSet presAssocID="{BF0C9508-2ACB-5543-B3A9-C5CE44485077}" presName="accentRepeatNode" presStyleLbl="solidAlignAcc1" presStyleIdx="14" presStyleCnt="16"/>
      <dgm:spPr/>
    </dgm:pt>
    <dgm:pt modelId="{BA9FF6B7-F8CA-9447-92D1-FFCA1303DFE3}" type="pres">
      <dgm:prSet presAssocID="{A7506087-9AD7-0445-85EC-AC6C9B811C85}" presName="image8" presStyleCnt="0"/>
      <dgm:spPr/>
    </dgm:pt>
    <dgm:pt modelId="{B379F4FC-4997-3F49-996D-AAAFF6A0FA48}" type="pres">
      <dgm:prSet presAssocID="{A7506087-9AD7-0445-85EC-AC6C9B811C85}" presName="imageRepeatNode" presStyleLbl="alignAcc1" presStyleIdx="7" presStyleCnt="8"/>
      <dgm:spPr/>
      <dgm:t>
        <a:bodyPr/>
        <a:lstStyle/>
        <a:p>
          <a:endParaRPr lang="en-US"/>
        </a:p>
      </dgm:t>
    </dgm:pt>
    <dgm:pt modelId="{FCB7265A-2162-0848-8E8E-DD870499D8CB}" type="pres">
      <dgm:prSet presAssocID="{A7506087-9AD7-0445-85EC-AC6C9B811C85}" presName="imageaccent8" presStyleCnt="0"/>
      <dgm:spPr/>
    </dgm:pt>
    <dgm:pt modelId="{596CF521-3BF5-2041-92FC-223C27316C3D}" type="pres">
      <dgm:prSet presAssocID="{A7506087-9AD7-0445-85EC-AC6C9B811C85}" presName="accentRepeatNode" presStyleLbl="solidAlignAcc1" presStyleIdx="15" presStyleCnt="16"/>
      <dgm:spPr/>
    </dgm:pt>
  </dgm:ptLst>
  <dgm:cxnLst>
    <dgm:cxn modelId="{D6E2842B-0A93-C44C-B7C6-FB428ED764D6}" srcId="{B2315D2B-6239-2348-B7AB-0F18F749C8C7}" destId="{2AB33F7B-F959-B049-A67F-74C96D4AE9EB}" srcOrd="5" destOrd="0" parTransId="{EFC8CDDD-F308-2047-8470-5B0F7B891F08}" sibTransId="{1A2BD5BF-7BE7-374D-BB04-BDF218D4C385}"/>
    <dgm:cxn modelId="{E38062DE-EA41-1644-A42B-539135FC5DE1}" type="presOf" srcId="{D99B28D3-09A1-E247-BC18-E70C2781139C}" destId="{F3DAE787-F0C0-6946-93C7-B9852E3A6846}" srcOrd="0" destOrd="0" presId="urn:microsoft.com/office/officeart/2008/layout/HexagonCluster"/>
    <dgm:cxn modelId="{4759595F-3EE2-B746-B80D-017B54ED656D}" type="presOf" srcId="{0BFAA09E-261B-3C45-97A2-D3EFDA7B1DA7}" destId="{BFE2F756-AEAF-2248-9EE0-F55F40E84126}" srcOrd="0" destOrd="0" presId="urn:microsoft.com/office/officeart/2008/layout/HexagonCluster"/>
    <dgm:cxn modelId="{EA350C43-F6A3-B646-B265-1F2953E78A24}" type="presOf" srcId="{9BE346A2-02ED-8D4C-A288-E06A67007FCA}" destId="{679967F1-8FB4-504E-B9FD-64D3CEF2F8A5}" srcOrd="0" destOrd="0" presId="urn:microsoft.com/office/officeart/2008/layout/HexagonCluster"/>
    <dgm:cxn modelId="{633944EE-23D9-D042-A0A2-FB4F7EFC23B8}" srcId="{B2315D2B-6239-2348-B7AB-0F18F749C8C7}" destId="{0BFAA09E-261B-3C45-97A2-D3EFDA7B1DA7}" srcOrd="3" destOrd="0" parTransId="{B4373A09-64DE-7245-BB0D-2C2FFD12BF1E}" sibTransId="{D99B28D3-09A1-E247-BC18-E70C2781139C}"/>
    <dgm:cxn modelId="{A6D50FB3-64D0-234D-AE9A-B1B9CEBE908E}" type="presOf" srcId="{D5A286C2-260C-CB48-A3A4-9AC99C5235CB}" destId="{379CB8BB-821A-2447-9294-00FB4F685DCD}" srcOrd="0" destOrd="0" presId="urn:microsoft.com/office/officeart/2008/layout/HexagonCluster"/>
    <dgm:cxn modelId="{BF182D37-6729-9E4D-B3F9-C0F577EC3D4D}" srcId="{B2315D2B-6239-2348-B7AB-0F18F749C8C7}" destId="{2B3E8660-CC28-514B-8F4B-DD16069BFDC9}" srcOrd="1" destOrd="0" parTransId="{DB9A7BE1-FB7D-A942-9164-F31E073955DB}" sibTransId="{407B84E4-025A-0340-BB25-348C7CF9F71D}"/>
    <dgm:cxn modelId="{F5353BBA-B102-F848-948E-EEAF31BC7B79}" srcId="{B2315D2B-6239-2348-B7AB-0F18F749C8C7}" destId="{5A1B9F95-8494-9E40-9F6C-55CE32D9B5D2}" srcOrd="0" destOrd="0" parTransId="{FFACA6F0-3A4B-C745-9FFA-0AFCEA739DDC}" sibTransId="{DE335D41-C35E-6648-B488-466EEB23CF04}"/>
    <dgm:cxn modelId="{5BC2F468-737C-1145-B4E0-26BDE520C50E}" type="presOf" srcId="{B2315D2B-6239-2348-B7AB-0F18F749C8C7}" destId="{17DD3A32-9BF8-5F4F-8DEC-D0292E663E2E}" srcOrd="0" destOrd="0" presId="urn:microsoft.com/office/officeart/2008/layout/HexagonCluster"/>
    <dgm:cxn modelId="{73F7F3BB-886C-5742-8624-2942E8ACFD5F}" srcId="{B2315D2B-6239-2348-B7AB-0F18F749C8C7}" destId="{DDA24D29-05F6-7A4D-923B-9C875BD0FAB4}" srcOrd="4" destOrd="0" parTransId="{21CBA90E-154A-DB41-B1B0-AE80ACAB834F}" sibTransId="{9BE346A2-02ED-8D4C-A288-E06A67007FCA}"/>
    <dgm:cxn modelId="{D4F26785-DEB2-8D41-835C-2AC92852A6ED}" type="presOf" srcId="{2AB33F7B-F959-B049-A67F-74C96D4AE9EB}" destId="{735B6246-E023-A04E-9EE5-3FC35782FEA9}" srcOrd="0" destOrd="0" presId="urn:microsoft.com/office/officeart/2008/layout/HexagonCluster"/>
    <dgm:cxn modelId="{B52CC096-CC6E-9548-B74F-E13AAAF21EF5}" type="presOf" srcId="{DE335D41-C35E-6648-B488-466EEB23CF04}" destId="{9886B5A0-2F20-064C-8B00-290D1BC16C27}" srcOrd="0" destOrd="0" presId="urn:microsoft.com/office/officeart/2008/layout/HexagonCluster"/>
    <dgm:cxn modelId="{27F433D1-0F73-5B47-A19E-34A6A8BDF2C9}" srcId="{B2315D2B-6239-2348-B7AB-0F18F749C8C7}" destId="{BF0C9508-2ACB-5543-B3A9-C5CE44485077}" srcOrd="7" destOrd="0" parTransId="{30485227-6CEE-8242-8F96-511732140550}" sibTransId="{A7506087-9AD7-0445-85EC-AC6C9B811C85}"/>
    <dgm:cxn modelId="{E37BBCB7-6112-7D4E-A460-FAB09854EC14}" type="presOf" srcId="{D54CFE58-8559-514F-B6AC-CB2DBC606F55}" destId="{81EC98BE-0DEC-C641-9F9F-F7DCD0A6C86A}" srcOrd="0" destOrd="0" presId="urn:microsoft.com/office/officeart/2008/layout/HexagonCluster"/>
    <dgm:cxn modelId="{EB850B70-1AF3-9B46-BA77-757925E3B51C}" type="presOf" srcId="{97FF916E-76E2-534C-945D-43360A0CAADC}" destId="{CFBEE057-8D05-9447-A49D-97436B3B9B10}" srcOrd="0" destOrd="0" presId="urn:microsoft.com/office/officeart/2008/layout/HexagonCluster"/>
    <dgm:cxn modelId="{40011622-362F-7F49-BF85-905C96B51D6F}" type="presOf" srcId="{407B84E4-025A-0340-BB25-348C7CF9F71D}" destId="{1B1CF528-E53D-1C4F-A501-9FC29A08D260}" srcOrd="0" destOrd="0" presId="urn:microsoft.com/office/officeart/2008/layout/HexagonCluster"/>
    <dgm:cxn modelId="{B926F42F-8F85-724C-8A36-4303E8B26EF9}" type="presOf" srcId="{5A1B9F95-8494-9E40-9F6C-55CE32D9B5D2}" destId="{8106F307-32E7-934B-A635-67AD707E2EB2}" srcOrd="0" destOrd="0" presId="urn:microsoft.com/office/officeart/2008/layout/HexagonCluster"/>
    <dgm:cxn modelId="{9C20315A-97FC-0146-9907-64F8923A0849}" srcId="{B2315D2B-6239-2348-B7AB-0F18F749C8C7}" destId="{5C784393-3EC0-FF4E-8FD7-1735E9F4F633}" srcOrd="2" destOrd="0" parTransId="{14B78727-7DAE-8B49-A5FA-0E1C08C67394}" sibTransId="{97FF916E-76E2-534C-945D-43360A0CAADC}"/>
    <dgm:cxn modelId="{BE6DB7C6-F3F3-B843-86CC-7B08064C0C93}" type="presOf" srcId="{DDA24D29-05F6-7A4D-923B-9C875BD0FAB4}" destId="{AF2DE8EB-AACD-E043-AC60-3087B3B6EE47}" srcOrd="0" destOrd="0" presId="urn:microsoft.com/office/officeart/2008/layout/HexagonCluster"/>
    <dgm:cxn modelId="{2306FF2F-8B27-E443-B9A6-87ABCA73C598}" type="presOf" srcId="{BF0C9508-2ACB-5543-B3A9-C5CE44485077}" destId="{AB9EB508-B759-1449-B47B-9B09A38E9974}" srcOrd="0" destOrd="0" presId="urn:microsoft.com/office/officeart/2008/layout/HexagonCluster"/>
    <dgm:cxn modelId="{A6DC039F-2676-F343-9744-52266192DFC7}" type="presOf" srcId="{2B3E8660-CC28-514B-8F4B-DD16069BFDC9}" destId="{35D79D6F-3758-AB4B-8DFE-4ABE746815DD}" srcOrd="0" destOrd="0" presId="urn:microsoft.com/office/officeart/2008/layout/HexagonCluster"/>
    <dgm:cxn modelId="{F27EB5DC-022B-9F4C-B8FF-B06FB7B95A85}" type="presOf" srcId="{1A2BD5BF-7BE7-374D-BB04-BDF218D4C385}" destId="{E1E9EC97-49C3-5142-ACCC-741EFF2B3FA8}" srcOrd="0" destOrd="0" presId="urn:microsoft.com/office/officeart/2008/layout/HexagonCluster"/>
    <dgm:cxn modelId="{02968F02-4BF1-E848-A31B-34B6E7D5A13A}" type="presOf" srcId="{5C784393-3EC0-FF4E-8FD7-1735E9F4F633}" destId="{0971ABA6-8629-E044-BB79-AB4837A23C8B}" srcOrd="0" destOrd="0" presId="urn:microsoft.com/office/officeart/2008/layout/HexagonCluster"/>
    <dgm:cxn modelId="{2D735B55-6669-2F4C-A5A6-4A03ABC03709}" srcId="{B2315D2B-6239-2348-B7AB-0F18F749C8C7}" destId="{D54CFE58-8559-514F-B6AC-CB2DBC606F55}" srcOrd="6" destOrd="0" parTransId="{55E3DD8A-49A1-0942-B3A9-A3F08551D537}" sibTransId="{D5A286C2-260C-CB48-A3A4-9AC99C5235CB}"/>
    <dgm:cxn modelId="{BF82F722-B067-F949-9A23-62BA6A89DF31}" type="presOf" srcId="{A7506087-9AD7-0445-85EC-AC6C9B811C85}" destId="{B379F4FC-4997-3F49-996D-AAAFF6A0FA48}" srcOrd="0" destOrd="0" presId="urn:microsoft.com/office/officeart/2008/layout/HexagonCluster"/>
    <dgm:cxn modelId="{7BE35281-1D61-1341-AEDA-A598363CFFEF}" type="presParOf" srcId="{17DD3A32-9BF8-5F4F-8DEC-D0292E663E2E}" destId="{D21C4AD4-72AB-164C-8748-D2C862ABC9BE}" srcOrd="0" destOrd="0" presId="urn:microsoft.com/office/officeart/2008/layout/HexagonCluster"/>
    <dgm:cxn modelId="{51F1A3E8-1FB4-AA4F-ADE6-9E853E926DEB}" type="presParOf" srcId="{D21C4AD4-72AB-164C-8748-D2C862ABC9BE}" destId="{8106F307-32E7-934B-A635-67AD707E2EB2}" srcOrd="0" destOrd="0" presId="urn:microsoft.com/office/officeart/2008/layout/HexagonCluster"/>
    <dgm:cxn modelId="{1E65F1CE-13E6-A84D-B626-24113683A582}" type="presParOf" srcId="{17DD3A32-9BF8-5F4F-8DEC-D0292E663E2E}" destId="{3B2D98D1-514B-9844-9CFD-1C84AEF99D73}" srcOrd="1" destOrd="0" presId="urn:microsoft.com/office/officeart/2008/layout/HexagonCluster"/>
    <dgm:cxn modelId="{00220148-1B27-5F49-B221-2B9C85E97782}" type="presParOf" srcId="{3B2D98D1-514B-9844-9CFD-1C84AEF99D73}" destId="{4F63D6FE-3F57-C340-B6AB-D32BEC1FA98A}" srcOrd="0" destOrd="0" presId="urn:microsoft.com/office/officeart/2008/layout/HexagonCluster"/>
    <dgm:cxn modelId="{24F28041-DB97-244C-B97D-F20359F68BA3}" type="presParOf" srcId="{17DD3A32-9BF8-5F4F-8DEC-D0292E663E2E}" destId="{058AAC56-85F0-F844-A8AD-AE78C8681BF7}" srcOrd="2" destOrd="0" presId="urn:microsoft.com/office/officeart/2008/layout/HexagonCluster"/>
    <dgm:cxn modelId="{C19073F0-39D0-DC4F-BBA3-EC36F7EFD5E2}" type="presParOf" srcId="{058AAC56-85F0-F844-A8AD-AE78C8681BF7}" destId="{9886B5A0-2F20-064C-8B00-290D1BC16C27}" srcOrd="0" destOrd="0" presId="urn:microsoft.com/office/officeart/2008/layout/HexagonCluster"/>
    <dgm:cxn modelId="{452E6D96-DFF1-064F-A5FA-6EE7527390F7}" type="presParOf" srcId="{17DD3A32-9BF8-5F4F-8DEC-D0292E663E2E}" destId="{76BA6BD9-4BA2-D54F-B36B-1E456A63750D}" srcOrd="3" destOrd="0" presId="urn:microsoft.com/office/officeart/2008/layout/HexagonCluster"/>
    <dgm:cxn modelId="{7FAE445F-BBC4-A243-9138-AEEB61B04360}" type="presParOf" srcId="{76BA6BD9-4BA2-D54F-B36B-1E456A63750D}" destId="{24FD6A98-A42D-E549-A1C4-21E0B6736739}" srcOrd="0" destOrd="0" presId="urn:microsoft.com/office/officeart/2008/layout/HexagonCluster"/>
    <dgm:cxn modelId="{C8ED8E30-D8FF-294C-A14E-160C0487057C}" type="presParOf" srcId="{17DD3A32-9BF8-5F4F-8DEC-D0292E663E2E}" destId="{34C19472-BFF4-F44D-9B96-344B705A7F57}" srcOrd="4" destOrd="0" presId="urn:microsoft.com/office/officeart/2008/layout/HexagonCluster"/>
    <dgm:cxn modelId="{548A610F-934B-AB40-8BC7-A598CE883711}" type="presParOf" srcId="{34C19472-BFF4-F44D-9B96-344B705A7F57}" destId="{35D79D6F-3758-AB4B-8DFE-4ABE746815DD}" srcOrd="0" destOrd="0" presId="urn:microsoft.com/office/officeart/2008/layout/HexagonCluster"/>
    <dgm:cxn modelId="{1562ADD5-ECE7-4A42-A1F3-EDC5690AB148}" type="presParOf" srcId="{17DD3A32-9BF8-5F4F-8DEC-D0292E663E2E}" destId="{4620592B-7F08-044D-8BAD-B80D30E27F41}" srcOrd="5" destOrd="0" presId="urn:microsoft.com/office/officeart/2008/layout/HexagonCluster"/>
    <dgm:cxn modelId="{3B589459-34B3-3548-B48E-A3001ACC14CE}" type="presParOf" srcId="{4620592B-7F08-044D-8BAD-B80D30E27F41}" destId="{84310206-ACBA-524A-A618-418DE2A413ED}" srcOrd="0" destOrd="0" presId="urn:microsoft.com/office/officeart/2008/layout/HexagonCluster"/>
    <dgm:cxn modelId="{E70DA76D-F2D1-8D4B-9A2F-EB1175413C45}" type="presParOf" srcId="{17DD3A32-9BF8-5F4F-8DEC-D0292E663E2E}" destId="{F3E1B378-2283-1C48-BCF5-5FFD432DFC45}" srcOrd="6" destOrd="0" presId="urn:microsoft.com/office/officeart/2008/layout/HexagonCluster"/>
    <dgm:cxn modelId="{473D204C-7267-674F-A30A-109C321AACB5}" type="presParOf" srcId="{F3E1B378-2283-1C48-BCF5-5FFD432DFC45}" destId="{1B1CF528-E53D-1C4F-A501-9FC29A08D260}" srcOrd="0" destOrd="0" presId="urn:microsoft.com/office/officeart/2008/layout/HexagonCluster"/>
    <dgm:cxn modelId="{456EE7FC-FBF3-E349-9296-372EDF49F1C3}" type="presParOf" srcId="{17DD3A32-9BF8-5F4F-8DEC-D0292E663E2E}" destId="{2C930BA2-6C82-F44E-BD25-F1CD353B7118}" srcOrd="7" destOrd="0" presId="urn:microsoft.com/office/officeart/2008/layout/HexagonCluster"/>
    <dgm:cxn modelId="{2C519D3A-71C4-EE43-8558-EEF48A07FE9C}" type="presParOf" srcId="{2C930BA2-6C82-F44E-BD25-F1CD353B7118}" destId="{BE8CAF56-7793-1349-A242-934F1888497E}" srcOrd="0" destOrd="0" presId="urn:microsoft.com/office/officeart/2008/layout/HexagonCluster"/>
    <dgm:cxn modelId="{1A16F2B2-5D79-8048-B68A-8193CD54AAAE}" type="presParOf" srcId="{17DD3A32-9BF8-5F4F-8DEC-D0292E663E2E}" destId="{81D89FE0-F15F-A941-A220-3B16E12C558E}" srcOrd="8" destOrd="0" presId="urn:microsoft.com/office/officeart/2008/layout/HexagonCluster"/>
    <dgm:cxn modelId="{8C101987-8648-A648-B064-15817A6F1A4E}" type="presParOf" srcId="{81D89FE0-F15F-A941-A220-3B16E12C558E}" destId="{0971ABA6-8629-E044-BB79-AB4837A23C8B}" srcOrd="0" destOrd="0" presId="urn:microsoft.com/office/officeart/2008/layout/HexagonCluster"/>
    <dgm:cxn modelId="{85E1F884-2CA7-8B4F-A8ED-5CD59E052F8B}" type="presParOf" srcId="{17DD3A32-9BF8-5F4F-8DEC-D0292E663E2E}" destId="{CFB2FFB3-E69D-1240-8E54-2D434A8C752F}" srcOrd="9" destOrd="0" presId="urn:microsoft.com/office/officeart/2008/layout/HexagonCluster"/>
    <dgm:cxn modelId="{79D855D2-A13F-F844-89E0-EA06592CDD4C}" type="presParOf" srcId="{CFB2FFB3-E69D-1240-8E54-2D434A8C752F}" destId="{B11D0EBB-1295-244B-B4C0-DBE87B3AEB82}" srcOrd="0" destOrd="0" presId="urn:microsoft.com/office/officeart/2008/layout/HexagonCluster"/>
    <dgm:cxn modelId="{5682FDBF-FA5A-574B-854D-F28200FFC463}" type="presParOf" srcId="{17DD3A32-9BF8-5F4F-8DEC-D0292E663E2E}" destId="{DE919797-4F70-B54B-8178-01296D82E2BB}" srcOrd="10" destOrd="0" presId="urn:microsoft.com/office/officeart/2008/layout/HexagonCluster"/>
    <dgm:cxn modelId="{24D9EDF5-4FD2-4942-897C-FBC574DB0249}" type="presParOf" srcId="{DE919797-4F70-B54B-8178-01296D82E2BB}" destId="{CFBEE057-8D05-9447-A49D-97436B3B9B10}" srcOrd="0" destOrd="0" presId="urn:microsoft.com/office/officeart/2008/layout/HexagonCluster"/>
    <dgm:cxn modelId="{B5BAD138-0087-C64F-BF4C-C6D99FBEAC09}" type="presParOf" srcId="{17DD3A32-9BF8-5F4F-8DEC-D0292E663E2E}" destId="{7B9B7E7E-1FE9-DA40-85F7-3A91DFF31585}" srcOrd="11" destOrd="0" presId="urn:microsoft.com/office/officeart/2008/layout/HexagonCluster"/>
    <dgm:cxn modelId="{F2C96CE2-111F-D543-AB31-CBEEA9F9D566}" type="presParOf" srcId="{7B9B7E7E-1FE9-DA40-85F7-3A91DFF31585}" destId="{2981B3B7-3838-BD44-A5A1-62CC017CF22E}" srcOrd="0" destOrd="0" presId="urn:microsoft.com/office/officeart/2008/layout/HexagonCluster"/>
    <dgm:cxn modelId="{3506734C-A6ED-4C4F-A6C3-4789423FCED0}" type="presParOf" srcId="{17DD3A32-9BF8-5F4F-8DEC-D0292E663E2E}" destId="{303ED9DD-0E0D-1548-B793-2B67CCE76F46}" srcOrd="12" destOrd="0" presId="urn:microsoft.com/office/officeart/2008/layout/HexagonCluster"/>
    <dgm:cxn modelId="{9E104828-5F57-AF49-AF5A-BB1268761FC7}" type="presParOf" srcId="{303ED9DD-0E0D-1548-B793-2B67CCE76F46}" destId="{BFE2F756-AEAF-2248-9EE0-F55F40E84126}" srcOrd="0" destOrd="0" presId="urn:microsoft.com/office/officeart/2008/layout/HexagonCluster"/>
    <dgm:cxn modelId="{5B22987E-5305-124F-9565-CC5D0AD1C9AE}" type="presParOf" srcId="{17DD3A32-9BF8-5F4F-8DEC-D0292E663E2E}" destId="{80E858BE-6AAD-6248-B40B-480F9D268AB7}" srcOrd="13" destOrd="0" presId="urn:microsoft.com/office/officeart/2008/layout/HexagonCluster"/>
    <dgm:cxn modelId="{DC4FF747-5A3C-F34B-9693-8D0DDFFCADED}" type="presParOf" srcId="{80E858BE-6AAD-6248-B40B-480F9D268AB7}" destId="{67ECC60C-3262-0D4F-B356-AFB2875C93A6}" srcOrd="0" destOrd="0" presId="urn:microsoft.com/office/officeart/2008/layout/HexagonCluster"/>
    <dgm:cxn modelId="{1F293F80-29C6-6A42-8C8D-3AC9D228086A}" type="presParOf" srcId="{17DD3A32-9BF8-5F4F-8DEC-D0292E663E2E}" destId="{18A18400-4809-6547-B291-096943FBD27E}" srcOrd="14" destOrd="0" presId="urn:microsoft.com/office/officeart/2008/layout/HexagonCluster"/>
    <dgm:cxn modelId="{F6DEB2D5-5FEA-2543-B413-407EBD40E0E8}" type="presParOf" srcId="{18A18400-4809-6547-B291-096943FBD27E}" destId="{F3DAE787-F0C0-6946-93C7-B9852E3A6846}" srcOrd="0" destOrd="0" presId="urn:microsoft.com/office/officeart/2008/layout/HexagonCluster"/>
    <dgm:cxn modelId="{3BF459AC-2D9A-9141-A1F9-9C695A2C215B}" type="presParOf" srcId="{17DD3A32-9BF8-5F4F-8DEC-D0292E663E2E}" destId="{94EF0324-F5ED-4C49-A35D-863F69CFB8F9}" srcOrd="15" destOrd="0" presId="urn:microsoft.com/office/officeart/2008/layout/HexagonCluster"/>
    <dgm:cxn modelId="{06BD62B3-09C0-1744-AB17-B5E7E518BE3B}" type="presParOf" srcId="{94EF0324-F5ED-4C49-A35D-863F69CFB8F9}" destId="{4AA6A005-35E4-A343-BD15-DDD146D94F45}" srcOrd="0" destOrd="0" presId="urn:microsoft.com/office/officeart/2008/layout/HexagonCluster"/>
    <dgm:cxn modelId="{4956E7A0-FFA1-C047-A5C3-B41D3F50395D}" type="presParOf" srcId="{17DD3A32-9BF8-5F4F-8DEC-D0292E663E2E}" destId="{CFED2A00-5D2A-A849-9282-67056A40E689}" srcOrd="16" destOrd="0" presId="urn:microsoft.com/office/officeart/2008/layout/HexagonCluster"/>
    <dgm:cxn modelId="{D1D193A0-31AC-BD40-8A10-8DF6B27E80CD}" type="presParOf" srcId="{CFED2A00-5D2A-A849-9282-67056A40E689}" destId="{AF2DE8EB-AACD-E043-AC60-3087B3B6EE47}" srcOrd="0" destOrd="0" presId="urn:microsoft.com/office/officeart/2008/layout/HexagonCluster"/>
    <dgm:cxn modelId="{7C505A65-C078-C245-965A-48A9AFB2DDB2}" type="presParOf" srcId="{17DD3A32-9BF8-5F4F-8DEC-D0292E663E2E}" destId="{49314047-4300-4C47-9491-2E57BF258618}" srcOrd="17" destOrd="0" presId="urn:microsoft.com/office/officeart/2008/layout/HexagonCluster"/>
    <dgm:cxn modelId="{46381D52-FC48-EC47-AAC6-CEEAB0DB3971}" type="presParOf" srcId="{49314047-4300-4C47-9491-2E57BF258618}" destId="{505F4CB3-0047-3845-9BDD-6071CA1ECF58}" srcOrd="0" destOrd="0" presId="urn:microsoft.com/office/officeart/2008/layout/HexagonCluster"/>
    <dgm:cxn modelId="{4A5AFAEF-7E5C-8040-B6FE-B5032D892B31}" type="presParOf" srcId="{17DD3A32-9BF8-5F4F-8DEC-D0292E663E2E}" destId="{7AB4A22B-90E4-4947-844B-0025D5111094}" srcOrd="18" destOrd="0" presId="urn:microsoft.com/office/officeart/2008/layout/HexagonCluster"/>
    <dgm:cxn modelId="{05FD6353-FACC-034D-B072-87F3970F36A9}" type="presParOf" srcId="{7AB4A22B-90E4-4947-844B-0025D5111094}" destId="{679967F1-8FB4-504E-B9FD-64D3CEF2F8A5}" srcOrd="0" destOrd="0" presId="urn:microsoft.com/office/officeart/2008/layout/HexagonCluster"/>
    <dgm:cxn modelId="{117788D7-0AC7-0A45-9555-2A0C0607C533}" type="presParOf" srcId="{17DD3A32-9BF8-5F4F-8DEC-D0292E663E2E}" destId="{039AF656-8F02-1746-8989-3C54590E50F5}" srcOrd="19" destOrd="0" presId="urn:microsoft.com/office/officeart/2008/layout/HexagonCluster"/>
    <dgm:cxn modelId="{D24B1A1B-BC18-4A4D-8A0D-B4BFD7A8116F}" type="presParOf" srcId="{039AF656-8F02-1746-8989-3C54590E50F5}" destId="{66D626A8-E506-DF4B-9C7A-60CE0F6D525F}" srcOrd="0" destOrd="0" presId="urn:microsoft.com/office/officeart/2008/layout/HexagonCluster"/>
    <dgm:cxn modelId="{1640EF14-950C-0843-B4F7-558015B18611}" type="presParOf" srcId="{17DD3A32-9BF8-5F4F-8DEC-D0292E663E2E}" destId="{1F737776-CEBD-FE43-B3A5-594D19947DD7}" srcOrd="20" destOrd="0" presId="urn:microsoft.com/office/officeart/2008/layout/HexagonCluster"/>
    <dgm:cxn modelId="{2981C451-7902-5B49-99E0-3600CB128AB5}" type="presParOf" srcId="{1F737776-CEBD-FE43-B3A5-594D19947DD7}" destId="{735B6246-E023-A04E-9EE5-3FC35782FEA9}" srcOrd="0" destOrd="0" presId="urn:microsoft.com/office/officeart/2008/layout/HexagonCluster"/>
    <dgm:cxn modelId="{9D43EBE2-233A-B043-9574-F764EC574DF4}" type="presParOf" srcId="{17DD3A32-9BF8-5F4F-8DEC-D0292E663E2E}" destId="{C201307D-BB2F-BD40-A6FD-40314DDA9CF7}" srcOrd="21" destOrd="0" presId="urn:microsoft.com/office/officeart/2008/layout/HexagonCluster"/>
    <dgm:cxn modelId="{C75D3EC7-59A2-534A-A2DA-502FAFFB40A6}" type="presParOf" srcId="{C201307D-BB2F-BD40-A6FD-40314DDA9CF7}" destId="{8F519FEC-88EB-7144-9C1E-C726D70E0839}" srcOrd="0" destOrd="0" presId="urn:microsoft.com/office/officeart/2008/layout/HexagonCluster"/>
    <dgm:cxn modelId="{A7775CE6-5F46-2C46-8359-26C2B00A92A9}" type="presParOf" srcId="{17DD3A32-9BF8-5F4F-8DEC-D0292E663E2E}" destId="{7A35B6A2-BD44-A64B-B88D-9F6CA7FE728B}" srcOrd="22" destOrd="0" presId="urn:microsoft.com/office/officeart/2008/layout/HexagonCluster"/>
    <dgm:cxn modelId="{3D71C4B3-FEA3-9342-88D3-46E85A3EBD8A}" type="presParOf" srcId="{7A35B6A2-BD44-A64B-B88D-9F6CA7FE728B}" destId="{E1E9EC97-49C3-5142-ACCC-741EFF2B3FA8}" srcOrd="0" destOrd="0" presId="urn:microsoft.com/office/officeart/2008/layout/HexagonCluster"/>
    <dgm:cxn modelId="{8D4932DE-EC4D-2847-8B33-FFEB0F33948F}" type="presParOf" srcId="{17DD3A32-9BF8-5F4F-8DEC-D0292E663E2E}" destId="{F79A1B97-7E5C-0347-AD39-E55BD4964D2C}" srcOrd="23" destOrd="0" presId="urn:microsoft.com/office/officeart/2008/layout/HexagonCluster"/>
    <dgm:cxn modelId="{F1273EF2-9E4C-164A-B7C7-932FF6DB3BAF}" type="presParOf" srcId="{F79A1B97-7E5C-0347-AD39-E55BD4964D2C}" destId="{6C9689CE-DE5B-8F42-8ABE-1B1B67DD549F}" srcOrd="0" destOrd="0" presId="urn:microsoft.com/office/officeart/2008/layout/HexagonCluster"/>
    <dgm:cxn modelId="{FD034424-0B8B-2242-A6B1-5DA09731AA53}" type="presParOf" srcId="{17DD3A32-9BF8-5F4F-8DEC-D0292E663E2E}" destId="{E9DFD25E-9149-6F49-8A26-A23666B80375}" srcOrd="24" destOrd="0" presId="urn:microsoft.com/office/officeart/2008/layout/HexagonCluster"/>
    <dgm:cxn modelId="{18CDDD64-477E-7146-B8F1-04250DAD8C90}" type="presParOf" srcId="{E9DFD25E-9149-6F49-8A26-A23666B80375}" destId="{81EC98BE-0DEC-C641-9F9F-F7DCD0A6C86A}" srcOrd="0" destOrd="0" presId="urn:microsoft.com/office/officeart/2008/layout/HexagonCluster"/>
    <dgm:cxn modelId="{35B16645-2538-514A-829D-B6115A8A666E}" type="presParOf" srcId="{17DD3A32-9BF8-5F4F-8DEC-D0292E663E2E}" destId="{6C4056F6-58B2-F643-A9AF-CCECD127753F}" srcOrd="25" destOrd="0" presId="urn:microsoft.com/office/officeart/2008/layout/HexagonCluster"/>
    <dgm:cxn modelId="{5C6E55C7-2EC8-AA40-8AC9-6B36C437FAF6}" type="presParOf" srcId="{6C4056F6-58B2-F643-A9AF-CCECD127753F}" destId="{D886C6BE-B24D-514E-B15B-DF665F6ED4DF}" srcOrd="0" destOrd="0" presId="urn:microsoft.com/office/officeart/2008/layout/HexagonCluster"/>
    <dgm:cxn modelId="{A8E88E48-A0D5-0146-9DC6-ED0D01A35DDC}" type="presParOf" srcId="{17DD3A32-9BF8-5F4F-8DEC-D0292E663E2E}" destId="{370EAC9D-D089-1548-8CE6-3A79E5A0A503}" srcOrd="26" destOrd="0" presId="urn:microsoft.com/office/officeart/2008/layout/HexagonCluster"/>
    <dgm:cxn modelId="{7847A86E-E666-7D4D-BB0B-2F6E643B5E98}" type="presParOf" srcId="{370EAC9D-D089-1548-8CE6-3A79E5A0A503}" destId="{379CB8BB-821A-2447-9294-00FB4F685DCD}" srcOrd="0" destOrd="0" presId="urn:microsoft.com/office/officeart/2008/layout/HexagonCluster"/>
    <dgm:cxn modelId="{12C47A90-04E9-5E48-BC65-64B37DB64428}" type="presParOf" srcId="{17DD3A32-9BF8-5F4F-8DEC-D0292E663E2E}" destId="{FDAD8D96-8D9D-D448-8433-2BAC48197C1D}" srcOrd="27" destOrd="0" presId="urn:microsoft.com/office/officeart/2008/layout/HexagonCluster"/>
    <dgm:cxn modelId="{B1185B66-A7B3-1048-A9A1-7AF734E36F2C}" type="presParOf" srcId="{FDAD8D96-8D9D-D448-8433-2BAC48197C1D}" destId="{8995F63B-6530-E743-BA62-FD055BBD6D64}" srcOrd="0" destOrd="0" presId="urn:microsoft.com/office/officeart/2008/layout/HexagonCluster"/>
    <dgm:cxn modelId="{91B52A7A-EA6C-D347-9642-0A6C22AFC7CB}" type="presParOf" srcId="{17DD3A32-9BF8-5F4F-8DEC-D0292E663E2E}" destId="{C7E20BA4-6999-A747-831B-7349550DD11A}" srcOrd="28" destOrd="0" presId="urn:microsoft.com/office/officeart/2008/layout/HexagonCluster"/>
    <dgm:cxn modelId="{E8B6AA50-8A3D-0B4A-AACA-E0F8E810AA16}" type="presParOf" srcId="{C7E20BA4-6999-A747-831B-7349550DD11A}" destId="{AB9EB508-B759-1449-B47B-9B09A38E9974}" srcOrd="0" destOrd="0" presId="urn:microsoft.com/office/officeart/2008/layout/HexagonCluster"/>
    <dgm:cxn modelId="{0EEC21F4-CE9F-7A47-AAAD-F859BEFAB585}" type="presParOf" srcId="{17DD3A32-9BF8-5F4F-8DEC-D0292E663E2E}" destId="{FD63927D-8239-C040-B0A0-26F5A19B4874}" srcOrd="29" destOrd="0" presId="urn:microsoft.com/office/officeart/2008/layout/HexagonCluster"/>
    <dgm:cxn modelId="{6B668C75-6014-BF43-97E6-BA1011EA8AD7}" type="presParOf" srcId="{FD63927D-8239-C040-B0A0-26F5A19B4874}" destId="{B9A837BC-65F0-2048-9CF6-7607E382F8A0}" srcOrd="0" destOrd="0" presId="urn:microsoft.com/office/officeart/2008/layout/HexagonCluster"/>
    <dgm:cxn modelId="{D3E8BC12-119F-474E-83D1-B2747D5C415D}" type="presParOf" srcId="{17DD3A32-9BF8-5F4F-8DEC-D0292E663E2E}" destId="{BA9FF6B7-F8CA-9447-92D1-FFCA1303DFE3}" srcOrd="30" destOrd="0" presId="urn:microsoft.com/office/officeart/2008/layout/HexagonCluster"/>
    <dgm:cxn modelId="{46986CB6-DE8C-8045-8110-164CB9E60588}" type="presParOf" srcId="{BA9FF6B7-F8CA-9447-92D1-FFCA1303DFE3}" destId="{B379F4FC-4997-3F49-996D-AAAFF6A0FA48}" srcOrd="0" destOrd="0" presId="urn:microsoft.com/office/officeart/2008/layout/HexagonCluster"/>
    <dgm:cxn modelId="{EB2304EE-641D-EB44-BA2B-E6B03B7E2B40}" type="presParOf" srcId="{17DD3A32-9BF8-5F4F-8DEC-D0292E663E2E}" destId="{FCB7265A-2162-0848-8E8E-DD870499D8CB}" srcOrd="31" destOrd="0" presId="urn:microsoft.com/office/officeart/2008/layout/HexagonCluster"/>
    <dgm:cxn modelId="{8D3BE089-DCA5-FA42-AEEA-4AAE389796FF}" type="presParOf" srcId="{FCB7265A-2162-0848-8E8E-DD870499D8CB}" destId="{596CF521-3BF5-2041-92FC-223C27316C3D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06F307-32E7-934B-A635-67AD707E2EB2}">
      <dsp:nvSpPr>
        <dsp:cNvPr id="0" name=""/>
        <dsp:cNvSpPr/>
      </dsp:nvSpPr>
      <dsp:spPr>
        <a:xfrm>
          <a:off x="1251296" y="3096715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Drug Cultivation, Production, Trafficking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1476564" y="3290081"/>
        <a:ext cx="1004069" cy="861874"/>
      </dsp:txXfrm>
    </dsp:sp>
    <dsp:sp modelId="{4F63D6FE-3F57-C340-B6AB-D32BEC1FA98A}">
      <dsp:nvSpPr>
        <dsp:cNvPr id="0" name=""/>
        <dsp:cNvSpPr/>
      </dsp:nvSpPr>
      <dsp:spPr>
        <a:xfrm>
          <a:off x="1286214" y="3655253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6B5A0-2F20-064C-8B00-290D1BC16C27}">
      <dsp:nvSpPr>
        <dsp:cNvPr id="0" name=""/>
        <dsp:cNvSpPr/>
      </dsp:nvSpPr>
      <dsp:spPr>
        <a:xfrm>
          <a:off x="0" y="2406646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D6A98-A42D-E549-A1C4-21E0B6736739}">
      <dsp:nvSpPr>
        <dsp:cNvPr id="0" name=""/>
        <dsp:cNvSpPr/>
      </dsp:nvSpPr>
      <dsp:spPr>
        <a:xfrm>
          <a:off x="996009" y="3489559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D79D6F-3758-AB4B-8DFE-4ABE746815DD}">
      <dsp:nvSpPr>
        <dsp:cNvPr id="0" name=""/>
        <dsp:cNvSpPr/>
      </dsp:nvSpPr>
      <dsp:spPr>
        <a:xfrm>
          <a:off x="2502564" y="2402870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Communicable Diseases &amp; Mental Health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727832" y="2596236"/>
        <a:ext cx="1004069" cy="861874"/>
      </dsp:txXfrm>
    </dsp:sp>
    <dsp:sp modelId="{84310206-ACBA-524A-A618-418DE2A413ED}">
      <dsp:nvSpPr>
        <dsp:cNvPr id="0" name=""/>
        <dsp:cNvSpPr/>
      </dsp:nvSpPr>
      <dsp:spPr>
        <a:xfrm>
          <a:off x="3503948" y="3482950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1CF528-E53D-1C4F-A501-9FC29A08D260}">
      <dsp:nvSpPr>
        <dsp:cNvPr id="0" name=""/>
        <dsp:cNvSpPr/>
      </dsp:nvSpPr>
      <dsp:spPr>
        <a:xfrm>
          <a:off x="3754742" y="3094442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CAF56-7793-1349-A242-934F1888497E}">
      <dsp:nvSpPr>
        <dsp:cNvPr id="0" name=""/>
        <dsp:cNvSpPr/>
      </dsp:nvSpPr>
      <dsp:spPr>
        <a:xfrm>
          <a:off x="3789674" y="3650060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1ABA6-8629-E044-BB79-AB4837A23C8B}">
      <dsp:nvSpPr>
        <dsp:cNvPr id="0" name=""/>
        <dsp:cNvSpPr/>
      </dsp:nvSpPr>
      <dsp:spPr>
        <a:xfrm>
          <a:off x="1251282" y="1716490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Public Security: Violence and Crime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1476550" y="1909856"/>
        <a:ext cx="1004069" cy="861874"/>
      </dsp:txXfrm>
    </dsp:sp>
    <dsp:sp modelId="{B11D0EBB-1295-244B-B4C0-DBE87B3AEB82}">
      <dsp:nvSpPr>
        <dsp:cNvPr id="0" name=""/>
        <dsp:cNvSpPr/>
      </dsp:nvSpPr>
      <dsp:spPr>
        <a:xfrm>
          <a:off x="2241022" y="1733484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EE057-8D05-9447-A49D-97436B3B9B10}">
      <dsp:nvSpPr>
        <dsp:cNvPr id="0" name=""/>
        <dsp:cNvSpPr/>
      </dsp:nvSpPr>
      <dsp:spPr>
        <a:xfrm>
          <a:off x="2502564" y="1022085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81B3B7-3838-BD44-A5A1-62CC017CF22E}">
      <dsp:nvSpPr>
        <dsp:cNvPr id="0" name=""/>
        <dsp:cNvSpPr/>
      </dsp:nvSpPr>
      <dsp:spPr>
        <a:xfrm>
          <a:off x="2544662" y="1575343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2F756-AEAF-2248-9EE0-F55F40E84126}">
      <dsp:nvSpPr>
        <dsp:cNvPr id="0" name=""/>
        <dsp:cNvSpPr/>
      </dsp:nvSpPr>
      <dsp:spPr>
        <a:xfrm>
          <a:off x="3754742" y="1713658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Organized Crime, Corruption, Money Laundering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980010" y="1907024"/>
        <a:ext cx="1004069" cy="861874"/>
      </dsp:txXfrm>
    </dsp:sp>
    <dsp:sp modelId="{67ECC60C-3262-0D4F-B356-AFB2875C93A6}">
      <dsp:nvSpPr>
        <dsp:cNvPr id="0" name=""/>
        <dsp:cNvSpPr/>
      </dsp:nvSpPr>
      <dsp:spPr>
        <a:xfrm>
          <a:off x="5012294" y="2266916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DAE787-F0C0-6946-93C7-B9852E3A6846}">
      <dsp:nvSpPr>
        <dsp:cNvPr id="0" name=""/>
        <dsp:cNvSpPr/>
      </dsp:nvSpPr>
      <dsp:spPr>
        <a:xfrm>
          <a:off x="5006024" y="2415615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6A005-35E4-A343-BD15-DDD146D94F45}">
      <dsp:nvSpPr>
        <dsp:cNvPr id="0" name=""/>
        <dsp:cNvSpPr/>
      </dsp:nvSpPr>
      <dsp:spPr>
        <a:xfrm>
          <a:off x="5289063" y="2438274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DE8EB-AACD-E043-AC60-3087B3B6EE47}">
      <dsp:nvSpPr>
        <dsp:cNvPr id="0" name=""/>
        <dsp:cNvSpPr/>
      </dsp:nvSpPr>
      <dsp:spPr>
        <a:xfrm>
          <a:off x="5006024" y="1035303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Terrorism &amp; </a:t>
          </a:r>
          <a:r>
            <a:rPr lang="en-US" sz="1100" b="1" kern="1200" dirty="0" err="1" smtClean="0">
              <a:solidFill>
                <a:schemeClr val="bg1"/>
              </a:solidFill>
            </a:rPr>
            <a:t>Isurgency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5231292" y="1228669"/>
        <a:ext cx="1004069" cy="861874"/>
      </dsp:txXfrm>
    </dsp:sp>
    <dsp:sp modelId="{505F4CB3-0047-3845-9BDD-6071CA1ECF58}">
      <dsp:nvSpPr>
        <dsp:cNvPr id="0" name=""/>
        <dsp:cNvSpPr/>
      </dsp:nvSpPr>
      <dsp:spPr>
        <a:xfrm>
          <a:off x="6263576" y="1595170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967F1-8FB4-504E-B9FD-64D3CEF2F8A5}">
      <dsp:nvSpPr>
        <dsp:cNvPr id="0" name=""/>
        <dsp:cNvSpPr/>
      </dsp:nvSpPr>
      <dsp:spPr>
        <a:xfrm>
          <a:off x="6257307" y="1732068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626A8-E506-DF4B-9C7A-60CE0F6D525F}">
      <dsp:nvSpPr>
        <dsp:cNvPr id="0" name=""/>
        <dsp:cNvSpPr/>
      </dsp:nvSpPr>
      <dsp:spPr>
        <a:xfrm>
          <a:off x="6547511" y="1759920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B6246-E023-A04E-9EE5-3FC35782FEA9}">
      <dsp:nvSpPr>
        <dsp:cNvPr id="0" name=""/>
        <dsp:cNvSpPr/>
      </dsp:nvSpPr>
      <dsp:spPr>
        <a:xfrm>
          <a:off x="6257307" y="3110492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Economic Development &amp; Productivity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6482575" y="3303858"/>
        <a:ext cx="1004069" cy="861874"/>
      </dsp:txXfrm>
    </dsp:sp>
    <dsp:sp modelId="{8F519FEC-88EB-7144-9C1E-C726D70E0839}">
      <dsp:nvSpPr>
        <dsp:cNvPr id="0" name=""/>
        <dsp:cNvSpPr/>
      </dsp:nvSpPr>
      <dsp:spPr>
        <a:xfrm>
          <a:off x="6545720" y="4204262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E9EC97-49C3-5142-ACCC-741EFF2B3FA8}">
      <dsp:nvSpPr>
        <dsp:cNvPr id="0" name=""/>
        <dsp:cNvSpPr/>
      </dsp:nvSpPr>
      <dsp:spPr>
        <a:xfrm>
          <a:off x="5006024" y="3794039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9689CE-DE5B-8F42-8ABE-1B1B67DD549F}">
      <dsp:nvSpPr>
        <dsp:cNvPr id="0" name=""/>
        <dsp:cNvSpPr/>
      </dsp:nvSpPr>
      <dsp:spPr>
        <a:xfrm>
          <a:off x="6276116" y="4342105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C98BE-0DEC-C641-9F9F-F7DCD0A6C86A}">
      <dsp:nvSpPr>
        <dsp:cNvPr id="0" name=""/>
        <dsp:cNvSpPr/>
      </dsp:nvSpPr>
      <dsp:spPr>
        <a:xfrm>
          <a:off x="2501668" y="3786486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Social Development of Children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726936" y="3979852"/>
        <a:ext cx="1004069" cy="861874"/>
      </dsp:txXfrm>
    </dsp:sp>
    <dsp:sp modelId="{D886C6BE-B24D-514E-B15B-DF665F6ED4DF}">
      <dsp:nvSpPr>
        <dsp:cNvPr id="0" name=""/>
        <dsp:cNvSpPr/>
      </dsp:nvSpPr>
      <dsp:spPr>
        <a:xfrm>
          <a:off x="2543766" y="4339744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CB8BB-821A-2447-9294-00FB4F685DCD}">
      <dsp:nvSpPr>
        <dsp:cNvPr id="0" name=""/>
        <dsp:cNvSpPr/>
      </dsp:nvSpPr>
      <dsp:spPr>
        <a:xfrm>
          <a:off x="1250386" y="4480419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5F63B-6530-E743-BA62-FD055BBD6D64}">
      <dsp:nvSpPr>
        <dsp:cNvPr id="0" name=""/>
        <dsp:cNvSpPr/>
      </dsp:nvSpPr>
      <dsp:spPr>
        <a:xfrm>
          <a:off x="2240126" y="4497885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9EB508-B759-1449-B47B-9B09A38E9974}">
      <dsp:nvSpPr>
        <dsp:cNvPr id="0" name=""/>
        <dsp:cNvSpPr/>
      </dsp:nvSpPr>
      <dsp:spPr>
        <a:xfrm>
          <a:off x="7502319" y="3810090"/>
          <a:ext cx="1454604" cy="1248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Governance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7727587" y="4003456"/>
        <a:ext cx="1004069" cy="861874"/>
      </dsp:txXfrm>
    </dsp:sp>
    <dsp:sp modelId="{B9A837BC-65F0-2048-9CF6-7607E382F8A0}">
      <dsp:nvSpPr>
        <dsp:cNvPr id="0" name=""/>
        <dsp:cNvSpPr/>
      </dsp:nvSpPr>
      <dsp:spPr>
        <a:xfrm>
          <a:off x="7790732" y="4903860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9F4FC-4997-3F49-996D-AAAFF6A0FA48}">
      <dsp:nvSpPr>
        <dsp:cNvPr id="0" name=""/>
        <dsp:cNvSpPr/>
      </dsp:nvSpPr>
      <dsp:spPr>
        <a:xfrm>
          <a:off x="6251037" y="4494109"/>
          <a:ext cx="1454604" cy="124860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6CF521-3BF5-2041-92FC-223C27316C3D}">
      <dsp:nvSpPr>
        <dsp:cNvPr id="0" name=""/>
        <dsp:cNvSpPr/>
      </dsp:nvSpPr>
      <dsp:spPr>
        <a:xfrm>
          <a:off x="7521129" y="5042174"/>
          <a:ext cx="169285" cy="1463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5179-2AD8-7E45-B086-AB992D7AC236}" type="datetimeFigureOut">
              <a:rPr lang="en-US" smtClean="0"/>
              <a:t>7/5/15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B0DA8-C073-B24A-A738-F438D9407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96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B0DA8-C073-B24A-A738-F438D94075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3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July 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July 5, 2015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SUP.net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Relationship Id="rId3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Relationship Id="rId3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3453" y="1676400"/>
            <a:ext cx="7214748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International society for substance use prevention and treatment professionals (ISSUP)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453" y="3203574"/>
            <a:ext cx="7214747" cy="1825625"/>
          </a:xfrm>
        </p:spPr>
        <p:txBody>
          <a:bodyPr/>
          <a:lstStyle/>
          <a:p>
            <a:r>
              <a:rPr lang="en-US" dirty="0" smtClean="0"/>
              <a:t>No Borders – Unifying the Global Workforce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53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8117"/>
            <a:ext cx="7772400" cy="1143000"/>
          </a:xfrm>
        </p:spPr>
        <p:txBody>
          <a:bodyPr/>
          <a:lstStyle/>
          <a:p>
            <a:r>
              <a:rPr lang="en-US" dirty="0" smtClean="0"/>
              <a:t>COMPONENTS OF ISSUP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3"/>
          </p:nvPr>
        </p:nvSpPr>
        <p:spPr>
          <a:xfrm>
            <a:off x="267853" y="2155940"/>
            <a:ext cx="4365891" cy="3200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400" u="sng" dirty="0"/>
              <a:t>Core Curricula</a:t>
            </a:r>
          </a:p>
          <a:p>
            <a:r>
              <a:rPr lang="en-US" sz="2400" dirty="0"/>
              <a:t>Universal Treatment Curriculum (UTC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Universal Prevention Curriculum (UPC)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76339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2400" u="sng" dirty="0"/>
              <a:t>Specialized Curricula</a:t>
            </a:r>
          </a:p>
          <a:p>
            <a:r>
              <a:rPr lang="en-US" sz="2400" dirty="0" smtClean="0"/>
              <a:t>Recovery</a:t>
            </a:r>
            <a:endParaRPr lang="en-US" sz="2400" dirty="0"/>
          </a:p>
          <a:p>
            <a:r>
              <a:rPr lang="en-US" sz="2400" dirty="0"/>
              <a:t>Guiding the Recovery of </a:t>
            </a:r>
            <a:r>
              <a:rPr lang="en-US" sz="2400" dirty="0" smtClean="0"/>
              <a:t>Women (GROW)</a:t>
            </a:r>
            <a:endParaRPr lang="en-US" sz="2400" dirty="0"/>
          </a:p>
          <a:p>
            <a:r>
              <a:rPr lang="en-US" sz="2400" dirty="0"/>
              <a:t>Child Substance Use </a:t>
            </a:r>
            <a:r>
              <a:rPr lang="en-US" sz="2400" dirty="0" smtClean="0"/>
              <a:t>Disorders</a:t>
            </a:r>
          </a:p>
          <a:p>
            <a:r>
              <a:rPr lang="en-US" sz="2400" dirty="0" smtClean="0"/>
              <a:t>Rural Treatment &amp; Prevention</a:t>
            </a:r>
          </a:p>
          <a:p>
            <a:r>
              <a:rPr lang="en-US" sz="2400" dirty="0" smtClean="0"/>
              <a:t>Outreach Drop in Centers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Bevel 4"/>
          <p:cNvSpPr/>
          <p:nvPr/>
        </p:nvSpPr>
        <p:spPr>
          <a:xfrm>
            <a:off x="2378363" y="995610"/>
            <a:ext cx="6079837" cy="878126"/>
          </a:xfrm>
          <a:prstGeom prst="bevel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Training of the Workforce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464" y="1024748"/>
            <a:ext cx="16094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Capacity </a:t>
            </a:r>
            <a:r>
              <a:rPr lang="en-US" sz="2000" b="1" dirty="0" err="1" smtClean="0"/>
              <a:t>Buiding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307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8117"/>
            <a:ext cx="7772400" cy="1143000"/>
          </a:xfrm>
        </p:spPr>
        <p:txBody>
          <a:bodyPr/>
          <a:lstStyle/>
          <a:p>
            <a:r>
              <a:rPr lang="en-US" dirty="0" smtClean="0"/>
              <a:t>COMPONENTS OF ISSUP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3"/>
          </p:nvPr>
        </p:nvSpPr>
        <p:spPr>
          <a:xfrm>
            <a:off x="267853" y="2038354"/>
            <a:ext cx="8646812" cy="3770219"/>
          </a:xfrm>
        </p:spPr>
        <p:txBody>
          <a:bodyPr>
            <a:noAutofit/>
          </a:bodyPr>
          <a:lstStyle/>
          <a:p>
            <a:r>
              <a:rPr lang="en-US" sz="2400" dirty="0" smtClean="0"/>
              <a:t>40+ countries will receive UTC, UPC, and specialized curriculum training in 2015.</a:t>
            </a:r>
          </a:p>
          <a:p>
            <a:r>
              <a:rPr lang="en-US" sz="2400" dirty="0" smtClean="0"/>
              <a:t>ISSUP promotes these training packages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ther training packages by organizing partners are welcome. </a:t>
            </a:r>
          </a:p>
          <a:p>
            <a:r>
              <a:rPr lang="en-US" sz="2400" dirty="0" smtClean="0"/>
              <a:t>Other training packages shared by researchers/practitioners are welcomed.</a:t>
            </a:r>
          </a:p>
          <a:p>
            <a:r>
              <a:rPr lang="en-US" sz="2400" dirty="0" smtClean="0"/>
              <a:t>Expert Advisory Group will review and evaluate curricula before dissemination. 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5" name="Bevel 4"/>
          <p:cNvSpPr/>
          <p:nvPr/>
        </p:nvSpPr>
        <p:spPr>
          <a:xfrm>
            <a:off x="2378363" y="995610"/>
            <a:ext cx="6079837" cy="878126"/>
          </a:xfrm>
          <a:prstGeom prst="bevel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Training of the Workforce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464" y="1024748"/>
            <a:ext cx="16094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Capacity </a:t>
            </a:r>
            <a:r>
              <a:rPr lang="en-US" sz="2000" b="1" dirty="0" err="1" smtClean="0"/>
              <a:t>Buiding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5464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263"/>
            <a:ext cx="7772400" cy="852881"/>
          </a:xfrm>
        </p:spPr>
        <p:txBody>
          <a:bodyPr/>
          <a:lstStyle/>
          <a:p>
            <a:r>
              <a:rPr lang="en-US" dirty="0" smtClean="0"/>
              <a:t>COMPONENTS OF ISSUP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3622676" y="868388"/>
            <a:ext cx="4882568" cy="805518"/>
          </a:xfrm>
          <a:prstGeom prst="beve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Examination and Credentialing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069" y="1062143"/>
            <a:ext cx="2695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Capacity </a:t>
            </a:r>
            <a:r>
              <a:rPr lang="en-US" sz="2000" b="1" dirty="0" err="1" smtClean="0"/>
              <a:t>Buiding</a:t>
            </a:r>
            <a:endParaRPr lang="en-US" sz="20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91375" y="1756150"/>
            <a:ext cx="8646812" cy="377021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dirty="0" smtClean="0"/>
              <a:t>Examination and Credentialing is a necessary process for the professionalization of the treatment and prevention field. </a:t>
            </a:r>
          </a:p>
          <a:p>
            <a:r>
              <a:rPr lang="en-US" sz="2400" dirty="0" smtClean="0"/>
              <a:t>ISSUP promotes the credentialing process.</a:t>
            </a:r>
          </a:p>
          <a:p>
            <a:r>
              <a:rPr lang="en-US" sz="2400" dirty="0" smtClean="0"/>
              <a:t>ICCE Credential </a:t>
            </a:r>
          </a:p>
          <a:p>
            <a:pPr lvl="1"/>
            <a:r>
              <a:rPr lang="en-US" dirty="0" smtClean="0"/>
              <a:t>ICCE Commission Meeting taking place during ISSUP.</a:t>
            </a:r>
          </a:p>
          <a:p>
            <a:pPr lvl="1"/>
            <a:r>
              <a:rPr lang="en-US" dirty="0" smtClean="0"/>
              <a:t>ICCE Credentialing Exam on Saturday</a:t>
            </a:r>
          </a:p>
          <a:p>
            <a:r>
              <a:rPr lang="en-US" sz="2400" dirty="0" smtClean="0"/>
              <a:t>Other international and national credentialing agencies are also welcome to join ISSUP and participate in ISSUP. </a:t>
            </a:r>
          </a:p>
          <a:p>
            <a:pPr lvl="1"/>
            <a:r>
              <a:rPr lang="en-US" dirty="0" smtClean="0"/>
              <a:t>Precondition: have reciprocity with the ICCE international credential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307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</a:t>
            </a:r>
            <a:br>
              <a:rPr lang="en-US" dirty="0" smtClean="0"/>
            </a:br>
            <a:r>
              <a:rPr lang="en-US" dirty="0" smtClean="0"/>
              <a:t>CERTIFICATION AND CREDENTIALING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8"/>
            <a:ext cx="3406949" cy="3733800"/>
          </a:xfrm>
        </p:spPr>
        <p:txBody>
          <a:bodyPr/>
          <a:lstStyle/>
          <a:p>
            <a:pPr marL="68580" indent="0">
              <a:buNone/>
            </a:pPr>
            <a:r>
              <a:rPr lang="en-US" u="sng" dirty="0" smtClean="0"/>
              <a:t>CERTIFICATION</a:t>
            </a:r>
          </a:p>
          <a:p>
            <a:r>
              <a:rPr lang="en-US" dirty="0" smtClean="0"/>
              <a:t>Undertake academic program</a:t>
            </a:r>
          </a:p>
          <a:p>
            <a:r>
              <a:rPr lang="en-US" dirty="0" smtClean="0"/>
              <a:t>Successful completion of coursework</a:t>
            </a:r>
          </a:p>
          <a:p>
            <a:r>
              <a:rPr lang="en-US" dirty="0" smtClean="0"/>
              <a:t>Earn an academic degree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51251" y="1417638"/>
            <a:ext cx="3406949" cy="37338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en-US" u="sng" dirty="0" smtClean="0"/>
              <a:t>CREDENTIALING</a:t>
            </a:r>
          </a:p>
          <a:p>
            <a:r>
              <a:rPr lang="en-US" dirty="0" smtClean="0"/>
              <a:t>Demonstrate completion of a recognized academic program</a:t>
            </a:r>
          </a:p>
          <a:p>
            <a:r>
              <a:rPr lang="en-US" dirty="0" smtClean="0"/>
              <a:t>Demonstrate clinical/practical hours of experience</a:t>
            </a:r>
          </a:p>
          <a:p>
            <a:r>
              <a:rPr lang="en-US" dirty="0"/>
              <a:t>Continuing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Take and pass a single exam </a:t>
            </a:r>
          </a:p>
          <a:p>
            <a:r>
              <a:rPr lang="en-US" dirty="0" smtClean="0"/>
              <a:t>Renew credential periodically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479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92" y="17229"/>
            <a:ext cx="7772400" cy="641229"/>
          </a:xfrm>
        </p:spPr>
        <p:txBody>
          <a:bodyPr/>
          <a:lstStyle/>
          <a:p>
            <a:r>
              <a:rPr lang="en-US" dirty="0" smtClean="0"/>
              <a:t>COMPONENTS OF ISSUP</a:t>
            </a:r>
            <a:endParaRPr lang="en-US" dirty="0"/>
          </a:p>
        </p:txBody>
      </p:sp>
      <p:sp>
        <p:nvSpPr>
          <p:cNvPr id="7" name="Bevel 6"/>
          <p:cNvSpPr/>
          <p:nvPr/>
        </p:nvSpPr>
        <p:spPr>
          <a:xfrm>
            <a:off x="2519495" y="645735"/>
            <a:ext cx="2866933" cy="865945"/>
          </a:xfrm>
          <a:prstGeom prst="beve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Website for Regular Communication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Bevel 7"/>
          <p:cNvSpPr/>
          <p:nvPr/>
        </p:nvSpPr>
        <p:spPr>
          <a:xfrm>
            <a:off x="5598485" y="607948"/>
            <a:ext cx="3257118" cy="875295"/>
          </a:xfrm>
          <a:prstGeom prst="bevel">
            <a:avLst/>
          </a:prstGeom>
          <a:solidFill>
            <a:srgbClr val="CC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Registry of Professionals and Available Services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8544" y="918514"/>
            <a:ext cx="214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Communication</a:t>
            </a:r>
            <a:endParaRPr lang="en-US" sz="20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1132" y="1488163"/>
            <a:ext cx="8949691" cy="39206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b="1" dirty="0" smtClean="0">
                <a:hlinkClick r:id="rId2"/>
              </a:rPr>
              <a:t>www.ISSUP.net</a:t>
            </a:r>
            <a:r>
              <a:rPr lang="en-US" sz="2100" b="1" dirty="0" smtClean="0"/>
              <a:t> is a professional networking site</a:t>
            </a:r>
          </a:p>
          <a:p>
            <a:r>
              <a:rPr lang="en-US" sz="2100" b="1" dirty="0" smtClean="0"/>
              <a:t>Mapping of treatment and prevention services</a:t>
            </a:r>
          </a:p>
          <a:p>
            <a:r>
              <a:rPr lang="en-US" sz="2100" b="1" dirty="0"/>
              <a:t>Directory of professionals in the </a:t>
            </a:r>
            <a:r>
              <a:rPr lang="en-US" sz="2100" b="1" dirty="0" smtClean="0"/>
              <a:t>field</a:t>
            </a:r>
          </a:p>
          <a:p>
            <a:pPr lvl="1"/>
            <a:r>
              <a:rPr lang="en-US" sz="2100" b="1" dirty="0" smtClean="0"/>
              <a:t>Documenting personal training history, credit hours received</a:t>
            </a:r>
          </a:p>
          <a:p>
            <a:pPr lvl="1"/>
            <a:r>
              <a:rPr lang="en-US" sz="2100" b="1" dirty="0" smtClean="0"/>
              <a:t>ISSUP registration numbers are generated for anyone trained in these curricula</a:t>
            </a:r>
          </a:p>
          <a:p>
            <a:r>
              <a:rPr lang="en-US" sz="2100" b="1" dirty="0"/>
              <a:t>Ability for those professionals to communicate with one another: </a:t>
            </a:r>
          </a:p>
          <a:p>
            <a:pPr lvl="1"/>
            <a:r>
              <a:rPr lang="en-US" sz="2100" b="1" dirty="0"/>
              <a:t>Through the Forum</a:t>
            </a:r>
          </a:p>
          <a:p>
            <a:pPr lvl="1"/>
            <a:r>
              <a:rPr lang="en-US" sz="2100" b="1" dirty="0" smtClean="0"/>
              <a:t>By sharing </a:t>
            </a:r>
            <a:r>
              <a:rPr lang="en-US" sz="2100" b="1" dirty="0"/>
              <a:t>research and news </a:t>
            </a:r>
            <a:r>
              <a:rPr lang="en-US" sz="2100" b="1" dirty="0" smtClean="0"/>
              <a:t>articles</a:t>
            </a:r>
          </a:p>
          <a:p>
            <a:r>
              <a:rPr lang="en-US" sz="2100" b="1" dirty="0" smtClean="0"/>
              <a:t>Announce upcoming and documenting past training events</a:t>
            </a:r>
          </a:p>
          <a:p>
            <a:pPr lvl="1"/>
            <a:endParaRPr lang="en-US" sz="2100" b="1" dirty="0" smtClean="0"/>
          </a:p>
          <a:p>
            <a:pPr lvl="1"/>
            <a:endParaRPr lang="en-US" sz="2100" b="1" dirty="0"/>
          </a:p>
          <a:p>
            <a:endParaRPr lang="en-US" sz="2100" b="1" dirty="0" smtClean="0"/>
          </a:p>
        </p:txBody>
      </p:sp>
    </p:spTree>
    <p:extLst>
      <p:ext uri="{BB962C8B-B14F-4D97-AF65-F5344CB8AC3E}">
        <p14:creationId xmlns:p14="http://schemas.microsoft.com/office/powerpoint/2010/main" val="107286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365"/>
            <a:ext cx="7772400" cy="1143000"/>
          </a:xfrm>
        </p:spPr>
        <p:txBody>
          <a:bodyPr/>
          <a:lstStyle/>
          <a:p>
            <a:r>
              <a:rPr lang="en-US" dirty="0" smtClean="0"/>
              <a:t>SUMMARY:  COMPONENTS OF ISSUP</a:t>
            </a:r>
            <a:endParaRPr lang="en-US" dirty="0"/>
          </a:p>
        </p:txBody>
      </p:sp>
      <p:sp>
        <p:nvSpPr>
          <p:cNvPr id="4" name="Bevel 3"/>
          <p:cNvSpPr/>
          <p:nvPr/>
        </p:nvSpPr>
        <p:spPr>
          <a:xfrm>
            <a:off x="2378362" y="1417638"/>
            <a:ext cx="2842015" cy="1211680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Promoting Evidence-Based Practices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Bevel 4"/>
          <p:cNvSpPr/>
          <p:nvPr/>
        </p:nvSpPr>
        <p:spPr>
          <a:xfrm>
            <a:off x="2378362" y="2914709"/>
            <a:ext cx="2749651" cy="1044834"/>
          </a:xfrm>
          <a:prstGeom prst="bevel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Training of the Workforce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" name="Bevel 5"/>
          <p:cNvSpPr/>
          <p:nvPr/>
        </p:nvSpPr>
        <p:spPr>
          <a:xfrm>
            <a:off x="5527920" y="2914709"/>
            <a:ext cx="3257118" cy="1044834"/>
          </a:xfrm>
          <a:prstGeom prst="beve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Examination and Credentialing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" name="Bevel 6"/>
          <p:cNvSpPr/>
          <p:nvPr/>
        </p:nvSpPr>
        <p:spPr>
          <a:xfrm>
            <a:off x="2378363" y="4259192"/>
            <a:ext cx="2866933" cy="1044834"/>
          </a:xfrm>
          <a:prstGeom prst="beve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Website for Regular Communication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Bevel 7"/>
          <p:cNvSpPr/>
          <p:nvPr/>
        </p:nvSpPr>
        <p:spPr>
          <a:xfrm>
            <a:off x="5527920" y="4259192"/>
            <a:ext cx="3257118" cy="1044834"/>
          </a:xfrm>
          <a:prstGeom prst="bevel">
            <a:avLst/>
          </a:prstGeom>
          <a:solidFill>
            <a:srgbClr val="CC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Registry of Professionals and Available Services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0908" y="1916545"/>
            <a:ext cx="1609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Research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67853" y="3084949"/>
            <a:ext cx="16094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Capacity </a:t>
            </a:r>
            <a:r>
              <a:rPr lang="en-US" sz="2000" b="1" dirty="0" err="1" smtClean="0"/>
              <a:t>Buiding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8544" y="4438081"/>
            <a:ext cx="214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Communication</a:t>
            </a:r>
            <a:endParaRPr lang="en-US" sz="2000" b="1" dirty="0"/>
          </a:p>
        </p:txBody>
      </p:sp>
      <p:sp>
        <p:nvSpPr>
          <p:cNvPr id="14" name="Bevel 13"/>
          <p:cNvSpPr/>
          <p:nvPr/>
        </p:nvSpPr>
        <p:spPr>
          <a:xfrm>
            <a:off x="5527920" y="1417638"/>
            <a:ext cx="3252446" cy="1248625"/>
          </a:xfrm>
          <a:prstGeom prst="bevel">
            <a:avLst/>
          </a:prstGeom>
          <a:solidFill>
            <a:srgbClr val="8BFFF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Connecting Researchers to Practitioners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137" y="146740"/>
            <a:ext cx="3265819" cy="796550"/>
          </a:xfrm>
        </p:spPr>
        <p:txBody>
          <a:bodyPr/>
          <a:lstStyle/>
          <a:p>
            <a:r>
              <a:rPr lang="en-US" u="sng" dirty="0" smtClean="0"/>
              <a:t>ISSUP Groups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5360" y="1323570"/>
            <a:ext cx="2536651" cy="963098"/>
          </a:xfr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anchor="ctr" anchorCtr="0">
            <a:normAutofit/>
          </a:bodyPr>
          <a:lstStyle/>
          <a:p>
            <a:pPr marL="68580" indent="0" algn="ctr">
              <a:buNone/>
            </a:pPr>
            <a:r>
              <a:rPr lang="en-US" sz="2800" dirty="0" smtClean="0"/>
              <a:t>PARTICIPANT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940187" y="1599121"/>
            <a:ext cx="1587213" cy="209864"/>
          </a:xfrm>
          <a:prstGeom prst="straightConnector1">
            <a:avLst/>
          </a:prstGeom>
          <a:ln w="63500" cap="rnd" cmpd="sng">
            <a:solidFill>
              <a:schemeClr val="accent2">
                <a:lumMod val="75000"/>
              </a:schemeClr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00533" y="930674"/>
            <a:ext cx="39611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Non-credentialed trainees and meeting participants</a:t>
            </a:r>
          </a:p>
          <a:p>
            <a:endParaRPr lang="en-US" sz="2400" dirty="0" smtClean="0"/>
          </a:p>
          <a:p>
            <a:r>
              <a:rPr lang="en-US" sz="2400" dirty="0" smtClean="0"/>
              <a:t>   Trainees credentialed at: </a:t>
            </a:r>
          </a:p>
          <a:p>
            <a:r>
              <a:rPr lang="en-US" sz="2400" dirty="0" smtClean="0"/>
              <a:t>2. Basic level</a:t>
            </a:r>
          </a:p>
          <a:p>
            <a:r>
              <a:rPr lang="en-US" sz="2400" dirty="0" smtClean="0"/>
              <a:t>3. Intermediate level</a:t>
            </a:r>
          </a:p>
          <a:p>
            <a:r>
              <a:rPr lang="en-US" sz="2400" dirty="0" smtClean="0"/>
              <a:t>4. Advanced level</a:t>
            </a:r>
          </a:p>
          <a:p>
            <a:endParaRPr lang="en-US" sz="2400" dirty="0"/>
          </a:p>
          <a:p>
            <a:r>
              <a:rPr lang="en-US" sz="2400" dirty="0" smtClean="0"/>
              <a:t>5. ISSUP volunteers </a:t>
            </a:r>
          </a:p>
          <a:p>
            <a:r>
              <a:rPr lang="en-US" sz="2400" dirty="0" smtClean="0"/>
              <a:t>(e.g. website moderators)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273672" y="4716326"/>
            <a:ext cx="2536651" cy="963098"/>
          </a:xfrm>
          <a:prstGeom prst="rect">
            <a:avLst/>
          </a:prstGeom>
          <a:solidFill>
            <a:srgbClr val="FF0000"/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0" tIns="45720" rIns="0" bIns="45720" rtlCol="0" anchor="ctr" anchorCtr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3" pitchFamily="18" charset="2"/>
              <a:buNone/>
            </a:pPr>
            <a:r>
              <a:rPr lang="en-US" sz="2800" dirty="0" smtClean="0"/>
              <a:t>TRAINER</a:t>
            </a:r>
            <a:endParaRPr lang="en-US" sz="28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951455" y="5154707"/>
            <a:ext cx="1846940" cy="0"/>
          </a:xfrm>
          <a:prstGeom prst="straightConnector1">
            <a:avLst/>
          </a:prstGeom>
          <a:ln w="63500" cap="rnd" cmpd="sng">
            <a:solidFill>
              <a:srgbClr val="FF0000"/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533" y="4730288"/>
            <a:ext cx="396117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6. National Trainer</a:t>
            </a:r>
          </a:p>
          <a:p>
            <a:r>
              <a:rPr lang="en-US" sz="2400" dirty="0" smtClean="0"/>
              <a:t>7. Master Trainer (Regional and Global)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951455" y="1914351"/>
            <a:ext cx="1846940" cy="666918"/>
          </a:xfrm>
          <a:prstGeom prst="straightConnector1">
            <a:avLst/>
          </a:prstGeom>
          <a:ln w="63500" cap="rnd" cmpd="sng">
            <a:solidFill>
              <a:schemeClr val="accent2">
                <a:lumMod val="75000"/>
              </a:schemeClr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51455" y="1914351"/>
            <a:ext cx="1846940" cy="1848289"/>
          </a:xfrm>
          <a:prstGeom prst="straightConnector1">
            <a:avLst/>
          </a:prstGeom>
          <a:ln w="63500" cap="rnd" cmpd="sng">
            <a:solidFill>
              <a:schemeClr val="accent2">
                <a:lumMod val="75000"/>
              </a:schemeClr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itle 1"/>
          <p:cNvSpPr txBox="1">
            <a:spLocks/>
          </p:cNvSpPr>
          <p:nvPr/>
        </p:nvSpPr>
        <p:spPr>
          <a:xfrm>
            <a:off x="159730" y="170257"/>
            <a:ext cx="3909497" cy="796550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u="sng" dirty="0" smtClean="0"/>
              <a:t>ISSUP MEMBER Titles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830181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5360" y="1323570"/>
            <a:ext cx="2536651" cy="963098"/>
          </a:xfrm>
          <a:solidFill>
            <a:srgbClr val="FF6600"/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anchor="ctr" anchorCtr="0">
            <a:normAutofit/>
          </a:bodyPr>
          <a:lstStyle/>
          <a:p>
            <a:pPr marL="68580" indent="0" algn="ctr">
              <a:buNone/>
            </a:pPr>
            <a:r>
              <a:rPr lang="en-US" sz="2800" dirty="0" smtClean="0"/>
              <a:t>BOARD MEMBER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40187" y="1808985"/>
            <a:ext cx="1587213" cy="0"/>
          </a:xfrm>
          <a:prstGeom prst="straightConnector1">
            <a:avLst/>
          </a:prstGeom>
          <a:ln w="63500" cap="rnd" cmpd="sng">
            <a:solidFill>
              <a:srgbClr val="FF6600"/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00533" y="1518599"/>
            <a:ext cx="3961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8"/>
            </a:pPr>
            <a:r>
              <a:rPr lang="en-US" sz="2400" dirty="0" smtClean="0"/>
              <a:t>Executive Management Board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273672" y="2764415"/>
            <a:ext cx="2536651" cy="9630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0" tIns="45720" rIns="0" bIns="45720" rtlCol="0" anchor="ctr" anchorCtr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3" pitchFamily="18" charset="2"/>
              <a:buNone/>
            </a:pPr>
            <a:r>
              <a:rPr lang="en-US" sz="2800" dirty="0" smtClean="0"/>
              <a:t>DEVELOPER</a:t>
            </a:r>
            <a:endParaRPr lang="en-US" sz="28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951455" y="3132287"/>
            <a:ext cx="1470598" cy="0"/>
          </a:xfrm>
          <a:prstGeom prst="straightConnector1">
            <a:avLst/>
          </a:prstGeom>
          <a:ln w="63500" cap="rnd" cmpd="sng">
            <a:solidFill>
              <a:schemeClr val="accent1"/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41701" y="2858483"/>
            <a:ext cx="396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9. </a:t>
            </a:r>
            <a:r>
              <a:rPr lang="en-US" sz="2400" dirty="0"/>
              <a:t> </a:t>
            </a:r>
            <a:r>
              <a:rPr lang="en-US" sz="2400" dirty="0" smtClean="0"/>
              <a:t>Curriculum Developers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953489" y="264325"/>
            <a:ext cx="3265819" cy="796550"/>
          </a:xfrm>
        </p:spPr>
        <p:txBody>
          <a:bodyPr/>
          <a:lstStyle/>
          <a:p>
            <a:r>
              <a:rPr lang="en-US" u="sng" dirty="0" smtClean="0"/>
              <a:t>ISSUP Groups</a:t>
            </a:r>
            <a:endParaRPr lang="en-US" u="sng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30296" y="240808"/>
            <a:ext cx="3909497" cy="796550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u="sng" dirty="0" smtClean="0"/>
              <a:t>ISSUP MEMBER Titles</a:t>
            </a:r>
            <a:endParaRPr lang="en-US" u="sng" dirty="0"/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261418" y="4116182"/>
            <a:ext cx="2536651" cy="9630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0" tIns="45720" rIns="0" bIns="45720" rtlCol="0" anchor="ctr" anchorCtr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3" pitchFamily="18" charset="2"/>
              <a:buNone/>
            </a:pPr>
            <a:r>
              <a:rPr lang="en-US" sz="2800" dirty="0" smtClean="0"/>
              <a:t>RESEARCHER</a:t>
            </a:r>
            <a:endParaRPr lang="en-US" sz="28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62723" y="4484054"/>
            <a:ext cx="1470598" cy="0"/>
          </a:xfrm>
          <a:prstGeom prst="straightConnector1">
            <a:avLst/>
          </a:prstGeom>
          <a:ln w="63500" cap="rnd" cmpd="sng">
            <a:solidFill>
              <a:schemeClr val="accent3">
                <a:lumMod val="75000"/>
              </a:schemeClr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2969" y="4233767"/>
            <a:ext cx="396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9. </a:t>
            </a:r>
            <a:r>
              <a:rPr lang="en-US" sz="2400" dirty="0"/>
              <a:t> </a:t>
            </a:r>
            <a:r>
              <a:rPr lang="en-US" sz="2400" dirty="0" smtClean="0"/>
              <a:t>Researcher / Investigator</a:t>
            </a:r>
          </a:p>
        </p:txBody>
      </p:sp>
      <p:sp>
        <p:nvSpPr>
          <p:cNvPr id="24" name="Content Placeholder 3"/>
          <p:cNvSpPr txBox="1">
            <a:spLocks/>
          </p:cNvSpPr>
          <p:nvPr/>
        </p:nvSpPr>
        <p:spPr>
          <a:xfrm>
            <a:off x="226628" y="5467924"/>
            <a:ext cx="2736095" cy="963098"/>
          </a:xfrm>
          <a:prstGeom prst="rect">
            <a:avLst/>
          </a:prstGeom>
          <a:solidFill>
            <a:srgbClr val="FFFF66"/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0" tIns="45720" rIns="0" bIns="45720" rtlCol="0" anchor="ctr" anchorCtr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3" pitchFamily="18" charset="2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COMMISSIONER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069065" y="5835796"/>
            <a:ext cx="1470598" cy="0"/>
          </a:xfrm>
          <a:prstGeom prst="straightConnector1">
            <a:avLst/>
          </a:prstGeom>
          <a:ln w="63500" cap="rnd" cmpd="sng">
            <a:solidFill>
              <a:srgbClr val="FFFF66"/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94531" y="5291885"/>
            <a:ext cx="3619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9. </a:t>
            </a:r>
            <a:r>
              <a:rPr lang="en-US" sz="2400" dirty="0"/>
              <a:t> </a:t>
            </a:r>
            <a:r>
              <a:rPr lang="en-US" sz="2400" dirty="0" smtClean="0"/>
              <a:t>Representative to the Credentialing Agency </a:t>
            </a:r>
          </a:p>
        </p:txBody>
      </p:sp>
    </p:spTree>
    <p:extLst>
      <p:ext uri="{BB962C8B-B14F-4D97-AF65-F5344CB8AC3E}">
        <p14:creationId xmlns:p14="http://schemas.microsoft.com/office/powerpoint/2010/main" val="3070675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6" grpId="0" animBg="1"/>
      <p:bldP spid="20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5360" y="1323570"/>
            <a:ext cx="2536651" cy="963098"/>
          </a:xfrm>
          <a:solidFill>
            <a:srgbClr val="660066"/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anchor="ctr" anchorCtr="0">
            <a:normAutofit/>
          </a:bodyPr>
          <a:lstStyle/>
          <a:p>
            <a:pPr marL="68580" indent="0" algn="ctr">
              <a:buNone/>
            </a:pPr>
            <a:r>
              <a:rPr lang="en-US" sz="2800" dirty="0" smtClean="0"/>
              <a:t>EXPERT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40187" y="1808985"/>
            <a:ext cx="1587213" cy="0"/>
          </a:xfrm>
          <a:prstGeom prst="straightConnector1">
            <a:avLst/>
          </a:prstGeom>
          <a:ln w="63500" cap="rnd" cmpd="sng">
            <a:solidFill>
              <a:srgbClr val="660066"/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489" y="1518599"/>
            <a:ext cx="40082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10. Treatment Expert Advisory Group (TEAG)</a:t>
            </a:r>
          </a:p>
          <a:p>
            <a:r>
              <a:rPr lang="en-US" sz="2400" dirty="0" smtClean="0"/>
              <a:t>10. Prevention Expert Advisory Group (PEAG)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273672" y="3822680"/>
            <a:ext cx="2536651" cy="9630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0" tIns="45720" rIns="0" bIns="45720" rtlCol="0" anchor="ctr" anchorCtr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3" pitchFamily="18" charset="2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COMMITTEE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974977" y="4025933"/>
            <a:ext cx="1470598" cy="0"/>
          </a:xfrm>
          <a:prstGeom prst="straightConnector1">
            <a:avLst/>
          </a:prstGeom>
          <a:ln w="63500" cap="rnd" cmpd="sng">
            <a:solidFill>
              <a:schemeClr val="tx1">
                <a:lumMod val="75000"/>
              </a:schemeClr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41701" y="3681578"/>
            <a:ext cx="39611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10. Organizing Committee Members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International Organizations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Donor Governments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Local Partners (</a:t>
            </a:r>
            <a:r>
              <a:rPr lang="en-US" sz="2400" dirty="0" err="1" smtClean="0"/>
              <a:t>Govt</a:t>
            </a:r>
            <a:r>
              <a:rPr lang="en-US" sz="2400" dirty="0"/>
              <a:t> </a:t>
            </a:r>
            <a:r>
              <a:rPr lang="en-US" sz="2400" dirty="0" smtClean="0"/>
              <a:t>&amp; civil society)</a:t>
            </a:r>
          </a:p>
          <a:p>
            <a:pPr marL="342900" indent="-342900">
              <a:buFontTx/>
              <a:buChar char="-"/>
            </a:pPr>
            <a:endParaRPr lang="en-US" sz="2400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953489" y="264325"/>
            <a:ext cx="3265819" cy="796550"/>
          </a:xfrm>
        </p:spPr>
        <p:txBody>
          <a:bodyPr/>
          <a:lstStyle/>
          <a:p>
            <a:r>
              <a:rPr lang="en-US" u="sng" dirty="0" smtClean="0"/>
              <a:t>ISSUP Groups</a:t>
            </a:r>
            <a:endParaRPr lang="en-US" u="sng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30296" y="240808"/>
            <a:ext cx="3909497" cy="796550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u="sng" dirty="0" smtClean="0"/>
              <a:t>ISSUP MEMBER Titles</a:t>
            </a:r>
            <a:endParaRPr lang="en-US" u="sng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951455" y="1808985"/>
            <a:ext cx="2002034" cy="730797"/>
          </a:xfrm>
          <a:prstGeom prst="straightConnector1">
            <a:avLst/>
          </a:prstGeom>
          <a:ln w="63500" cap="rnd" cmpd="sng">
            <a:solidFill>
              <a:srgbClr val="660066"/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43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7053"/>
            <a:ext cx="7772400" cy="1143000"/>
          </a:xfrm>
        </p:spPr>
        <p:txBody>
          <a:bodyPr/>
          <a:lstStyle/>
          <a:p>
            <a:r>
              <a:rPr lang="en-US" dirty="0" smtClean="0"/>
              <a:t>ISSUP’s Governing Body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5360" y="1300053"/>
            <a:ext cx="2536651" cy="963098"/>
          </a:xfrm>
          <a:solidFill>
            <a:srgbClr val="FF6600"/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anchor="ctr" anchorCtr="0">
            <a:normAutofit/>
          </a:bodyPr>
          <a:lstStyle/>
          <a:p>
            <a:pPr marL="68580" indent="0" algn="ctr">
              <a:buNone/>
            </a:pPr>
            <a:r>
              <a:rPr lang="en-US" sz="2800" dirty="0" smtClean="0"/>
              <a:t>BOARD MEMBER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40187" y="1785468"/>
            <a:ext cx="1587213" cy="0"/>
          </a:xfrm>
          <a:prstGeom prst="straightConnector1">
            <a:avLst/>
          </a:prstGeom>
          <a:ln w="63500" cap="rnd" cmpd="sng">
            <a:solidFill>
              <a:srgbClr val="FF6600"/>
            </a:solidFill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33" y="1495082"/>
            <a:ext cx="3961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8"/>
            </a:pPr>
            <a:r>
              <a:rPr lang="en-US" sz="2400" dirty="0" smtClean="0"/>
              <a:t>Executive Management Board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360" y="2447038"/>
            <a:ext cx="86287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Election will take place at ISSUP-III (2017) to establish an independent governing board comprised of ISSUP members.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Board will be geographically representative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Board will meet between ISSUP conferences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In the interim (2015-2017), a Pro Tem Committee comprised of the organizing partners and select members will take responsibility for the development of ISSUP.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Group will meet to form this Committee on Wednesday evening</a:t>
            </a:r>
          </a:p>
        </p:txBody>
      </p:sp>
    </p:spTree>
    <p:extLst>
      <p:ext uri="{BB962C8B-B14F-4D97-AF65-F5344CB8AC3E}">
        <p14:creationId xmlns:p14="http://schemas.microsoft.com/office/powerpoint/2010/main" val="3747518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448" y="93198"/>
            <a:ext cx="7772400" cy="700621"/>
          </a:xfrm>
        </p:spPr>
        <p:txBody>
          <a:bodyPr>
            <a:normAutofit/>
          </a:bodyPr>
          <a:lstStyle/>
          <a:p>
            <a:r>
              <a:rPr lang="en-US" dirty="0" smtClean="0"/>
              <a:t>The Impact of drug use…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70561137"/>
              </p:ext>
            </p:extLst>
          </p:nvPr>
        </p:nvGraphicFramePr>
        <p:xfrm>
          <a:off x="1" y="93198"/>
          <a:ext cx="8956924" cy="6764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121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63D6FE-3F57-C340-B6AB-D32BEC1FA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4F63D6FE-3F57-C340-B6AB-D32BEC1FA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4F63D6FE-3F57-C340-B6AB-D32BEC1FA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4F63D6FE-3F57-C340-B6AB-D32BEC1FA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06F307-32E7-934B-A635-67AD707E2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8106F307-32E7-934B-A635-67AD707E2E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8106F307-32E7-934B-A635-67AD707E2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8106F307-32E7-934B-A635-67AD707E2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FD6A98-A42D-E549-A1C4-21E0B6736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24FD6A98-A42D-E549-A1C4-21E0B67367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graphicEl>
                                              <a:dgm id="{24FD6A98-A42D-E549-A1C4-21E0B6736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graphicEl>
                                              <a:dgm id="{24FD6A98-A42D-E549-A1C4-21E0B6736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86B5A0-2F20-064C-8B00-290D1BC16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9886B5A0-2F20-064C-8B00-290D1BC16C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9886B5A0-2F20-064C-8B00-290D1BC16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graphicEl>
                                              <a:dgm id="{9886B5A0-2F20-064C-8B00-290D1BC16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310206-ACBA-524A-A618-418DE2A4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84310206-ACBA-524A-A618-418DE2A4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84310206-ACBA-524A-A618-418DE2A4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84310206-ACBA-524A-A618-418DE2A4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D79D6F-3758-AB4B-8DFE-4ABE74681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35D79D6F-3758-AB4B-8DFE-4ABE746815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35D79D6F-3758-AB4B-8DFE-4ABE74681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35D79D6F-3758-AB4B-8DFE-4ABE74681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8CAF56-7793-1349-A242-934F18884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BE8CAF56-7793-1349-A242-934F188849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BE8CAF56-7793-1349-A242-934F18884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BE8CAF56-7793-1349-A242-934F18884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1CF528-E53D-1C4F-A501-9FC29A08D2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1B1CF528-E53D-1C4F-A501-9FC29A08D2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1B1CF528-E53D-1C4F-A501-9FC29A08D2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graphicEl>
                                              <a:dgm id="{1B1CF528-E53D-1C4F-A501-9FC29A08D2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1D0EBB-1295-244B-B4C0-DBE87B3AE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graphicEl>
                                              <a:dgm id="{B11D0EBB-1295-244B-B4C0-DBE87B3AEB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graphicEl>
                                              <a:dgm id="{B11D0EBB-1295-244B-B4C0-DBE87B3AE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graphicEl>
                                              <a:dgm id="{B11D0EBB-1295-244B-B4C0-DBE87B3AE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71ABA6-8629-E044-BB79-AB4837A23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0971ABA6-8629-E044-BB79-AB4837A23C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0971ABA6-8629-E044-BB79-AB4837A23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graphicEl>
                                              <a:dgm id="{0971ABA6-8629-E044-BB79-AB4837A23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81B3B7-3838-BD44-A5A1-62CC017CF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graphicEl>
                                              <a:dgm id="{2981B3B7-3838-BD44-A5A1-62CC017CF2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graphicEl>
                                              <a:dgm id="{2981B3B7-3838-BD44-A5A1-62CC017CF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graphicEl>
                                              <a:dgm id="{2981B3B7-3838-BD44-A5A1-62CC017CF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BEE057-8D05-9447-A49D-97436B3B9B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graphicEl>
                                              <a:dgm id="{CFBEE057-8D05-9447-A49D-97436B3B9B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graphicEl>
                                              <a:dgm id="{CFBEE057-8D05-9447-A49D-97436B3B9B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graphicEl>
                                              <a:dgm id="{CFBEE057-8D05-9447-A49D-97436B3B9B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ECC60C-3262-0D4F-B356-AFB2875C93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graphicEl>
                                              <a:dgm id="{67ECC60C-3262-0D4F-B356-AFB2875C93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graphicEl>
                                              <a:dgm id="{67ECC60C-3262-0D4F-B356-AFB2875C93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graphicEl>
                                              <a:dgm id="{67ECC60C-3262-0D4F-B356-AFB2875C93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E2F756-AEAF-2248-9EE0-F55F40E84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graphicEl>
                                              <a:dgm id="{BFE2F756-AEAF-2248-9EE0-F55F40E841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graphicEl>
                                              <a:dgm id="{BFE2F756-AEAF-2248-9EE0-F55F40E84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graphicEl>
                                              <a:dgm id="{BFE2F756-AEAF-2248-9EE0-F55F40E84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A6A005-35E4-A343-BD15-DDD146D94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>
                                            <p:graphicEl>
                                              <a:dgm id="{4AA6A005-35E4-A343-BD15-DDD146D94F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graphicEl>
                                              <a:dgm id="{4AA6A005-35E4-A343-BD15-DDD146D94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graphicEl>
                                              <a:dgm id="{4AA6A005-35E4-A343-BD15-DDD146D94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DAE787-F0C0-6946-93C7-B9852E3A6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graphicEl>
                                              <a:dgm id="{F3DAE787-F0C0-6946-93C7-B9852E3A6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graphicEl>
                                              <a:dgm id="{F3DAE787-F0C0-6946-93C7-B9852E3A6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graphicEl>
                                              <a:dgm id="{F3DAE787-F0C0-6946-93C7-B9852E3A6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5F4CB3-0047-3845-9BDD-6071CA1E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>
                                            <p:graphicEl>
                                              <a:dgm id="{505F4CB3-0047-3845-9BDD-6071CA1EC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graphicEl>
                                              <a:dgm id="{505F4CB3-0047-3845-9BDD-6071CA1E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graphicEl>
                                              <a:dgm id="{505F4CB3-0047-3845-9BDD-6071CA1E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2DE8EB-AACD-E043-AC60-3087B3B6EE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>
                                            <p:graphicEl>
                                              <a:dgm id="{AF2DE8EB-AACD-E043-AC60-3087B3B6EE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graphicEl>
                                              <a:dgm id="{AF2DE8EB-AACD-E043-AC60-3087B3B6EE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>
                                            <p:graphicEl>
                                              <a:dgm id="{AF2DE8EB-AACD-E043-AC60-3087B3B6EE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D626A8-E506-DF4B-9C7A-60CE0F6D5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>
                                            <p:graphicEl>
                                              <a:dgm id="{66D626A8-E506-DF4B-9C7A-60CE0F6D52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graphicEl>
                                              <a:dgm id="{66D626A8-E506-DF4B-9C7A-60CE0F6D5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">
                                            <p:graphicEl>
                                              <a:dgm id="{66D626A8-E506-DF4B-9C7A-60CE0F6D5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9967F1-8FB4-504E-B9FD-64D3CEF2F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">
                                            <p:graphicEl>
                                              <a:dgm id="{679967F1-8FB4-504E-B9FD-64D3CEF2F8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graphicEl>
                                              <a:dgm id="{679967F1-8FB4-504E-B9FD-64D3CEF2F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graphicEl>
                                              <a:dgm id="{679967F1-8FB4-504E-B9FD-64D3CEF2F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519FEC-88EB-7144-9C1E-C726D70E0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graphicEl>
                                              <a:dgm id="{8F519FEC-88EB-7144-9C1E-C726D70E08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graphicEl>
                                              <a:dgm id="{8F519FEC-88EB-7144-9C1E-C726D70E0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graphicEl>
                                              <a:dgm id="{8F519FEC-88EB-7144-9C1E-C726D70E0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5B6246-E023-A04E-9EE5-3FC35782F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">
                                            <p:graphicEl>
                                              <a:dgm id="{735B6246-E023-A04E-9EE5-3FC35782FE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>
                                            <p:graphicEl>
                                              <a:dgm id="{735B6246-E023-A04E-9EE5-3FC35782F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>
                                            <p:graphicEl>
                                              <a:dgm id="{735B6246-E023-A04E-9EE5-3FC35782F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9689CE-DE5B-8F42-8ABE-1B1B67DD54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">
                                            <p:graphicEl>
                                              <a:dgm id="{6C9689CE-DE5B-8F42-8ABE-1B1B67DD54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">
                                            <p:graphicEl>
                                              <a:dgm id="{6C9689CE-DE5B-8F42-8ABE-1B1B67DD54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">
                                            <p:graphicEl>
                                              <a:dgm id="{6C9689CE-DE5B-8F42-8ABE-1B1B67DD54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E9EC97-49C3-5142-ACCC-741EFF2B3F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">
                                            <p:graphicEl>
                                              <a:dgm id="{E1E9EC97-49C3-5142-ACCC-741EFF2B3F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">
                                            <p:graphicEl>
                                              <a:dgm id="{E1E9EC97-49C3-5142-ACCC-741EFF2B3F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">
                                            <p:graphicEl>
                                              <a:dgm id="{E1E9EC97-49C3-5142-ACCC-741EFF2B3F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86C6BE-B24D-514E-B15B-DF665F6ED4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">
                                            <p:graphicEl>
                                              <a:dgm id="{D886C6BE-B24D-514E-B15B-DF665F6ED4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">
                                            <p:graphicEl>
                                              <a:dgm id="{D886C6BE-B24D-514E-B15B-DF665F6ED4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">
                                            <p:graphicEl>
                                              <a:dgm id="{D886C6BE-B24D-514E-B15B-DF665F6ED4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EC98BE-0DEC-C641-9F9F-F7DCD0A6C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">
                                            <p:graphicEl>
                                              <a:dgm id="{81EC98BE-0DEC-C641-9F9F-F7DCD0A6C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">
                                            <p:graphicEl>
                                              <a:dgm id="{81EC98BE-0DEC-C641-9F9F-F7DCD0A6C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">
                                            <p:graphicEl>
                                              <a:dgm id="{81EC98BE-0DEC-C641-9F9F-F7DCD0A6C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95F63B-6530-E743-BA62-FD055BBD6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6">
                                            <p:graphicEl>
                                              <a:dgm id="{8995F63B-6530-E743-BA62-FD055BBD6D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">
                                            <p:graphicEl>
                                              <a:dgm id="{8995F63B-6530-E743-BA62-FD055BBD6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">
                                            <p:graphicEl>
                                              <a:dgm id="{8995F63B-6530-E743-BA62-FD055BBD6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9CB8BB-821A-2447-9294-00FB4F685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">
                                            <p:graphicEl>
                                              <a:dgm id="{379CB8BB-821A-2447-9294-00FB4F685D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">
                                            <p:graphicEl>
                                              <a:dgm id="{379CB8BB-821A-2447-9294-00FB4F685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">
                                            <p:graphicEl>
                                              <a:dgm id="{379CB8BB-821A-2447-9294-00FB4F685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A837BC-65F0-2048-9CF6-7607E382F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">
                                            <p:graphicEl>
                                              <a:dgm id="{B9A837BC-65F0-2048-9CF6-7607E382F8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">
                                            <p:graphicEl>
                                              <a:dgm id="{B9A837BC-65F0-2048-9CF6-7607E382F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">
                                            <p:graphicEl>
                                              <a:dgm id="{B9A837BC-65F0-2048-9CF6-7607E382F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9EB508-B759-1449-B47B-9B09A38E99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6">
                                            <p:graphicEl>
                                              <a:dgm id="{AB9EB508-B759-1449-B47B-9B09A38E99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">
                                            <p:graphicEl>
                                              <a:dgm id="{AB9EB508-B759-1449-B47B-9B09A38E99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">
                                            <p:graphicEl>
                                              <a:dgm id="{AB9EB508-B759-1449-B47B-9B09A38E99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6CF521-3BF5-2041-92FC-223C27316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">
                                            <p:graphicEl>
                                              <a:dgm id="{596CF521-3BF5-2041-92FC-223C27316C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">
                                            <p:graphicEl>
                                              <a:dgm id="{596CF521-3BF5-2041-92FC-223C27316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">
                                            <p:graphicEl>
                                              <a:dgm id="{596CF521-3BF5-2041-92FC-223C27316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79F4FC-4997-3F49-996D-AAAFF6A0FA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">
                                            <p:graphicEl>
                                              <a:dgm id="{B379F4FC-4997-3F49-996D-AAAFF6A0FA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">
                                            <p:graphicEl>
                                              <a:dgm id="{B379F4FC-4997-3F49-996D-AAAFF6A0FA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">
                                            <p:graphicEl>
                                              <a:dgm id="{B379F4FC-4997-3F49-996D-AAAFF6A0FA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ISSUP ANNUAL MEETINGS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0819" y="956579"/>
            <a:ext cx="8529204" cy="153615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300" dirty="0" smtClean="0"/>
              <a:t>The primary interaction between members is the website.</a:t>
            </a:r>
          </a:p>
          <a:p>
            <a:pPr>
              <a:spcBef>
                <a:spcPts val="0"/>
              </a:spcBef>
            </a:pPr>
            <a:r>
              <a:rPr lang="en-US" sz="2300" dirty="0" smtClean="0"/>
              <a:t>The primary opportunity for training and credentialing are trainings and exams conducted in your countries.</a:t>
            </a:r>
          </a:p>
          <a:p>
            <a:pPr>
              <a:spcBef>
                <a:spcPts val="0"/>
              </a:spcBef>
            </a:pPr>
            <a:r>
              <a:rPr lang="en-US" sz="2300" dirty="0" smtClean="0"/>
              <a:t>Long term vision:  Online trainings</a:t>
            </a:r>
          </a:p>
          <a:p>
            <a:pPr>
              <a:spcBef>
                <a:spcPts val="0"/>
              </a:spcBef>
            </a:pPr>
            <a:endParaRPr lang="en-US" sz="2300" dirty="0"/>
          </a:p>
          <a:p>
            <a:pPr>
              <a:spcBef>
                <a:spcPts val="0"/>
              </a:spcBef>
            </a:pPr>
            <a:endParaRPr lang="en-US" sz="2300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02822" y="2433910"/>
            <a:ext cx="8769147" cy="359515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500" dirty="0" smtClean="0"/>
              <a:t>Annual ISSUP workshops are designed for: </a:t>
            </a:r>
          </a:p>
          <a:p>
            <a:pPr lvl="1"/>
            <a:r>
              <a:rPr lang="en-US" sz="2100" dirty="0" smtClean="0"/>
              <a:t>Current and prospective members to meet.</a:t>
            </a:r>
          </a:p>
          <a:p>
            <a:pPr lvl="1"/>
            <a:r>
              <a:rPr lang="en-US" sz="2100" dirty="0" smtClean="0"/>
              <a:t>Organizers to share future activities and opportunities </a:t>
            </a:r>
            <a:r>
              <a:rPr lang="en-US" sz="2100" b="1" dirty="0" smtClean="0"/>
              <a:t>(Plenary Day)</a:t>
            </a:r>
          </a:p>
          <a:p>
            <a:pPr lvl="1"/>
            <a:r>
              <a:rPr lang="en-US" sz="2100" dirty="0" smtClean="0"/>
              <a:t>Researchers/developers to share the latest research</a:t>
            </a:r>
            <a:r>
              <a:rPr lang="en-US" sz="2100" b="1" dirty="0" smtClean="0"/>
              <a:t> (Scientific Session)</a:t>
            </a:r>
          </a:p>
          <a:p>
            <a:pPr lvl="1"/>
            <a:r>
              <a:rPr lang="en-US" sz="2100" dirty="0" smtClean="0"/>
              <a:t>Training and Credentialing Examination Opportunities </a:t>
            </a:r>
            <a:r>
              <a:rPr lang="en-US" sz="2100" b="1" dirty="0" smtClean="0"/>
              <a:t>(Day 2-6)</a:t>
            </a:r>
          </a:p>
          <a:p>
            <a:pPr lvl="1"/>
            <a:r>
              <a:rPr lang="en-US" sz="2100" dirty="0" smtClean="0"/>
              <a:t>Expert Advisory Group Meetings and Commission Meetings </a:t>
            </a:r>
            <a:r>
              <a:rPr lang="en-US" sz="2100" b="1" dirty="0" smtClean="0"/>
              <a:t>(Day 2-4)</a:t>
            </a:r>
          </a:p>
          <a:p>
            <a:pPr lvl="1"/>
            <a:r>
              <a:rPr lang="en-US" sz="2100" dirty="0" smtClean="0"/>
              <a:t>Other special meetings </a:t>
            </a:r>
            <a:r>
              <a:rPr lang="en-US" sz="2100" b="1" dirty="0" smtClean="0"/>
              <a:t>(Afghanistan Stakeholders, Central Asia Curriculum Expert Working Group)</a:t>
            </a:r>
          </a:p>
          <a:p>
            <a:pPr marL="468630" lvl="1" indent="0">
              <a:buNone/>
            </a:pPr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74316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60" y="181414"/>
            <a:ext cx="5431802" cy="710167"/>
          </a:xfrm>
        </p:spPr>
        <p:txBody>
          <a:bodyPr>
            <a:normAutofit/>
          </a:bodyPr>
          <a:lstStyle/>
          <a:p>
            <a:r>
              <a:rPr lang="en-US" dirty="0" smtClean="0"/>
              <a:t>ISSUP Annual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36" y="1002983"/>
            <a:ext cx="4291231" cy="472443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Annual meetings occur in a different region of the world to allow for more participants from those regions to attend. </a:t>
            </a:r>
          </a:p>
          <a:p>
            <a:endParaRPr lang="en-US" sz="2400" dirty="0" smtClean="0"/>
          </a:p>
          <a:p>
            <a:r>
              <a:rPr lang="en-US" sz="2400" dirty="0" smtClean="0"/>
              <a:t>Additional criteria is the opportunity to partner with a related event that is aligned with ISSUP’s vision, mission and goals. 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10226" y="310991"/>
            <a:ext cx="2985518" cy="5494177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None/>
            </a:pPr>
            <a:r>
              <a:rPr lang="en-US" sz="2400" b="1" u="sng" dirty="0" smtClean="0"/>
              <a:t>Primary Geographic  Regions</a:t>
            </a:r>
          </a:p>
          <a:p>
            <a:pPr marL="68580" indent="0" algn="ctr">
              <a:buNone/>
            </a:pPr>
            <a:endParaRPr lang="en-US" sz="2400" b="1" u="sng" dirty="0" smtClean="0"/>
          </a:p>
          <a:p>
            <a:pPr marL="68580" indent="0">
              <a:buNone/>
            </a:pPr>
            <a:r>
              <a:rPr lang="en-US" sz="2400" b="1" dirty="0" smtClean="0"/>
              <a:t>North America</a:t>
            </a:r>
          </a:p>
          <a:p>
            <a:r>
              <a:rPr lang="en-US" sz="2400" dirty="0" smtClean="0"/>
              <a:t>Including Central America &amp; the Caribbean</a:t>
            </a:r>
          </a:p>
          <a:p>
            <a:pPr marL="68580" indent="0">
              <a:buNone/>
            </a:pPr>
            <a:r>
              <a:rPr lang="en-US" sz="2400" b="1" dirty="0" smtClean="0"/>
              <a:t>South America</a:t>
            </a:r>
          </a:p>
          <a:p>
            <a:pPr marL="68580" indent="0">
              <a:buNone/>
            </a:pPr>
            <a:r>
              <a:rPr lang="en-US" sz="2400" b="1" dirty="0" smtClean="0"/>
              <a:t>Europe</a:t>
            </a:r>
          </a:p>
          <a:p>
            <a:pPr marL="68580" indent="0">
              <a:buNone/>
            </a:pPr>
            <a:r>
              <a:rPr lang="en-US" sz="2400" b="1" dirty="0" smtClean="0"/>
              <a:t>Africa</a:t>
            </a:r>
          </a:p>
          <a:p>
            <a:pPr marL="68580" indent="0">
              <a:buNone/>
            </a:pPr>
            <a:r>
              <a:rPr lang="en-US" sz="2400" b="1" dirty="0" smtClean="0"/>
              <a:t>Asia</a:t>
            </a:r>
          </a:p>
          <a:p>
            <a:r>
              <a:rPr lang="en-US" sz="2400" dirty="0" smtClean="0"/>
              <a:t>Including the Middle East</a:t>
            </a:r>
          </a:p>
          <a:p>
            <a:pPr marL="68580" indent="0">
              <a:buNone/>
            </a:pPr>
            <a:r>
              <a:rPr lang="en-US" sz="2400" b="1" dirty="0" smtClean="0"/>
              <a:t>Australia/Oceania</a:t>
            </a:r>
          </a:p>
          <a:p>
            <a:endParaRPr lang="en-US" sz="2400" dirty="0" smtClean="0"/>
          </a:p>
          <a:p>
            <a:pPr marL="6858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813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550"/>
            <a:ext cx="7772400" cy="771102"/>
          </a:xfrm>
        </p:spPr>
        <p:txBody>
          <a:bodyPr>
            <a:normAutofit/>
          </a:bodyPr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906" y="1027065"/>
            <a:ext cx="7731664" cy="4220309"/>
          </a:xfrm>
        </p:spPr>
        <p:txBody>
          <a:bodyPr>
            <a:normAutofit/>
          </a:bodyPr>
          <a:lstStyle/>
          <a:p>
            <a:r>
              <a:rPr lang="en-US" sz="1900" dirty="0" smtClean="0"/>
              <a:t>Q. How do I join ISSUP?</a:t>
            </a:r>
          </a:p>
          <a:p>
            <a:r>
              <a:rPr lang="en-US" sz="1900" dirty="0" smtClean="0"/>
              <a:t>A. Register on the website and set up a profile.  Having an account on the website will constitute membership for now. </a:t>
            </a:r>
          </a:p>
          <a:p>
            <a:endParaRPr lang="en-US" sz="1900" dirty="0"/>
          </a:p>
          <a:p>
            <a:r>
              <a:rPr lang="en-US" sz="1900" dirty="0" smtClean="0"/>
              <a:t>Q. What are the membership dues? Is there a fee to join? </a:t>
            </a:r>
          </a:p>
          <a:p>
            <a:r>
              <a:rPr lang="en-US" sz="1900" dirty="0" smtClean="0"/>
              <a:t>A. Not yet.   The Pro Tem Committee will discuss this question on Wednesday. </a:t>
            </a:r>
            <a:r>
              <a:rPr lang="en-US" sz="1900" dirty="0"/>
              <a:t> </a:t>
            </a:r>
            <a:endParaRPr lang="en-US" sz="1900" dirty="0" smtClean="0"/>
          </a:p>
          <a:p>
            <a:endParaRPr lang="en-US" sz="1900" dirty="0"/>
          </a:p>
          <a:p>
            <a:r>
              <a:rPr lang="en-US" sz="1900" dirty="0" smtClean="0"/>
              <a:t>Q. Can I join ISSUP without registering on the website? </a:t>
            </a:r>
          </a:p>
          <a:p>
            <a:r>
              <a:rPr lang="en-US" sz="1900" dirty="0" smtClean="0"/>
              <a:t>A. No. Registration is required. </a:t>
            </a:r>
          </a:p>
        </p:txBody>
      </p:sp>
    </p:spTree>
    <p:extLst>
      <p:ext uri="{BB962C8B-B14F-4D97-AF65-F5344CB8AC3E}">
        <p14:creationId xmlns:p14="http://schemas.microsoft.com/office/powerpoint/2010/main" val="380521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772" y="87898"/>
            <a:ext cx="7772400" cy="715080"/>
          </a:xfrm>
        </p:spPr>
        <p:txBody>
          <a:bodyPr>
            <a:normAutofit/>
          </a:bodyPr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772" y="986718"/>
            <a:ext cx="7772400" cy="454076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Q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. Can I receive the UTC/UPC training or ICCE credential without joining ISSUP?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Yes, but your training history needs to be documented by the trainers on the ISSUP website (visible only to ICCE) for the purpose of determining eligibility for the exam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pPr marL="68580" indent="0">
              <a:buNone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Q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. Do I need to earn a credential to remain part of ISSUP?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A. No, but credentialing is encouraged and we are trying to encourage governments to recognize and require credentialing in the fields of treatment and prevention. </a:t>
            </a:r>
          </a:p>
          <a:p>
            <a:pPr marL="68580" indent="0">
              <a:buNone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Q. Can I get a copy of this brilliant presentation? </a:t>
            </a: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A. Yes, all plenary presentations will be posted on the ISSUP website          </a:t>
            </a:r>
          </a:p>
          <a:p>
            <a:pPr marL="68580" indent="0" algn="ctr">
              <a:buNone/>
            </a:pPr>
            <a:r>
              <a:rPr lang="en-US" sz="2700" b="1" u="sng" dirty="0" smtClean="0">
                <a:solidFill>
                  <a:schemeClr val="accent2">
                    <a:lumMod val="50000"/>
                  </a:schemeClr>
                </a:solidFill>
              </a:rPr>
              <a:t>…so register today!</a:t>
            </a:r>
          </a:p>
        </p:txBody>
      </p:sp>
      <p:sp>
        <p:nvSpPr>
          <p:cNvPr id="4" name="TextBox 3"/>
          <p:cNvSpPr txBox="1"/>
          <p:nvPr/>
        </p:nvSpPr>
        <p:spPr>
          <a:xfrm rot="253427">
            <a:off x="-1729" y="5703666"/>
            <a:ext cx="63280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5173"/>
                </a:solidFill>
              </a:rPr>
              <a:t>Brian Morales</a:t>
            </a:r>
          </a:p>
          <a:p>
            <a:r>
              <a:rPr lang="en-US" dirty="0" smtClean="0">
                <a:solidFill>
                  <a:srgbClr val="005173"/>
                </a:solidFill>
              </a:rPr>
              <a:t>Bureau of International Narcotics and Law Enforcement Affairs</a:t>
            </a:r>
          </a:p>
          <a:p>
            <a:r>
              <a:rPr lang="en-US" dirty="0" smtClean="0">
                <a:solidFill>
                  <a:srgbClr val="005173"/>
                </a:solidFill>
              </a:rPr>
              <a:t>U.S. Department of State</a:t>
            </a:r>
          </a:p>
          <a:p>
            <a:r>
              <a:rPr lang="en-US" dirty="0" smtClean="0">
                <a:solidFill>
                  <a:srgbClr val="005173"/>
                </a:solidFill>
              </a:rPr>
              <a:t>Washington, D.C.</a:t>
            </a:r>
          </a:p>
          <a:p>
            <a:endParaRPr lang="en-US" dirty="0">
              <a:solidFill>
                <a:srgbClr val="00517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1108120">
            <a:off x="6427887" y="6297702"/>
            <a:ext cx="307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5173"/>
                </a:solidFill>
              </a:rPr>
              <a:t>MoralesBA@state.gov</a:t>
            </a:r>
            <a:endParaRPr lang="en-US" dirty="0">
              <a:solidFill>
                <a:srgbClr val="0051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73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723302"/>
          </a:xfrm>
        </p:spPr>
        <p:txBody>
          <a:bodyPr/>
          <a:lstStyle/>
          <a:p>
            <a:r>
              <a:rPr lang="en-US" dirty="0" smtClean="0"/>
              <a:t>No Borders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433" y="1418761"/>
            <a:ext cx="8684816" cy="1030731"/>
          </a:xfrm>
        </p:spPr>
        <p:txBody>
          <a:bodyPr>
            <a:normAutofit/>
          </a:bodyPr>
          <a:lstStyle/>
          <a:p>
            <a:r>
              <a:rPr lang="en-US" dirty="0" smtClean="0"/>
              <a:t>Q.   What do all of these threats share in common?  </a:t>
            </a:r>
          </a:p>
          <a:p>
            <a:r>
              <a:rPr lang="en-US" dirty="0" smtClean="0"/>
              <a:t>A.    They do not respect borders, sovereignty, and affect all nations. </a:t>
            </a:r>
          </a:p>
        </p:txBody>
      </p:sp>
      <p:pic>
        <p:nvPicPr>
          <p:cNvPr id="4" name="Picture 3" descr="wrldnanb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43"/>
          <a:stretch/>
        </p:blipFill>
        <p:spPr>
          <a:xfrm>
            <a:off x="685800" y="3043136"/>
            <a:ext cx="7772400" cy="3814864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5" name="Picture 4" descr="ZAABi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96"/>
          <a:stretch/>
        </p:blipFill>
        <p:spPr>
          <a:xfrm>
            <a:off x="707706" y="3043136"/>
            <a:ext cx="7750505" cy="381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0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723302"/>
          </a:xfrm>
        </p:spPr>
        <p:txBody>
          <a:bodyPr/>
          <a:lstStyle/>
          <a:p>
            <a:r>
              <a:rPr lang="en-US" dirty="0" smtClean="0"/>
              <a:t>No Borders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433" y="1418761"/>
            <a:ext cx="8684816" cy="4069907"/>
          </a:xfrm>
        </p:spPr>
        <p:txBody>
          <a:bodyPr>
            <a:normAutofit/>
          </a:bodyPr>
          <a:lstStyle/>
          <a:p>
            <a:r>
              <a:rPr lang="en-US" sz="2500" dirty="0" smtClean="0"/>
              <a:t>Transnational threats require transnational solutions. </a:t>
            </a:r>
          </a:p>
          <a:p>
            <a:pPr marL="68580" indent="0">
              <a:buNone/>
            </a:pPr>
            <a:endParaRPr lang="en-US" sz="2500" dirty="0" smtClean="0"/>
          </a:p>
          <a:p>
            <a:r>
              <a:rPr lang="en-US" sz="2500" dirty="0" smtClean="0"/>
              <a:t>Today we launch the International Society of Substance Use Prevention and Treatment Professionals (ISSUP) to harness the global </a:t>
            </a:r>
            <a:r>
              <a:rPr lang="en-US" sz="2500" dirty="0"/>
              <a:t>expertise </a:t>
            </a:r>
            <a:r>
              <a:rPr lang="en-US" sz="2500" dirty="0" smtClean="0"/>
              <a:t>in the fields of prevention and treatment, promote evidence-based research, and improve service delivery. </a:t>
            </a:r>
          </a:p>
        </p:txBody>
      </p:sp>
    </p:spTree>
    <p:extLst>
      <p:ext uri="{BB962C8B-B14F-4D97-AF65-F5344CB8AC3E}">
        <p14:creationId xmlns:p14="http://schemas.microsoft.com/office/powerpoint/2010/main" val="413944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9278"/>
            <a:ext cx="7772400" cy="723302"/>
          </a:xfrm>
        </p:spPr>
        <p:txBody>
          <a:bodyPr/>
          <a:lstStyle/>
          <a:p>
            <a:r>
              <a:rPr lang="en-US" dirty="0" smtClean="0"/>
              <a:t>The good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09" y="1214640"/>
            <a:ext cx="8616789" cy="4183313"/>
          </a:xfrm>
        </p:spPr>
        <p:txBody>
          <a:bodyPr>
            <a:normAutofit/>
          </a:bodyPr>
          <a:lstStyle/>
          <a:p>
            <a:pPr indent="-342900">
              <a:buFont typeface="Arial"/>
              <a:buChar char="•"/>
            </a:pPr>
            <a:r>
              <a:rPr lang="en-US" sz="2400" dirty="0" smtClean="0">
                <a:latin typeface="Gill Sans MT" charset="0"/>
              </a:rPr>
              <a:t>70 </a:t>
            </a:r>
            <a:r>
              <a:rPr lang="en-US" sz="2400" dirty="0">
                <a:latin typeface="Gill Sans MT" charset="0"/>
              </a:rPr>
              <a:t>years of scientific research in the field, with significant advances since 1990s.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latin typeface="Gill Sans MT" charset="0"/>
              </a:rPr>
              <a:t>Innovations in behavioral and medical research</a:t>
            </a:r>
          </a:p>
          <a:p>
            <a:pPr indent="-342900">
              <a:buFont typeface="Arial"/>
              <a:buChar char="•"/>
            </a:pPr>
            <a:r>
              <a:rPr lang="en-US" sz="2400" dirty="0" smtClean="0">
                <a:latin typeface="Gill Sans MT" charset="0"/>
              </a:rPr>
              <a:t>Drug </a:t>
            </a:r>
            <a:r>
              <a:rPr lang="en-US" sz="2400" dirty="0">
                <a:latin typeface="Gill Sans MT" charset="0"/>
              </a:rPr>
              <a:t>addiction is a chronic and relapsing disease (e.g. like diabetes, heart disease, hypertension</a:t>
            </a:r>
            <a:r>
              <a:rPr lang="en-US" sz="2400" dirty="0" smtClean="0">
                <a:latin typeface="Gill Sans MT" charset="0"/>
              </a:rPr>
              <a:t>) and its success rate is on par with these other conditions.</a:t>
            </a:r>
            <a:endParaRPr lang="en-US" sz="2400" dirty="0">
              <a:latin typeface="Gill Sans MT" charset="0"/>
            </a:endParaRPr>
          </a:p>
          <a:p>
            <a:pPr indent="-342900">
              <a:buFont typeface="Arial"/>
              <a:buChar char="•"/>
            </a:pPr>
            <a:r>
              <a:rPr lang="en-US" sz="2400" dirty="0">
                <a:latin typeface="Gill Sans MT" charset="0"/>
              </a:rPr>
              <a:t>U.S. Government (NIDA) conducts 85% of the world’s research in the field of substance abuse treatment and prevention, spending billions of U.S. dollars over the past decades.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57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9278"/>
            <a:ext cx="7772400" cy="723302"/>
          </a:xfrm>
        </p:spPr>
        <p:txBody>
          <a:bodyPr/>
          <a:lstStyle/>
          <a:p>
            <a:r>
              <a:rPr lang="en-US" dirty="0" smtClean="0"/>
              <a:t>The good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09" y="1033201"/>
            <a:ext cx="8616789" cy="1008044"/>
          </a:xfrm>
        </p:spPr>
        <p:txBody>
          <a:bodyPr>
            <a:normAutofit/>
          </a:bodyPr>
          <a:lstStyle/>
          <a:p>
            <a:pPr indent="-342900">
              <a:buFont typeface="Arial"/>
              <a:buChar char="•"/>
            </a:pPr>
            <a:r>
              <a:rPr lang="en-US" sz="2400" dirty="0" smtClean="0">
                <a:latin typeface="Gill Sans MT" charset="0"/>
              </a:rPr>
              <a:t>Science </a:t>
            </a:r>
            <a:r>
              <a:rPr lang="en-US" sz="2400" dirty="0">
                <a:latin typeface="Gill Sans MT" charset="0"/>
              </a:rPr>
              <a:t>demonstrates that </a:t>
            </a:r>
            <a:r>
              <a:rPr lang="en-US" sz="2400" u="sng" dirty="0">
                <a:latin typeface="Gill Sans MT" charset="0"/>
              </a:rPr>
              <a:t>drug treatment </a:t>
            </a:r>
            <a:r>
              <a:rPr lang="en-US" sz="2400" dirty="0">
                <a:latin typeface="Gill Sans MT" charset="0"/>
              </a:rPr>
              <a:t>and </a:t>
            </a:r>
            <a:r>
              <a:rPr lang="en-US" sz="2400" u="sng" dirty="0">
                <a:latin typeface="Gill Sans MT" charset="0"/>
              </a:rPr>
              <a:t>drug prevention </a:t>
            </a:r>
            <a:r>
              <a:rPr lang="en-US" sz="2400" dirty="0" smtClean="0">
                <a:latin typeface="Gill Sans MT" charset="0"/>
              </a:rPr>
              <a:t>work and have an impact beyond only drug use.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9276" y="1973970"/>
            <a:ext cx="63703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u="sng" dirty="0"/>
              <a:t>Some results of INL outcome </a:t>
            </a:r>
            <a:r>
              <a:rPr lang="en-US" sz="2500" b="1" u="sng" dirty="0" smtClean="0"/>
              <a:t>evaluations</a:t>
            </a:r>
            <a:endParaRPr lang="en-US" sz="2500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72109" y="2857500"/>
            <a:ext cx="4191000" cy="2667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en-US" sz="1600" u="sng" dirty="0" smtClean="0"/>
              <a:t>Afghanistan Evaluation Results:</a:t>
            </a:r>
          </a:p>
          <a:p>
            <a:pPr>
              <a:spcBef>
                <a:spcPts val="0"/>
              </a:spcBef>
              <a:buFont typeface="Wingdings 2" pitchFamily="18" charset="2"/>
              <a:buChar char=""/>
              <a:defRPr/>
            </a:pPr>
            <a:r>
              <a:rPr lang="en-US" sz="1600" dirty="0" smtClean="0"/>
              <a:t>31% decrease in opium overall</a:t>
            </a:r>
          </a:p>
          <a:p>
            <a:pPr>
              <a:spcBef>
                <a:spcPts val="0"/>
              </a:spcBef>
              <a:buFont typeface="Verdana" pitchFamily="34" charset="0"/>
              <a:buChar char="◦"/>
              <a:defRPr/>
            </a:pPr>
            <a:r>
              <a:rPr lang="en-US" sz="1600" dirty="0" smtClean="0"/>
              <a:t>45% decrease for women (past 30-day use)</a:t>
            </a:r>
          </a:p>
          <a:p>
            <a:pPr>
              <a:spcBef>
                <a:spcPts val="0"/>
              </a:spcBef>
              <a:buFont typeface="Verdana" pitchFamily="34" charset="0"/>
              <a:buChar char="◦"/>
              <a:defRPr/>
            </a:pPr>
            <a:r>
              <a:rPr lang="en-US" sz="1600" dirty="0" smtClean="0"/>
              <a:t>40% reduction in serious crime</a:t>
            </a:r>
          </a:p>
          <a:p>
            <a:pPr>
              <a:spcBef>
                <a:spcPts val="0"/>
              </a:spcBef>
              <a:buFont typeface="Verdana" pitchFamily="34" charset="0"/>
              <a:buChar char="◦"/>
              <a:defRPr/>
            </a:pPr>
            <a:r>
              <a:rPr lang="en-US" sz="1600" dirty="0" smtClean="0"/>
              <a:t>48% reduction in non-serious crime</a:t>
            </a:r>
          </a:p>
          <a:p>
            <a:pPr>
              <a:spcBef>
                <a:spcPts val="0"/>
              </a:spcBef>
              <a:buFont typeface="Verdana" pitchFamily="34" charset="0"/>
              <a:buChar char="◦"/>
              <a:defRPr/>
            </a:pPr>
            <a:r>
              <a:rPr lang="en-US" sz="1600" dirty="0" smtClean="0"/>
              <a:t>73% reduction in self-reported arrests (past month)</a:t>
            </a:r>
          </a:p>
          <a:p>
            <a:pPr>
              <a:spcBef>
                <a:spcPts val="0"/>
              </a:spcBef>
              <a:buFont typeface="Verdana" pitchFamily="34" charset="0"/>
              <a:buChar char="◦"/>
              <a:defRPr/>
            </a:pPr>
            <a:r>
              <a:rPr lang="en-US" sz="1600" dirty="0" smtClean="0"/>
              <a:t>64% decrease in suicide attempts among women</a:t>
            </a:r>
          </a:p>
          <a:p>
            <a:pPr>
              <a:spcBef>
                <a:spcPts val="0"/>
              </a:spcBef>
              <a:buFont typeface="Verdana" pitchFamily="34" charset="0"/>
              <a:buChar char="◦"/>
              <a:defRPr/>
            </a:pPr>
            <a:endParaRPr lang="en-US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71403" y="2857500"/>
            <a:ext cx="4038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charset="0"/>
              <a:buChar char="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charset="0"/>
              <a:buChar char="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charset="0"/>
              <a:buChar char="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charset="0"/>
              <a:buChar char="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en-US" sz="1600" u="sng" dirty="0" smtClean="0">
                <a:cs typeface="+mn-cs"/>
              </a:rPr>
              <a:t>El Salvador Evaluation Results</a:t>
            </a:r>
          </a:p>
          <a:p>
            <a:pPr>
              <a:spcBef>
                <a:spcPts val="0"/>
              </a:spcBef>
              <a:buFont typeface="Wingdings 2" pitchFamily="18" charset="2"/>
              <a:buChar char=""/>
              <a:defRPr/>
            </a:pPr>
            <a:r>
              <a:rPr lang="en-US" sz="1600" dirty="0" smtClean="0">
                <a:cs typeface="+mn-cs"/>
              </a:rPr>
              <a:t>70% reduction in drug use by gang members and non-gang members (gang members had higher use before treatment)</a:t>
            </a:r>
          </a:p>
          <a:p>
            <a:pPr>
              <a:spcBef>
                <a:spcPts val="0"/>
              </a:spcBef>
              <a:buFont typeface="Wingdings 2" pitchFamily="18" charset="2"/>
              <a:buChar char=""/>
              <a:defRPr/>
            </a:pPr>
            <a:r>
              <a:rPr lang="en-US" sz="1600" dirty="0" smtClean="0">
                <a:cs typeface="+mn-cs"/>
              </a:rPr>
              <a:t>83% reduction in past-month felonies</a:t>
            </a:r>
          </a:p>
          <a:p>
            <a:pPr>
              <a:spcBef>
                <a:spcPts val="0"/>
              </a:spcBef>
              <a:buFont typeface="Wingdings 2" pitchFamily="18" charset="2"/>
              <a:buChar char=""/>
              <a:defRPr/>
            </a:pPr>
            <a:r>
              <a:rPr lang="en-US" sz="1600" dirty="0" smtClean="0">
                <a:cs typeface="+mn-cs"/>
              </a:rPr>
              <a:t>75% reduction in arrests and incarcerations by gang members</a:t>
            </a:r>
          </a:p>
          <a:p>
            <a:pPr>
              <a:spcBef>
                <a:spcPts val="0"/>
              </a:spcBef>
              <a:buFont typeface="Wingdings 2" pitchFamily="18" charset="2"/>
              <a:buChar char=""/>
              <a:defRPr/>
            </a:pPr>
            <a:r>
              <a:rPr lang="en-US" sz="1600" dirty="0" smtClean="0">
                <a:cs typeface="+mn-cs"/>
              </a:rPr>
              <a:t>66% reduction in arrests and incarcerations by non-gang members</a:t>
            </a:r>
          </a:p>
          <a:p>
            <a:pPr>
              <a:spcBef>
                <a:spcPts val="0"/>
              </a:spcBef>
              <a:buFont typeface="Wingdings 2" pitchFamily="18" charset="2"/>
              <a:buChar char=""/>
              <a:defRPr/>
            </a:pPr>
            <a:endParaRPr lang="en-US" sz="1600" dirty="0" smtClean="0">
              <a:cs typeface="+mn-cs"/>
            </a:endParaRPr>
          </a:p>
          <a:p>
            <a:pPr>
              <a:spcBef>
                <a:spcPts val="0"/>
              </a:spcBef>
              <a:buFont typeface="Wingdings 2" pitchFamily="18" charset="2"/>
              <a:buChar char=""/>
              <a:defRPr/>
            </a:pPr>
            <a:endParaRPr lang="en-US" sz="1600" dirty="0"/>
          </a:p>
        </p:txBody>
      </p:sp>
      <p:pic>
        <p:nvPicPr>
          <p:cNvPr id="5" name="Picture 4" descr="af-lgfla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64" y="5524500"/>
            <a:ext cx="1749673" cy="1169029"/>
          </a:xfrm>
          <a:prstGeom prst="rect">
            <a:avLst/>
          </a:prstGeom>
        </p:spPr>
      </p:pic>
      <p:pic>
        <p:nvPicPr>
          <p:cNvPr id="8" name="Picture 7" descr="es-lgflag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803" y="5570350"/>
            <a:ext cx="1771575" cy="112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3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9278"/>
            <a:ext cx="7772400" cy="723302"/>
          </a:xfrm>
        </p:spPr>
        <p:txBody>
          <a:bodyPr/>
          <a:lstStyle/>
          <a:p>
            <a:r>
              <a:rPr lang="en-US" dirty="0" smtClean="0"/>
              <a:t>The BAD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09" y="1214641"/>
            <a:ext cx="8616789" cy="826600"/>
          </a:xfrm>
        </p:spPr>
        <p:txBody>
          <a:bodyPr>
            <a:normAutofit/>
          </a:bodyPr>
          <a:lstStyle/>
          <a:p>
            <a:pPr indent="-342900">
              <a:buFont typeface="Arial"/>
              <a:buChar char="•"/>
            </a:pPr>
            <a:r>
              <a:rPr lang="en-US" sz="2400" dirty="0">
                <a:latin typeface="Gill Sans MT" charset="0"/>
              </a:rPr>
              <a:t>The scientific research is not being translated to the field.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2108" y="1808755"/>
            <a:ext cx="86167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Gill Sans MT" charset="0"/>
              </a:rPr>
              <a:t>Addiction remains misunderstood by many and non-evidence-based practices continue to be used in some treatment programs.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81387" y="2884669"/>
            <a:ext cx="63899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u="sng" dirty="0">
                <a:latin typeface="Gill Sans MT" charset="0"/>
              </a:rPr>
              <a:t>Non-evidence-based </a:t>
            </a:r>
            <a:r>
              <a:rPr lang="en-US" sz="2000" u="sng" dirty="0" smtClean="0">
                <a:latin typeface="Gill Sans MT" charset="0"/>
              </a:rPr>
              <a:t>practices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latin typeface="Gill Sans MT" charset="0"/>
              </a:rPr>
              <a:t>Only detox, no psychosocial treatment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latin typeface="Gill Sans MT" charset="0"/>
              </a:rPr>
              <a:t>Religious education and work in isolation, no therapeutic interventions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latin typeface="Gill Sans MT" charset="0"/>
              </a:rPr>
              <a:t>Cold showers, physical restraints, beatings, starvation, and other techniques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2108" y="4754025"/>
            <a:ext cx="86806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>
                <a:latin typeface="Gill Sans MT" charset="0"/>
              </a:rPr>
              <a:t>As a result of these practices, treatment fails; then clients, families, and communities lose hope for recovery and confidence in treatment. </a:t>
            </a:r>
          </a:p>
        </p:txBody>
      </p:sp>
    </p:spTree>
    <p:extLst>
      <p:ext uri="{BB962C8B-B14F-4D97-AF65-F5344CB8AC3E}">
        <p14:creationId xmlns:p14="http://schemas.microsoft.com/office/powerpoint/2010/main" val="3793157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6502"/>
            <a:ext cx="7772400" cy="830638"/>
          </a:xfrm>
        </p:spPr>
        <p:txBody>
          <a:bodyPr/>
          <a:lstStyle/>
          <a:p>
            <a:r>
              <a:rPr lang="en-US" dirty="0" smtClean="0"/>
              <a:t>ISSUP:  GOALS, </a:t>
            </a:r>
            <a:r>
              <a:rPr lang="en-US" dirty="0" err="1" smtClean="0"/>
              <a:t>MiSSION</a:t>
            </a:r>
            <a:r>
              <a:rPr lang="en-US" dirty="0" smtClean="0"/>
              <a:t>,  and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37" y="912113"/>
            <a:ext cx="8655928" cy="4755364"/>
          </a:xfrm>
        </p:spPr>
        <p:txBody>
          <a:bodyPr>
            <a:noAutofit/>
          </a:bodyPr>
          <a:lstStyle/>
          <a:p>
            <a:r>
              <a:rPr lang="en-US" sz="1900" dirty="0" smtClean="0"/>
              <a:t>ISSUP is created with the purposes of:</a:t>
            </a:r>
          </a:p>
          <a:p>
            <a:pPr lvl="1"/>
            <a:r>
              <a:rPr lang="en-US" sz="1900" dirty="0" smtClean="0"/>
              <a:t>Better translating research into practice</a:t>
            </a:r>
          </a:p>
          <a:p>
            <a:pPr lvl="1"/>
            <a:r>
              <a:rPr lang="en-US" sz="1900" dirty="0" smtClean="0"/>
              <a:t>Recognizing substance use prevention and substance use treatment as </a:t>
            </a:r>
            <a:r>
              <a:rPr lang="en-US" sz="1900" b="1" u="sng" dirty="0" smtClean="0"/>
              <a:t>independent</a:t>
            </a:r>
            <a:r>
              <a:rPr lang="en-US" sz="1900" b="1" dirty="0" smtClean="0"/>
              <a:t> and </a:t>
            </a:r>
            <a:r>
              <a:rPr lang="en-US" sz="1900" b="1" u="sng" dirty="0" smtClean="0"/>
              <a:t>multidisciplinary</a:t>
            </a:r>
            <a:r>
              <a:rPr lang="en-US" sz="1900" b="1" dirty="0" smtClean="0"/>
              <a:t> </a:t>
            </a:r>
            <a:r>
              <a:rPr lang="en-US" sz="1900" dirty="0" smtClean="0"/>
              <a:t>fields of study and practice, requiring specialized academic and practical training.</a:t>
            </a:r>
          </a:p>
          <a:p>
            <a:pPr lvl="1"/>
            <a:r>
              <a:rPr lang="en-US" sz="1900" dirty="0" smtClean="0"/>
              <a:t>To serve as a professional association supported and guided by international organizations, donor partners, and organizing partners.</a:t>
            </a:r>
          </a:p>
          <a:p>
            <a:r>
              <a:rPr lang="en-US" sz="1900" dirty="0" smtClean="0"/>
              <a:t>ISSUP is not a policy forum to debate the merits of drug control policies.  ISSUP members share a common aim to prevent and treat substance use.  </a:t>
            </a:r>
          </a:p>
          <a:p>
            <a:r>
              <a:rPr lang="en-US" sz="1900" dirty="0" smtClean="0"/>
              <a:t>ISSUP does not aim to endorse one modality of treatment or a specific intervention above others.  Simply, evidence-based interventions and research is shared and promoted.  It is up to national authorities and prevention and treatment professionals to have a dialogue on how to strengthen their national treatment and prevention systems.</a:t>
            </a:r>
          </a:p>
        </p:txBody>
      </p:sp>
    </p:spTree>
    <p:extLst>
      <p:ext uri="{BB962C8B-B14F-4D97-AF65-F5344CB8AC3E}">
        <p14:creationId xmlns:p14="http://schemas.microsoft.com/office/powerpoint/2010/main" val="342929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365"/>
            <a:ext cx="7772400" cy="1143000"/>
          </a:xfrm>
        </p:spPr>
        <p:txBody>
          <a:bodyPr/>
          <a:lstStyle/>
          <a:p>
            <a:r>
              <a:rPr lang="en-US" dirty="0" smtClean="0"/>
              <a:t>COMPONENTS OF ISSUP</a:t>
            </a:r>
            <a:endParaRPr lang="en-US" dirty="0"/>
          </a:p>
        </p:txBody>
      </p:sp>
      <p:sp>
        <p:nvSpPr>
          <p:cNvPr id="4" name="Bevel 3"/>
          <p:cNvSpPr/>
          <p:nvPr/>
        </p:nvSpPr>
        <p:spPr>
          <a:xfrm>
            <a:off x="1722740" y="1441155"/>
            <a:ext cx="3380028" cy="1211680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Promoting Evidence-Based Practices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0908" y="1916545"/>
            <a:ext cx="1609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Research</a:t>
            </a:r>
            <a:endParaRPr lang="en-US" sz="2000" b="1" dirty="0"/>
          </a:p>
        </p:txBody>
      </p:sp>
      <p:sp>
        <p:nvSpPr>
          <p:cNvPr id="14" name="Bevel 13"/>
          <p:cNvSpPr/>
          <p:nvPr/>
        </p:nvSpPr>
        <p:spPr>
          <a:xfrm>
            <a:off x="5457354" y="1417638"/>
            <a:ext cx="3252446" cy="1248625"/>
          </a:xfrm>
          <a:prstGeom prst="bevel">
            <a:avLst/>
          </a:prstGeom>
          <a:solidFill>
            <a:srgbClr val="8BFFF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Connecting Researchers to Practitioners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599469" y="2845497"/>
            <a:ext cx="7322030" cy="2821980"/>
          </a:xfrm>
        </p:spPr>
        <p:txBody>
          <a:bodyPr>
            <a:noAutofit/>
          </a:bodyPr>
          <a:lstStyle/>
          <a:p>
            <a:r>
              <a:rPr lang="en-US" sz="2400" dirty="0" smtClean="0"/>
              <a:t>Scientific Sessions where researchers, university faculty, curriculum developers share knowledge about the field.</a:t>
            </a:r>
          </a:p>
          <a:p>
            <a:r>
              <a:rPr lang="en-US" sz="2400" dirty="0" smtClean="0"/>
              <a:t>Regular communication between researchers and practitioners via the ISSUP website.</a:t>
            </a:r>
          </a:p>
          <a:p>
            <a:r>
              <a:rPr lang="en-US" sz="2400" dirty="0" smtClean="0"/>
              <a:t>Greater dialogue between international associations of researcher and ISSUP members (e.g. NIDA, SPR, etc.).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11317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1922</TotalTime>
  <Words>1626</Words>
  <Application>Microsoft Macintosh PowerPoint</Application>
  <PresentationFormat>On-screen Show (4:3)</PresentationFormat>
  <Paragraphs>218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Urban Pop</vt:lpstr>
      <vt:lpstr>The International society for substance use prevention and treatment professionals (ISSUP)</vt:lpstr>
      <vt:lpstr>The Impact of drug use…</vt:lpstr>
      <vt:lpstr>No Borders</vt:lpstr>
      <vt:lpstr>No Borders</vt:lpstr>
      <vt:lpstr>The good news</vt:lpstr>
      <vt:lpstr>The good news</vt:lpstr>
      <vt:lpstr>The BAD news</vt:lpstr>
      <vt:lpstr>ISSUP:  GOALS, MiSSION,  and VISION</vt:lpstr>
      <vt:lpstr>COMPONENTS OF ISSUP</vt:lpstr>
      <vt:lpstr>COMPONENTS OF ISSUP</vt:lpstr>
      <vt:lpstr>COMPONENTS OF ISSUP</vt:lpstr>
      <vt:lpstr>COMPONENTS OF ISSUP</vt:lpstr>
      <vt:lpstr>DIFFERENCE BETWEEN  CERTIFICATION AND CREDENTIALING</vt:lpstr>
      <vt:lpstr>COMPONENTS OF ISSUP</vt:lpstr>
      <vt:lpstr>SUMMARY:  COMPONENTS OF ISSUP</vt:lpstr>
      <vt:lpstr>ISSUP Groups</vt:lpstr>
      <vt:lpstr>ISSUP Groups</vt:lpstr>
      <vt:lpstr>ISSUP Groups</vt:lpstr>
      <vt:lpstr>ISSUP’s Governing Body</vt:lpstr>
      <vt:lpstr>ISSUP ANNUAL MEETINGS </vt:lpstr>
      <vt:lpstr>ISSUP Annual Meetings</vt:lpstr>
      <vt:lpstr>Questions &amp; Answers</vt:lpstr>
      <vt:lpstr>Questions &amp; Answers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society for substance use prevention and treatment professionals (ISSUP)</dc:title>
  <dc:creator>Brian Morales</dc:creator>
  <cp:lastModifiedBy>Brian Morales</cp:lastModifiedBy>
  <cp:revision>78</cp:revision>
  <dcterms:created xsi:type="dcterms:W3CDTF">2015-06-19T15:32:24Z</dcterms:created>
  <dcterms:modified xsi:type="dcterms:W3CDTF">2015-07-05T05:54:01Z</dcterms:modified>
</cp:coreProperties>
</file>